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2"/>
  </p:notesMasterIdLst>
  <p:sldIdLst>
    <p:sldId id="278" r:id="rId5"/>
    <p:sldId id="311" r:id="rId6"/>
    <p:sldId id="279" r:id="rId7"/>
    <p:sldId id="277" r:id="rId8"/>
    <p:sldId id="289" r:id="rId9"/>
    <p:sldId id="306" r:id="rId10"/>
    <p:sldId id="284" r:id="rId11"/>
    <p:sldId id="290" r:id="rId12"/>
    <p:sldId id="308" r:id="rId13"/>
    <p:sldId id="287" r:id="rId14"/>
    <p:sldId id="309" r:id="rId15"/>
    <p:sldId id="314" r:id="rId16"/>
    <p:sldId id="312" r:id="rId17"/>
    <p:sldId id="310" r:id="rId18"/>
    <p:sldId id="356" r:id="rId19"/>
    <p:sldId id="354" r:id="rId20"/>
    <p:sldId id="276" r:id="rId21"/>
  </p:sldIdLst>
  <p:sldSz cx="20104100" cy="11309350"/>
  <p:notesSz cx="20104100" cy="11309350"/>
  <p:embeddedFontLst>
    <p:embeddedFont>
      <p:font typeface="Arial Black" panose="020B0604020202020204" pitchFamily="34" charset="0"/>
      <p:bold r:id="rId23"/>
    </p:embeddedFont>
    <p:embeddedFont>
      <p:font typeface="Lato" panose="020F0502020204030203" pitchFamily="34" charset="0"/>
      <p:regular r:id="rId24"/>
      <p:bold r:id="rId25"/>
      <p:italic r:id="rId26"/>
      <p:boldItalic r:id="rId27"/>
    </p:embeddedFont>
    <p:embeddedFont>
      <p:font typeface="Lato Black" panose="020F0502020204030204" pitchFamily="34" charset="0"/>
      <p:bold r:id="rId28"/>
      <p:italic r:id="rId29"/>
      <p:boldItalic r:id="rId30"/>
    </p:embeddedFont>
    <p:embeddedFont>
      <p:font typeface="Lato ExtraBold" panose="020F0502020204030204" pitchFamily="34" charset="0"/>
      <p:bold r:id="rId31"/>
      <p:italic r:id="rId32"/>
      <p:boldItalic r:id="rId33"/>
    </p:embeddedFont>
    <p:embeddedFont>
      <p:font typeface="Lato Light" panose="020F0302020204030204" pitchFamily="34" charset="0"/>
      <p:regular r:id="rId34"/>
      <p:italic r:id="rId35"/>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80"/>
    <a:srgbClr val="07B89D"/>
    <a:srgbClr val="F6B11B"/>
    <a:srgbClr val="0E8972"/>
    <a:srgbClr val="08B89D"/>
    <a:srgbClr val="E584B6"/>
    <a:srgbClr val="00B3E3"/>
    <a:srgbClr val="69BCDD"/>
    <a:srgbClr val="945874"/>
    <a:srgbClr val="EF49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73" d="100"/>
          <a:sy n="73" d="100"/>
        </p:scale>
        <p:origin x="816" y="216"/>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Reysset" userId="da34172a-9a3d-4507-a76d-9da88a77cce9" providerId="ADAL" clId="{68FC925A-360D-5060-A2AC-EFF9A62A5F16}"/>
    <pc:docChg chg="modSld">
      <pc:chgData name="Marie Reysset" userId="da34172a-9a3d-4507-a76d-9da88a77cce9" providerId="ADAL" clId="{68FC925A-360D-5060-A2AC-EFF9A62A5F16}" dt="2025-08-22T18:06:39.895" v="2" actId="20577"/>
      <pc:docMkLst>
        <pc:docMk/>
      </pc:docMkLst>
      <pc:sldChg chg="modSp mod">
        <pc:chgData name="Marie Reysset" userId="da34172a-9a3d-4507-a76d-9da88a77cce9" providerId="ADAL" clId="{68FC925A-360D-5060-A2AC-EFF9A62A5F16}" dt="2025-08-22T18:06:39.895" v="2" actId="20577"/>
        <pc:sldMkLst>
          <pc:docMk/>
          <pc:sldMk cId="1755151463" sldId="311"/>
        </pc:sldMkLst>
        <pc:spChg chg="mod">
          <ac:chgData name="Marie Reysset" userId="da34172a-9a3d-4507-a76d-9da88a77cce9" providerId="ADAL" clId="{68FC925A-360D-5060-A2AC-EFF9A62A5F16}" dt="2025-08-22T18:06:39.895" v="2" actId="20577"/>
          <ac:spMkLst>
            <pc:docMk/>
            <pc:sldMk cId="1755151463" sldId="311"/>
            <ac:spMk id="4" creationId="{CED92C53-6A39-2D26-7F89-2D1B4760E701}"/>
          </ac:spMkLst>
        </pc:spChg>
      </pc:sldChg>
    </pc:docChg>
  </pc:docChgLst>
  <pc:docChgLst>
    <pc:chgData name="Marie Reysset" userId="da34172a-9a3d-4507-a76d-9da88a77cce9" providerId="ADAL" clId="{B9D77BB0-5F2A-B149-A58B-15FBDBD84026}"/>
    <pc:docChg chg="modSld">
      <pc:chgData name="Marie Reysset" userId="da34172a-9a3d-4507-a76d-9da88a77cce9" providerId="ADAL" clId="{B9D77BB0-5F2A-B149-A58B-15FBDBD84026}" dt="2025-06-23T14:09:25.628" v="41"/>
      <pc:docMkLst>
        <pc:docMk/>
      </pc:docMkLst>
      <pc:sldChg chg="addSp modSp">
        <pc:chgData name="Marie Reysset" userId="da34172a-9a3d-4507-a76d-9da88a77cce9" providerId="ADAL" clId="{B9D77BB0-5F2A-B149-A58B-15FBDBD84026}" dt="2025-06-23T14:09:08.050" v="33"/>
        <pc:sldMkLst>
          <pc:docMk/>
          <pc:sldMk cId="2751817820" sldId="289"/>
        </pc:sldMkLst>
      </pc:sldChg>
      <pc:sldChg chg="addSp modSp">
        <pc:chgData name="Marie Reysset" userId="da34172a-9a3d-4507-a76d-9da88a77cce9" providerId="ADAL" clId="{B9D77BB0-5F2A-B149-A58B-15FBDBD84026}" dt="2025-06-23T14:09:13.112" v="35"/>
        <pc:sldMkLst>
          <pc:docMk/>
          <pc:sldMk cId="564152385" sldId="290"/>
        </pc:sldMkLst>
      </pc:sldChg>
      <pc:sldChg chg="addSp modSp">
        <pc:chgData name="Marie Reysset" userId="da34172a-9a3d-4507-a76d-9da88a77cce9" providerId="ADAL" clId="{B9D77BB0-5F2A-B149-A58B-15FBDBD84026}" dt="2025-06-23T14:09:10.123" v="34"/>
        <pc:sldMkLst>
          <pc:docMk/>
          <pc:sldMk cId="717836159" sldId="306"/>
        </pc:sldMkLst>
      </pc:sldChg>
      <pc:sldChg chg="addSp modSp">
        <pc:chgData name="Marie Reysset" userId="da34172a-9a3d-4507-a76d-9da88a77cce9" providerId="ADAL" clId="{B9D77BB0-5F2A-B149-A58B-15FBDBD84026}" dt="2025-06-23T14:09:14.921" v="36"/>
        <pc:sldMkLst>
          <pc:docMk/>
          <pc:sldMk cId="1337989778" sldId="308"/>
        </pc:sldMkLst>
      </pc:sldChg>
      <pc:sldChg chg="addSp modSp">
        <pc:chgData name="Marie Reysset" userId="da34172a-9a3d-4507-a76d-9da88a77cce9" providerId="ADAL" clId="{B9D77BB0-5F2A-B149-A58B-15FBDBD84026}" dt="2025-06-23T14:09:17.215" v="37"/>
        <pc:sldMkLst>
          <pc:docMk/>
          <pc:sldMk cId="1405585916" sldId="309"/>
        </pc:sldMkLst>
      </pc:sldChg>
      <pc:sldChg chg="addSp modSp">
        <pc:chgData name="Marie Reysset" userId="da34172a-9a3d-4507-a76d-9da88a77cce9" providerId="ADAL" clId="{B9D77BB0-5F2A-B149-A58B-15FBDBD84026}" dt="2025-06-23T14:09:23.518" v="40"/>
        <pc:sldMkLst>
          <pc:docMk/>
          <pc:sldMk cId="926184268" sldId="310"/>
        </pc:sldMkLst>
      </pc:sldChg>
      <pc:sldChg chg="addSp modSp mod">
        <pc:chgData name="Marie Reysset" userId="da34172a-9a3d-4507-a76d-9da88a77cce9" providerId="ADAL" clId="{B9D77BB0-5F2A-B149-A58B-15FBDBD84026}" dt="2025-06-23T14:09:05.074" v="32"/>
        <pc:sldMkLst>
          <pc:docMk/>
          <pc:sldMk cId="1755151463" sldId="311"/>
        </pc:sldMkLst>
      </pc:sldChg>
      <pc:sldChg chg="addSp modSp">
        <pc:chgData name="Marie Reysset" userId="da34172a-9a3d-4507-a76d-9da88a77cce9" providerId="ADAL" clId="{B9D77BB0-5F2A-B149-A58B-15FBDBD84026}" dt="2025-06-23T14:09:21.505" v="39"/>
        <pc:sldMkLst>
          <pc:docMk/>
          <pc:sldMk cId="1444452640" sldId="312"/>
        </pc:sldMkLst>
      </pc:sldChg>
      <pc:sldChg chg="addSp modSp">
        <pc:chgData name="Marie Reysset" userId="da34172a-9a3d-4507-a76d-9da88a77cce9" providerId="ADAL" clId="{B9D77BB0-5F2A-B149-A58B-15FBDBD84026}" dt="2025-06-23T14:09:19.462" v="38"/>
        <pc:sldMkLst>
          <pc:docMk/>
          <pc:sldMk cId="1837071256" sldId="314"/>
        </pc:sldMkLst>
      </pc:sldChg>
      <pc:sldChg chg="addSp modSp">
        <pc:chgData name="Marie Reysset" userId="da34172a-9a3d-4507-a76d-9da88a77cce9" providerId="ADAL" clId="{B9D77BB0-5F2A-B149-A58B-15FBDBD84026}" dt="2025-06-23T14:09:25.628" v="41"/>
        <pc:sldMkLst>
          <pc:docMk/>
          <pc:sldMk cId="952048024" sldId="356"/>
        </pc:sldMkLst>
      </pc:sldChg>
    </pc:docChg>
  </pc:docChgLst>
  <pc:docChgLst>
    <pc:chgData name="Martin Dilger" userId="9ea28fac-bbe8-4e8e-8845-c9224e0284e3" providerId="ADAL" clId="{AEB7347A-EC21-CF42-9220-471BB768432E}"/>
    <pc:docChg chg="custSel modSld">
      <pc:chgData name="Martin Dilger" userId="9ea28fac-bbe8-4e8e-8845-c9224e0284e3" providerId="ADAL" clId="{AEB7347A-EC21-CF42-9220-471BB768432E}" dt="2025-06-26T11:20:03.640" v="622" actId="20577"/>
      <pc:docMkLst>
        <pc:docMk/>
      </pc:docMkLst>
      <pc:sldChg chg="modNotesTx">
        <pc:chgData name="Martin Dilger" userId="9ea28fac-bbe8-4e8e-8845-c9224e0284e3" providerId="ADAL" clId="{AEB7347A-EC21-CF42-9220-471BB768432E}" dt="2025-06-25T11:53:08.472" v="12" actId="20577"/>
        <pc:sldMkLst>
          <pc:docMk/>
          <pc:sldMk cId="2751817820" sldId="289"/>
        </pc:sldMkLst>
      </pc:sldChg>
      <pc:sldChg chg="modNotesTx">
        <pc:chgData name="Martin Dilger" userId="9ea28fac-bbe8-4e8e-8845-c9224e0284e3" providerId="ADAL" clId="{AEB7347A-EC21-CF42-9220-471BB768432E}" dt="2025-06-25T12:04:46.433" v="613" actId="20577"/>
        <pc:sldMkLst>
          <pc:docMk/>
          <pc:sldMk cId="717836159" sldId="306"/>
        </pc:sldMkLst>
      </pc:sldChg>
      <pc:sldChg chg="modSp mod">
        <pc:chgData name="Martin Dilger" userId="9ea28fac-bbe8-4e8e-8845-c9224e0284e3" providerId="ADAL" clId="{AEB7347A-EC21-CF42-9220-471BB768432E}" dt="2025-06-26T11:20:03.640" v="622" actId="20577"/>
        <pc:sldMkLst>
          <pc:docMk/>
          <pc:sldMk cId="1755151463" sldId="311"/>
        </pc:sldMkLst>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F86037-73CD-6F43-9582-B739238C7599}" type="doc">
      <dgm:prSet loTypeId="urn:microsoft.com/office/officeart/2005/8/layout/vList3" loCatId="" qsTypeId="urn:microsoft.com/office/officeart/2005/8/quickstyle/simple1" qsCatId="simple" csTypeId="urn:microsoft.com/office/officeart/2005/8/colors/colorful4" csCatId="colorful" phldr="1"/>
      <dgm:spPr/>
      <dgm:t>
        <a:bodyPr/>
        <a:lstStyle/>
        <a:p>
          <a:endParaRPr lang="en-GB"/>
        </a:p>
      </dgm:t>
    </dgm:pt>
    <dgm:pt modelId="{68A7E255-2A8C-5540-BB25-C5629CDF46F7}">
      <dgm:prSet phldrT="[Text]" custT="1"/>
      <dgm:spPr/>
      <dgm:t>
        <a:bodyPr/>
        <a:lstStyle/>
        <a:p>
          <a:pPr algn="ctr"/>
          <a:r>
            <a:rPr lang="en-GB" sz="3200"/>
            <a:t>The Kyoto Protocol</a:t>
          </a:r>
        </a:p>
      </dgm:t>
    </dgm:pt>
    <dgm:pt modelId="{48AA13A5-4EAF-EC45-87A7-A02758BA3C8C}" type="parTrans" cxnId="{AE34F85F-BA56-A441-8C99-5054FE0914B6}">
      <dgm:prSet/>
      <dgm:spPr/>
      <dgm:t>
        <a:bodyPr/>
        <a:lstStyle/>
        <a:p>
          <a:endParaRPr lang="en-GB"/>
        </a:p>
      </dgm:t>
    </dgm:pt>
    <dgm:pt modelId="{C381424A-A5F2-5E42-B634-59CF76CCF80D}" type="sibTrans" cxnId="{AE34F85F-BA56-A441-8C99-5054FE0914B6}">
      <dgm:prSet/>
      <dgm:spPr/>
      <dgm:t>
        <a:bodyPr/>
        <a:lstStyle/>
        <a:p>
          <a:endParaRPr lang="en-GB"/>
        </a:p>
      </dgm:t>
    </dgm:pt>
    <dgm:pt modelId="{14996EE6-A67C-8C45-9EC7-7182DE83C93F}">
      <dgm:prSet phldrT="[Text]" custT="1"/>
      <dgm:spPr/>
      <dgm:t>
        <a:bodyPr/>
        <a:lstStyle/>
        <a:p>
          <a:pPr algn="just"/>
          <a:r>
            <a:rPr lang="en-GB" sz="2200"/>
            <a:t>1997 - 2020</a:t>
          </a:r>
        </a:p>
      </dgm:t>
    </dgm:pt>
    <dgm:pt modelId="{9C2F5B53-8805-C942-AA63-1196C10511EA}" type="parTrans" cxnId="{232A1774-8042-7F47-97F5-E8EBACAB6565}">
      <dgm:prSet/>
      <dgm:spPr/>
      <dgm:t>
        <a:bodyPr/>
        <a:lstStyle/>
        <a:p>
          <a:endParaRPr lang="en-GB"/>
        </a:p>
      </dgm:t>
    </dgm:pt>
    <dgm:pt modelId="{55F7EBB1-1472-A445-BFFD-BE34F2973F69}" type="sibTrans" cxnId="{232A1774-8042-7F47-97F5-E8EBACAB6565}">
      <dgm:prSet/>
      <dgm:spPr/>
      <dgm:t>
        <a:bodyPr/>
        <a:lstStyle/>
        <a:p>
          <a:endParaRPr lang="en-GB"/>
        </a:p>
      </dgm:t>
    </dgm:pt>
    <dgm:pt modelId="{8631D68C-24E0-7143-8DF9-DFC3D04FE95F}">
      <dgm:prSet phldrT="[Text]" custT="1"/>
      <dgm:spPr/>
      <dgm:t>
        <a:bodyPr/>
        <a:lstStyle/>
        <a:p>
          <a:pPr algn="just"/>
          <a:r>
            <a:rPr lang="en-GB" sz="1800"/>
            <a:t>Climate finance introduced primarily as a mitigation-focused mechanism to support the reduction of GHG emissions in industrialized countries</a:t>
          </a:r>
        </a:p>
      </dgm:t>
    </dgm:pt>
    <dgm:pt modelId="{EACAEB61-83B9-6641-B68F-1F0B82CBAF48}" type="parTrans" cxnId="{FA7728B5-A8F9-BC4A-B7AE-C1FA055BE0AC}">
      <dgm:prSet/>
      <dgm:spPr/>
      <dgm:t>
        <a:bodyPr/>
        <a:lstStyle/>
        <a:p>
          <a:endParaRPr lang="en-GB"/>
        </a:p>
      </dgm:t>
    </dgm:pt>
    <dgm:pt modelId="{529D3EE2-0D74-0146-A63D-16374272CC45}" type="sibTrans" cxnId="{FA7728B5-A8F9-BC4A-B7AE-C1FA055BE0AC}">
      <dgm:prSet/>
      <dgm:spPr/>
      <dgm:t>
        <a:bodyPr/>
        <a:lstStyle/>
        <a:p>
          <a:endParaRPr lang="en-GB"/>
        </a:p>
      </dgm:t>
    </dgm:pt>
    <dgm:pt modelId="{B76B560A-3CBE-DB4A-B0A4-2C9F01286988}">
      <dgm:prSet phldrT="[Text]" custT="1"/>
      <dgm:spPr/>
      <dgm:t>
        <a:bodyPr/>
        <a:lstStyle/>
        <a:p>
          <a:pPr algn="ctr"/>
          <a:r>
            <a:rPr lang="en-GB" sz="3200"/>
            <a:t>The Paris Agreement</a:t>
          </a:r>
        </a:p>
      </dgm:t>
    </dgm:pt>
    <dgm:pt modelId="{297D3694-8948-2B46-BB98-21156FCD23E8}" type="parTrans" cxnId="{57F1B0EC-D4FB-204B-BF9E-D084FBE0A70E}">
      <dgm:prSet/>
      <dgm:spPr/>
      <dgm:t>
        <a:bodyPr/>
        <a:lstStyle/>
        <a:p>
          <a:endParaRPr lang="en-GB"/>
        </a:p>
      </dgm:t>
    </dgm:pt>
    <dgm:pt modelId="{9E4144D2-F57F-6843-9351-724EF8B2923D}" type="sibTrans" cxnId="{57F1B0EC-D4FB-204B-BF9E-D084FBE0A70E}">
      <dgm:prSet/>
      <dgm:spPr/>
      <dgm:t>
        <a:bodyPr/>
        <a:lstStyle/>
        <a:p>
          <a:endParaRPr lang="en-GB"/>
        </a:p>
      </dgm:t>
    </dgm:pt>
    <dgm:pt modelId="{829CC861-B5FA-FF4D-8704-0D9CBB584230}">
      <dgm:prSet phldrT="[Text]" custT="1"/>
      <dgm:spPr/>
      <dgm:t>
        <a:bodyPr/>
        <a:lstStyle/>
        <a:p>
          <a:pPr algn="just"/>
          <a:r>
            <a:rPr lang="en-GB" sz="2200"/>
            <a:t>2015 - present</a:t>
          </a:r>
        </a:p>
      </dgm:t>
    </dgm:pt>
    <dgm:pt modelId="{3C551787-F746-5445-8DA7-91D492D0B986}" type="parTrans" cxnId="{593E5217-1304-0D46-8088-B39E8E955D01}">
      <dgm:prSet/>
      <dgm:spPr/>
      <dgm:t>
        <a:bodyPr/>
        <a:lstStyle/>
        <a:p>
          <a:endParaRPr lang="en-GB"/>
        </a:p>
      </dgm:t>
    </dgm:pt>
    <dgm:pt modelId="{A8C1D86A-F3E7-5042-8CD9-BB334C596E84}" type="sibTrans" cxnId="{593E5217-1304-0D46-8088-B39E8E955D01}">
      <dgm:prSet/>
      <dgm:spPr/>
      <dgm:t>
        <a:bodyPr/>
        <a:lstStyle/>
        <a:p>
          <a:endParaRPr lang="en-GB"/>
        </a:p>
      </dgm:t>
    </dgm:pt>
    <dgm:pt modelId="{2D69AAFD-01B0-FA45-B244-E8266F55933D}">
      <dgm:prSet phldrT="[Text]" custT="1"/>
      <dgm:spPr/>
      <dgm:t>
        <a:bodyPr/>
        <a:lstStyle/>
        <a:p>
          <a:pPr algn="just"/>
          <a:r>
            <a:rPr lang="en-GB" sz="1800"/>
            <a:t>Climate finance as a comprehensive adaptation-inclusive framework and enabler of climate mitigation and adaptation efforts, particularly in developing countries</a:t>
          </a:r>
        </a:p>
      </dgm:t>
    </dgm:pt>
    <dgm:pt modelId="{5EA18751-8038-9346-A8EC-4A5732073DD8}" type="parTrans" cxnId="{D0A14650-CF8C-FA44-ABB6-B1C579DF5531}">
      <dgm:prSet/>
      <dgm:spPr/>
      <dgm:t>
        <a:bodyPr/>
        <a:lstStyle/>
        <a:p>
          <a:endParaRPr lang="en-GB"/>
        </a:p>
      </dgm:t>
    </dgm:pt>
    <dgm:pt modelId="{93A36EE7-FF4D-4E4D-8C04-F7A99842B76C}" type="sibTrans" cxnId="{D0A14650-CF8C-FA44-ABB6-B1C579DF5531}">
      <dgm:prSet/>
      <dgm:spPr/>
      <dgm:t>
        <a:bodyPr/>
        <a:lstStyle/>
        <a:p>
          <a:endParaRPr lang="en-GB"/>
        </a:p>
      </dgm:t>
    </dgm:pt>
    <dgm:pt modelId="{1C9BF097-2A6E-F845-A1DB-85C144F950E8}">
      <dgm:prSet phldrT="[Text]" custT="1"/>
      <dgm:spPr/>
      <dgm:t>
        <a:bodyPr/>
        <a:lstStyle/>
        <a:p>
          <a:pPr algn="just"/>
          <a:r>
            <a:rPr lang="en-GB" sz="1800"/>
            <a:t>Establishment of the Clean Development Mechanism (CDM) and Joint Implementation (JI)</a:t>
          </a:r>
        </a:p>
      </dgm:t>
    </dgm:pt>
    <dgm:pt modelId="{263C9E51-24CF-AF43-A57A-C025CA5268AC}" type="parTrans" cxnId="{97A35502-8323-B84B-8A17-62D8E2E17161}">
      <dgm:prSet/>
      <dgm:spPr/>
      <dgm:t>
        <a:bodyPr/>
        <a:lstStyle/>
        <a:p>
          <a:endParaRPr lang="en-GB"/>
        </a:p>
      </dgm:t>
    </dgm:pt>
    <dgm:pt modelId="{0A2ACFB2-AC3E-9948-8D4B-0041C504B7BE}" type="sibTrans" cxnId="{97A35502-8323-B84B-8A17-62D8E2E17161}">
      <dgm:prSet/>
      <dgm:spPr/>
      <dgm:t>
        <a:bodyPr/>
        <a:lstStyle/>
        <a:p>
          <a:endParaRPr lang="en-GB"/>
        </a:p>
      </dgm:t>
    </dgm:pt>
    <dgm:pt modelId="{F441DC34-B045-EC4F-A094-FF0861426C19}">
      <dgm:prSet phldrT="[Text]" custT="1"/>
      <dgm:spPr/>
      <dgm:t>
        <a:bodyPr/>
        <a:lstStyle/>
        <a:p>
          <a:pPr algn="just"/>
          <a:r>
            <a:rPr lang="en-GB" sz="1800"/>
            <a:t>Establishment of dedicated climate funds like the Green Climate Fund (GCF) and an emphasis on </a:t>
          </a:r>
          <a:r>
            <a:rPr lang="en-US" sz="1800"/>
            <a:t>supporting developing countries shift to low-emission and climate-resilient pathways</a:t>
          </a:r>
          <a:endParaRPr lang="en-GB" sz="1800"/>
        </a:p>
      </dgm:t>
    </dgm:pt>
    <dgm:pt modelId="{44973749-6245-FF47-9A3A-D19D6252DD56}" type="parTrans" cxnId="{119333E7-98C8-6D4E-8623-FA03B641A520}">
      <dgm:prSet/>
      <dgm:spPr/>
      <dgm:t>
        <a:bodyPr/>
        <a:lstStyle/>
        <a:p>
          <a:endParaRPr lang="en-GB"/>
        </a:p>
      </dgm:t>
    </dgm:pt>
    <dgm:pt modelId="{242AE23E-ECE4-8146-B4B4-D55EABFC7DC7}" type="sibTrans" cxnId="{119333E7-98C8-6D4E-8623-FA03B641A520}">
      <dgm:prSet/>
      <dgm:spPr/>
      <dgm:t>
        <a:bodyPr/>
        <a:lstStyle/>
        <a:p>
          <a:endParaRPr lang="en-GB"/>
        </a:p>
      </dgm:t>
    </dgm:pt>
    <dgm:pt modelId="{86873FC1-17FE-2145-AE63-32C27016B58A}">
      <dgm:prSet phldrT="[Text]" custT="1"/>
      <dgm:spPr/>
      <dgm:t>
        <a:bodyPr/>
        <a:lstStyle/>
        <a:p>
          <a:pPr algn="just"/>
          <a:r>
            <a:rPr lang="en-GB" sz="1800"/>
            <a:t>Article 6 of the Agreement consists of a centralized crediting mechanism, the Paris Agreement Crediting Mechanism (Article 6.4), based on reducing GHG emissions whilst promoting sustainable development, and it is the successor of the CDM.</a:t>
          </a:r>
        </a:p>
      </dgm:t>
    </dgm:pt>
    <dgm:pt modelId="{091C5AB7-E631-9A4B-9AA5-7A11DBE02A49}" type="parTrans" cxnId="{C1DFD13B-ABE6-1946-A1BB-DD9A83330397}">
      <dgm:prSet/>
      <dgm:spPr/>
      <dgm:t>
        <a:bodyPr/>
        <a:lstStyle/>
        <a:p>
          <a:endParaRPr lang="en-GB"/>
        </a:p>
      </dgm:t>
    </dgm:pt>
    <dgm:pt modelId="{0A472965-FEEC-174A-8005-1967373A481A}" type="sibTrans" cxnId="{C1DFD13B-ABE6-1946-A1BB-DD9A83330397}">
      <dgm:prSet/>
      <dgm:spPr/>
      <dgm:t>
        <a:bodyPr/>
        <a:lstStyle/>
        <a:p>
          <a:endParaRPr lang="en-GB"/>
        </a:p>
      </dgm:t>
    </dgm:pt>
    <dgm:pt modelId="{BD05FD95-BC95-B84C-BFAC-A73DEFC7F4F4}" type="pres">
      <dgm:prSet presAssocID="{9CF86037-73CD-6F43-9582-B739238C7599}" presName="linearFlow" presStyleCnt="0">
        <dgm:presLayoutVars>
          <dgm:dir/>
          <dgm:resizeHandles val="exact"/>
        </dgm:presLayoutVars>
      </dgm:prSet>
      <dgm:spPr/>
    </dgm:pt>
    <dgm:pt modelId="{2CE84C97-5B0D-8949-AFF3-5B8A1D847DF9}" type="pres">
      <dgm:prSet presAssocID="{68A7E255-2A8C-5540-BB25-C5629CDF46F7}" presName="composite" presStyleCnt="0"/>
      <dgm:spPr/>
    </dgm:pt>
    <dgm:pt modelId="{5BC734A9-E14B-4747-8ED5-6BC6CFB3F26F}" type="pres">
      <dgm:prSet presAssocID="{68A7E255-2A8C-5540-BB25-C5629CDF46F7}" presName="imgShp" presStyleLbl="fgImgPlace1" presStyleIdx="0" presStyleCnt="2"/>
      <dgm:spPr>
        <a:blipFill>
          <a:blip xmlns:r="http://schemas.openxmlformats.org/officeDocument/2006/relationships" r:embed="rId1"/>
          <a:srcRect/>
          <a:stretch>
            <a:fillRect l="-30000" r="-30000"/>
          </a:stretch>
        </a:blipFill>
      </dgm:spPr>
    </dgm:pt>
    <dgm:pt modelId="{EBF530DB-F3EC-6E40-8C24-18B15419E8A7}" type="pres">
      <dgm:prSet presAssocID="{68A7E255-2A8C-5540-BB25-C5629CDF46F7}" presName="txShp" presStyleLbl="node1" presStyleIdx="0" presStyleCnt="2">
        <dgm:presLayoutVars>
          <dgm:bulletEnabled val="1"/>
        </dgm:presLayoutVars>
      </dgm:prSet>
      <dgm:spPr/>
    </dgm:pt>
    <dgm:pt modelId="{47267785-001A-0D41-A91D-FC8E0EC3DAE5}" type="pres">
      <dgm:prSet presAssocID="{C381424A-A5F2-5E42-B634-59CF76CCF80D}" presName="spacing" presStyleCnt="0"/>
      <dgm:spPr/>
    </dgm:pt>
    <dgm:pt modelId="{E6326E86-BE9F-9F4E-B277-7FAEFC1A3F43}" type="pres">
      <dgm:prSet presAssocID="{B76B560A-3CBE-DB4A-B0A4-2C9F01286988}" presName="composite" presStyleCnt="0"/>
      <dgm:spPr/>
    </dgm:pt>
    <dgm:pt modelId="{EB65C181-81BC-1F49-88DA-EA9CF6926456}" type="pres">
      <dgm:prSet presAssocID="{B76B560A-3CBE-DB4A-B0A4-2C9F01286988}" presName="imgShp" presStyleLbl="fgImgPlace1" presStyleIdx="1" presStyleCnt="2"/>
      <dgm:spPr>
        <a:blipFill>
          <a:blip xmlns:r="http://schemas.openxmlformats.org/officeDocument/2006/relationships" r:embed="rId2"/>
          <a:srcRect/>
          <a:stretch>
            <a:fillRect/>
          </a:stretch>
        </a:blipFill>
      </dgm:spPr>
    </dgm:pt>
    <dgm:pt modelId="{71EA9B43-8FC9-8841-BFB0-D7FD6C361A71}" type="pres">
      <dgm:prSet presAssocID="{B76B560A-3CBE-DB4A-B0A4-2C9F01286988}" presName="txShp" presStyleLbl="node1" presStyleIdx="1" presStyleCnt="2" custScaleY="160352">
        <dgm:presLayoutVars>
          <dgm:bulletEnabled val="1"/>
        </dgm:presLayoutVars>
      </dgm:prSet>
      <dgm:spPr/>
    </dgm:pt>
  </dgm:ptLst>
  <dgm:cxnLst>
    <dgm:cxn modelId="{1E417F00-69E1-9B40-97A1-9EE64ED6FF63}" type="presOf" srcId="{9CF86037-73CD-6F43-9582-B739238C7599}" destId="{BD05FD95-BC95-B84C-BFAC-A73DEFC7F4F4}" srcOrd="0" destOrd="0" presId="urn:microsoft.com/office/officeart/2005/8/layout/vList3"/>
    <dgm:cxn modelId="{97A35502-8323-B84B-8A17-62D8E2E17161}" srcId="{68A7E255-2A8C-5540-BB25-C5629CDF46F7}" destId="{1C9BF097-2A6E-F845-A1DB-85C144F950E8}" srcOrd="2" destOrd="0" parTransId="{263C9E51-24CF-AF43-A57A-C025CA5268AC}" sibTransId="{0A2ACFB2-AC3E-9948-8D4B-0041C504B7BE}"/>
    <dgm:cxn modelId="{593E5217-1304-0D46-8088-B39E8E955D01}" srcId="{B76B560A-3CBE-DB4A-B0A4-2C9F01286988}" destId="{829CC861-B5FA-FF4D-8704-0D9CBB584230}" srcOrd="0" destOrd="0" parTransId="{3C551787-F746-5445-8DA7-91D492D0B986}" sibTransId="{A8C1D86A-F3E7-5042-8CD9-BB334C596E84}"/>
    <dgm:cxn modelId="{C1DFD13B-ABE6-1946-A1BB-DD9A83330397}" srcId="{B76B560A-3CBE-DB4A-B0A4-2C9F01286988}" destId="{86873FC1-17FE-2145-AE63-32C27016B58A}" srcOrd="3" destOrd="0" parTransId="{091C5AB7-E631-9A4B-9AA5-7A11DBE02A49}" sibTransId="{0A472965-FEEC-174A-8005-1967373A481A}"/>
    <dgm:cxn modelId="{128BB84B-7C4F-4F4B-9DDB-7DEC86636395}" type="presOf" srcId="{B76B560A-3CBE-DB4A-B0A4-2C9F01286988}" destId="{71EA9B43-8FC9-8841-BFB0-D7FD6C361A71}" srcOrd="0" destOrd="0" presId="urn:microsoft.com/office/officeart/2005/8/layout/vList3"/>
    <dgm:cxn modelId="{D0A14650-CF8C-FA44-ABB6-B1C579DF5531}" srcId="{B76B560A-3CBE-DB4A-B0A4-2C9F01286988}" destId="{2D69AAFD-01B0-FA45-B244-E8266F55933D}" srcOrd="1" destOrd="0" parTransId="{5EA18751-8038-9346-A8EC-4A5732073DD8}" sibTransId="{93A36EE7-FF4D-4E4D-8C04-F7A99842B76C}"/>
    <dgm:cxn modelId="{AE34F85F-BA56-A441-8C99-5054FE0914B6}" srcId="{9CF86037-73CD-6F43-9582-B739238C7599}" destId="{68A7E255-2A8C-5540-BB25-C5629CDF46F7}" srcOrd="0" destOrd="0" parTransId="{48AA13A5-4EAF-EC45-87A7-A02758BA3C8C}" sibTransId="{C381424A-A5F2-5E42-B634-59CF76CCF80D}"/>
    <dgm:cxn modelId="{232A1774-8042-7F47-97F5-E8EBACAB6565}" srcId="{68A7E255-2A8C-5540-BB25-C5629CDF46F7}" destId="{14996EE6-A67C-8C45-9EC7-7182DE83C93F}" srcOrd="0" destOrd="0" parTransId="{9C2F5B53-8805-C942-AA63-1196C10511EA}" sibTransId="{55F7EBB1-1472-A445-BFFD-BE34F2973F69}"/>
    <dgm:cxn modelId="{235D388C-4E53-554E-B65B-E30D94780864}" type="presOf" srcId="{86873FC1-17FE-2145-AE63-32C27016B58A}" destId="{71EA9B43-8FC9-8841-BFB0-D7FD6C361A71}" srcOrd="0" destOrd="4" presId="urn:microsoft.com/office/officeart/2005/8/layout/vList3"/>
    <dgm:cxn modelId="{5D936B91-3C6E-914F-A74A-870ADF09681A}" type="presOf" srcId="{F441DC34-B045-EC4F-A094-FF0861426C19}" destId="{71EA9B43-8FC9-8841-BFB0-D7FD6C361A71}" srcOrd="0" destOrd="3" presId="urn:microsoft.com/office/officeart/2005/8/layout/vList3"/>
    <dgm:cxn modelId="{CECCC299-625B-9B40-A402-2B2694C3FAA3}" type="presOf" srcId="{14996EE6-A67C-8C45-9EC7-7182DE83C93F}" destId="{EBF530DB-F3EC-6E40-8C24-18B15419E8A7}" srcOrd="0" destOrd="1" presId="urn:microsoft.com/office/officeart/2005/8/layout/vList3"/>
    <dgm:cxn modelId="{F2636DA4-60BF-7D43-91F7-68AC6B35DAA7}" type="presOf" srcId="{2D69AAFD-01B0-FA45-B244-E8266F55933D}" destId="{71EA9B43-8FC9-8841-BFB0-D7FD6C361A71}" srcOrd="0" destOrd="2" presId="urn:microsoft.com/office/officeart/2005/8/layout/vList3"/>
    <dgm:cxn modelId="{FA7728B5-A8F9-BC4A-B7AE-C1FA055BE0AC}" srcId="{68A7E255-2A8C-5540-BB25-C5629CDF46F7}" destId="{8631D68C-24E0-7143-8DF9-DFC3D04FE95F}" srcOrd="1" destOrd="0" parTransId="{EACAEB61-83B9-6641-B68F-1F0B82CBAF48}" sibTransId="{529D3EE2-0D74-0146-A63D-16374272CC45}"/>
    <dgm:cxn modelId="{0A2BD4C4-A837-5044-9F6B-248FB983A43F}" type="presOf" srcId="{8631D68C-24E0-7143-8DF9-DFC3D04FE95F}" destId="{EBF530DB-F3EC-6E40-8C24-18B15419E8A7}" srcOrd="0" destOrd="2" presId="urn:microsoft.com/office/officeart/2005/8/layout/vList3"/>
    <dgm:cxn modelId="{B76E70D3-D99C-F14A-86C2-6AF7FF86F3AE}" type="presOf" srcId="{1C9BF097-2A6E-F845-A1DB-85C144F950E8}" destId="{EBF530DB-F3EC-6E40-8C24-18B15419E8A7}" srcOrd="0" destOrd="3" presId="urn:microsoft.com/office/officeart/2005/8/layout/vList3"/>
    <dgm:cxn modelId="{F01CD6DC-AC7D-4244-ABB8-F87E7ADE9A56}" type="presOf" srcId="{829CC861-B5FA-FF4D-8704-0D9CBB584230}" destId="{71EA9B43-8FC9-8841-BFB0-D7FD6C361A71}" srcOrd="0" destOrd="1" presId="urn:microsoft.com/office/officeart/2005/8/layout/vList3"/>
    <dgm:cxn modelId="{119333E7-98C8-6D4E-8623-FA03B641A520}" srcId="{B76B560A-3CBE-DB4A-B0A4-2C9F01286988}" destId="{F441DC34-B045-EC4F-A094-FF0861426C19}" srcOrd="2" destOrd="0" parTransId="{44973749-6245-FF47-9A3A-D19D6252DD56}" sibTransId="{242AE23E-ECE4-8146-B4B4-D55EABFC7DC7}"/>
    <dgm:cxn modelId="{57F1B0EC-D4FB-204B-BF9E-D084FBE0A70E}" srcId="{9CF86037-73CD-6F43-9582-B739238C7599}" destId="{B76B560A-3CBE-DB4A-B0A4-2C9F01286988}" srcOrd="1" destOrd="0" parTransId="{297D3694-8948-2B46-BB98-21156FCD23E8}" sibTransId="{9E4144D2-F57F-6843-9351-724EF8B2923D}"/>
    <dgm:cxn modelId="{A93AB3FA-ED8D-E341-8219-F0190DA11ABE}" type="presOf" srcId="{68A7E255-2A8C-5540-BB25-C5629CDF46F7}" destId="{EBF530DB-F3EC-6E40-8C24-18B15419E8A7}" srcOrd="0" destOrd="0" presId="urn:microsoft.com/office/officeart/2005/8/layout/vList3"/>
    <dgm:cxn modelId="{975641D0-7081-D44F-AB99-A5DF67CA9124}" type="presParOf" srcId="{BD05FD95-BC95-B84C-BFAC-A73DEFC7F4F4}" destId="{2CE84C97-5B0D-8949-AFF3-5B8A1D847DF9}" srcOrd="0" destOrd="0" presId="urn:microsoft.com/office/officeart/2005/8/layout/vList3"/>
    <dgm:cxn modelId="{FE7C6794-20B4-2145-B201-EEDEAE2BB1E5}" type="presParOf" srcId="{2CE84C97-5B0D-8949-AFF3-5B8A1D847DF9}" destId="{5BC734A9-E14B-4747-8ED5-6BC6CFB3F26F}" srcOrd="0" destOrd="0" presId="urn:microsoft.com/office/officeart/2005/8/layout/vList3"/>
    <dgm:cxn modelId="{56C95B6E-0CF8-C349-BA99-4D32CA6811E7}" type="presParOf" srcId="{2CE84C97-5B0D-8949-AFF3-5B8A1D847DF9}" destId="{EBF530DB-F3EC-6E40-8C24-18B15419E8A7}" srcOrd="1" destOrd="0" presId="urn:microsoft.com/office/officeart/2005/8/layout/vList3"/>
    <dgm:cxn modelId="{DC605C8A-ADAD-DB4C-96FB-A014573D19BC}" type="presParOf" srcId="{BD05FD95-BC95-B84C-BFAC-A73DEFC7F4F4}" destId="{47267785-001A-0D41-A91D-FC8E0EC3DAE5}" srcOrd="1" destOrd="0" presId="urn:microsoft.com/office/officeart/2005/8/layout/vList3"/>
    <dgm:cxn modelId="{A467AD3C-44D2-3440-989A-B784EB57DD9C}" type="presParOf" srcId="{BD05FD95-BC95-B84C-BFAC-A73DEFC7F4F4}" destId="{E6326E86-BE9F-9F4E-B277-7FAEFC1A3F43}" srcOrd="2" destOrd="0" presId="urn:microsoft.com/office/officeart/2005/8/layout/vList3"/>
    <dgm:cxn modelId="{42EA0D57-14A9-4945-905B-91BFCFE64E60}" type="presParOf" srcId="{E6326E86-BE9F-9F4E-B277-7FAEFC1A3F43}" destId="{EB65C181-81BC-1F49-88DA-EA9CF6926456}" srcOrd="0" destOrd="0" presId="urn:microsoft.com/office/officeart/2005/8/layout/vList3"/>
    <dgm:cxn modelId="{A71C2685-CD5B-B541-9ECF-40C4A4DD8F05}" type="presParOf" srcId="{E6326E86-BE9F-9F4E-B277-7FAEFC1A3F43}" destId="{71EA9B43-8FC9-8841-BFB0-D7FD6C361A7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153386-388B-414A-9943-0D9880EA594D}" type="doc">
      <dgm:prSet loTypeId="urn:microsoft.com/office/officeart/2009/3/layout/OpposingIdeas" loCatId="" qsTypeId="urn:microsoft.com/office/officeart/2005/8/quickstyle/simple1" qsCatId="simple" csTypeId="urn:microsoft.com/office/officeart/2005/8/colors/accent1_2" csCatId="accent1" phldr="1"/>
      <dgm:spPr/>
      <dgm:t>
        <a:bodyPr/>
        <a:lstStyle/>
        <a:p>
          <a:endParaRPr lang="en-GB"/>
        </a:p>
      </dgm:t>
    </dgm:pt>
    <dgm:pt modelId="{8570E673-3560-D94E-8BDC-C7CBBF0A6CE5}">
      <dgm:prSet phldrT="[Text]"/>
      <dgm:spPr/>
      <dgm:t>
        <a:bodyPr/>
        <a:lstStyle/>
        <a:p>
          <a:r>
            <a:rPr lang="en-GB" b="1"/>
            <a:t>Clean Development Mechanism (CDM)</a:t>
          </a:r>
        </a:p>
      </dgm:t>
    </dgm:pt>
    <dgm:pt modelId="{5AC9C426-55A5-8243-956A-CD9F76507295}" type="parTrans" cxnId="{890B6D2B-904C-744F-97FF-5331C7BCC210}">
      <dgm:prSet/>
      <dgm:spPr/>
      <dgm:t>
        <a:bodyPr/>
        <a:lstStyle/>
        <a:p>
          <a:endParaRPr lang="en-GB"/>
        </a:p>
      </dgm:t>
    </dgm:pt>
    <dgm:pt modelId="{76AFD333-EC8F-0E40-8B2F-11C1FA122A1E}" type="sibTrans" cxnId="{890B6D2B-904C-744F-97FF-5331C7BCC210}">
      <dgm:prSet/>
      <dgm:spPr/>
      <dgm:t>
        <a:bodyPr/>
        <a:lstStyle/>
        <a:p>
          <a:endParaRPr lang="en-GB"/>
        </a:p>
      </dgm:t>
    </dgm:pt>
    <dgm:pt modelId="{40F4B253-56DC-C549-9E46-B64F9572E8B7}">
      <dgm:prSet phldrT="[Text]" custT="1"/>
      <dgm:spPr/>
      <dgm:t>
        <a:bodyPr/>
        <a:lstStyle/>
        <a:p>
          <a:pPr algn="just">
            <a:buFont typeface="Arial" panose="020B0604020202020204" pitchFamily="34" charset="0"/>
            <a:buChar char="•"/>
          </a:pPr>
          <a:r>
            <a:rPr kumimoji="1" lang="en-IE" altLang="zh-CN" sz="2200">
              <a:latin typeface="Lato" panose="020F0502020204030203" pitchFamily="34" charset="0"/>
              <a:ea typeface="Lato" panose="020F0502020204030203" pitchFamily="34" charset="0"/>
              <a:cs typeface="Lato" panose="020F0502020204030203" pitchFamily="34" charset="0"/>
            </a:rPr>
            <a:t>Established as part of the Kyoto Protocol international agreement, with a p</a:t>
          </a:r>
          <a:r>
            <a:rPr lang="en-IE" sz="2200">
              <a:latin typeface="Lato" panose="020F0502020204030203" pitchFamily="34" charset="0"/>
              <a:ea typeface="Lato" panose="020F0502020204030203" pitchFamily="34" charset="0"/>
              <a:cs typeface="Lato" panose="020F0502020204030203" pitchFamily="34" charset="0"/>
            </a:rPr>
            <a:t>rimary purpose of enabling industrialized countries to meet their emissions targets by funding emission-reduction projects in developing countries.</a:t>
          </a:r>
        </a:p>
        <a:p>
          <a:pPr algn="just">
            <a:buFont typeface="Arial" panose="020B0604020202020204" pitchFamily="34" charset="0"/>
            <a:buChar char="•"/>
          </a:pPr>
          <a:endParaRPr lang="en-IE" sz="2200">
            <a:latin typeface="Lato" panose="020F0502020204030203" pitchFamily="34" charset="0"/>
            <a:ea typeface="Lato" panose="020F0502020204030203" pitchFamily="34" charset="0"/>
            <a:cs typeface="Lato" panose="020F0502020204030203" pitchFamily="34" charset="0"/>
          </a:endParaRPr>
        </a:p>
        <a:p>
          <a:pPr algn="just">
            <a:buFont typeface="Arial" panose="020B0604020202020204" pitchFamily="34" charset="0"/>
            <a:buChar char="•"/>
          </a:pPr>
          <a:r>
            <a:rPr lang="en-GB" sz="2200">
              <a:latin typeface="Lato" panose="020F0502020204030203" pitchFamily="34" charset="0"/>
              <a:ea typeface="Lato" panose="020F0502020204030203" pitchFamily="34" charset="0"/>
              <a:cs typeface="Lato" panose="020F0502020204030203" pitchFamily="34" charset="0"/>
            </a:rPr>
            <a:t>The operation of CDM ended along with the termination of the Kyoto Protocol in 2020.</a:t>
          </a:r>
        </a:p>
      </dgm:t>
    </dgm:pt>
    <dgm:pt modelId="{32EC2137-01F7-D24E-8FBE-8AC084B80447}" type="parTrans" cxnId="{83D6BAC3-606B-654B-A2AF-A53E654F4F81}">
      <dgm:prSet/>
      <dgm:spPr/>
      <dgm:t>
        <a:bodyPr/>
        <a:lstStyle/>
        <a:p>
          <a:endParaRPr lang="en-GB"/>
        </a:p>
      </dgm:t>
    </dgm:pt>
    <dgm:pt modelId="{8E808C7C-2604-4E46-B132-3CEA8CDBE597}" type="sibTrans" cxnId="{83D6BAC3-606B-654B-A2AF-A53E654F4F81}">
      <dgm:prSet/>
      <dgm:spPr/>
      <dgm:t>
        <a:bodyPr/>
        <a:lstStyle/>
        <a:p>
          <a:endParaRPr lang="en-GB"/>
        </a:p>
      </dgm:t>
    </dgm:pt>
    <dgm:pt modelId="{AD1D7689-EEDB-7C43-BE4D-E8C04B6B6027}">
      <dgm:prSet phldrT="[Text]"/>
      <dgm:spPr/>
      <dgm:t>
        <a:bodyPr/>
        <a:lstStyle/>
        <a:p>
          <a:r>
            <a:rPr lang="en-GB" b="1"/>
            <a:t>Paris Agreement Crediting Mechanism (PACM)</a:t>
          </a:r>
        </a:p>
      </dgm:t>
    </dgm:pt>
    <dgm:pt modelId="{51A0EE14-B67C-E441-8DAC-59FE3388918E}" type="parTrans" cxnId="{AA93FD2A-EF5E-1043-A490-84F29EC3956B}">
      <dgm:prSet/>
      <dgm:spPr/>
      <dgm:t>
        <a:bodyPr/>
        <a:lstStyle/>
        <a:p>
          <a:endParaRPr lang="en-GB"/>
        </a:p>
      </dgm:t>
    </dgm:pt>
    <dgm:pt modelId="{567C136D-9CF7-E842-8696-70CEED8FB987}" type="sibTrans" cxnId="{AA93FD2A-EF5E-1043-A490-84F29EC3956B}">
      <dgm:prSet/>
      <dgm:spPr/>
      <dgm:t>
        <a:bodyPr/>
        <a:lstStyle/>
        <a:p>
          <a:endParaRPr lang="en-GB"/>
        </a:p>
      </dgm:t>
    </dgm:pt>
    <dgm:pt modelId="{59C3E8BA-8CD1-4646-9570-FA1973478518}">
      <dgm:prSet phldrT="[Text]" custT="1"/>
      <dgm:spPr/>
      <dgm:t>
        <a:bodyPr/>
        <a:lstStyle/>
        <a:p>
          <a:pPr algn="just"/>
          <a:r>
            <a:rPr lang="en-GB" sz="2200" b="0">
              <a:latin typeface="Lato" panose="020F0502020204030203" pitchFamily="34" charset="0"/>
              <a:ea typeface="Lato" panose="020F0502020204030203" pitchFamily="34" charset="0"/>
              <a:cs typeface="Lato" panose="020F0502020204030203" pitchFamily="34" charset="0"/>
            </a:rPr>
            <a:t>Established under Article 6 of the Paris Agreement, with a primary purpose of enabling international cooperation to tackle climate change, achieve NDCs, and unlock financial support for developing countries.</a:t>
          </a:r>
        </a:p>
        <a:p>
          <a:pPr algn="just"/>
          <a:endParaRPr lang="en-GB" sz="2200" b="0">
            <a:latin typeface="Lato" panose="020F0502020204030203" pitchFamily="34" charset="0"/>
            <a:ea typeface="Lato" panose="020F0502020204030203" pitchFamily="34" charset="0"/>
            <a:cs typeface="Lato" panose="020F0502020204030203" pitchFamily="34" charset="0"/>
          </a:endParaRPr>
        </a:p>
        <a:p>
          <a:pPr algn="just"/>
          <a:r>
            <a:rPr lang="en-IE" altLang="zh-CN" sz="2200">
              <a:latin typeface="Lato" panose="020F0502020204030203" pitchFamily="34" charset="0"/>
              <a:ea typeface="Lato" panose="020F0502020204030203" pitchFamily="34" charset="0"/>
              <a:cs typeface="Lato" panose="020F0502020204030203" pitchFamily="34" charset="0"/>
            </a:rPr>
            <a:t>In contrast to the CDM, the PACM requires greater host country involvement, as climate mitigation and adaptation activities must be approved by host countries, and are also mandated to be aligned with host countries’ NDCs, </a:t>
          </a:r>
          <a:endParaRPr lang="en-GB" sz="2200" b="0">
            <a:latin typeface="Lato" panose="020F0502020204030203" pitchFamily="34" charset="0"/>
            <a:ea typeface="Lato" panose="020F0502020204030203" pitchFamily="34" charset="0"/>
            <a:cs typeface="Lato" panose="020F0502020204030203" pitchFamily="34" charset="0"/>
          </a:endParaRPr>
        </a:p>
      </dgm:t>
    </dgm:pt>
    <dgm:pt modelId="{DAFEED53-3E93-0D4D-BE15-43201BB599B7}" type="parTrans" cxnId="{22AC4310-A3A4-364A-8C5F-BAFAEA863D35}">
      <dgm:prSet/>
      <dgm:spPr/>
      <dgm:t>
        <a:bodyPr/>
        <a:lstStyle/>
        <a:p>
          <a:endParaRPr lang="en-GB"/>
        </a:p>
      </dgm:t>
    </dgm:pt>
    <dgm:pt modelId="{49B195F7-2C6D-3D47-9A9F-F9DEDF2183F6}" type="sibTrans" cxnId="{22AC4310-A3A4-364A-8C5F-BAFAEA863D35}">
      <dgm:prSet/>
      <dgm:spPr/>
      <dgm:t>
        <a:bodyPr/>
        <a:lstStyle/>
        <a:p>
          <a:endParaRPr lang="en-GB"/>
        </a:p>
      </dgm:t>
    </dgm:pt>
    <dgm:pt modelId="{F5B18794-CA76-EF49-8795-36F67752C1A5}" type="pres">
      <dgm:prSet presAssocID="{80153386-388B-414A-9943-0D9880EA594D}" presName="Name0" presStyleCnt="0">
        <dgm:presLayoutVars>
          <dgm:chMax val="2"/>
          <dgm:dir/>
          <dgm:animOne val="branch"/>
          <dgm:animLvl val="lvl"/>
          <dgm:resizeHandles val="exact"/>
        </dgm:presLayoutVars>
      </dgm:prSet>
      <dgm:spPr/>
    </dgm:pt>
    <dgm:pt modelId="{1E7D3E30-CAED-8E42-93B4-5A1A2C71FC90}" type="pres">
      <dgm:prSet presAssocID="{80153386-388B-414A-9943-0D9880EA594D}" presName="Background" presStyleLbl="node1" presStyleIdx="0" presStyleCnt="1" custScaleY="114507"/>
      <dgm:spPr/>
    </dgm:pt>
    <dgm:pt modelId="{1342BD03-F768-C64C-9CD9-5EF1ED124D91}" type="pres">
      <dgm:prSet presAssocID="{80153386-388B-414A-9943-0D9880EA594D}" presName="Divider" presStyleLbl="callout" presStyleIdx="0" presStyleCnt="1" custScaleX="2000000" custScaleY="112302"/>
      <dgm:spPr/>
    </dgm:pt>
    <dgm:pt modelId="{55158085-175C-4A4C-BE61-391B43FBE3BD}" type="pres">
      <dgm:prSet presAssocID="{80153386-388B-414A-9943-0D9880EA594D}" presName="ChildText1" presStyleLbl="revTx" presStyleIdx="0" presStyleCnt="0" custScaleY="128419">
        <dgm:presLayoutVars>
          <dgm:chMax val="0"/>
          <dgm:chPref val="0"/>
          <dgm:bulletEnabled val="1"/>
        </dgm:presLayoutVars>
      </dgm:prSet>
      <dgm:spPr/>
    </dgm:pt>
    <dgm:pt modelId="{A78AAE77-8B63-6F4F-95FF-C3C2D4265C87}" type="pres">
      <dgm:prSet presAssocID="{80153386-388B-414A-9943-0D9880EA594D}" presName="ChildText2" presStyleLbl="revTx" presStyleIdx="0" presStyleCnt="0" custScaleY="127158">
        <dgm:presLayoutVars>
          <dgm:chMax val="0"/>
          <dgm:chPref val="0"/>
          <dgm:bulletEnabled val="1"/>
        </dgm:presLayoutVars>
      </dgm:prSet>
      <dgm:spPr/>
    </dgm:pt>
    <dgm:pt modelId="{A0358A93-152E-934E-8E22-525B56091D49}" type="pres">
      <dgm:prSet presAssocID="{80153386-388B-414A-9943-0D9880EA594D}" presName="ParentText1" presStyleLbl="revTx" presStyleIdx="0" presStyleCnt="0">
        <dgm:presLayoutVars>
          <dgm:chMax val="1"/>
          <dgm:chPref val="1"/>
        </dgm:presLayoutVars>
      </dgm:prSet>
      <dgm:spPr/>
    </dgm:pt>
    <dgm:pt modelId="{A2CA0E96-51A4-874F-AC10-A05493158B06}" type="pres">
      <dgm:prSet presAssocID="{80153386-388B-414A-9943-0D9880EA594D}" presName="ParentShape1" presStyleLbl="alignImgPlace1" presStyleIdx="0" presStyleCnt="2" custScaleY="95540" custLinFactNeighborX="60" custLinFactNeighborY="3050">
        <dgm:presLayoutVars/>
      </dgm:prSet>
      <dgm:spPr/>
    </dgm:pt>
    <dgm:pt modelId="{42906957-1204-C843-8695-B1F55E82CCF1}" type="pres">
      <dgm:prSet presAssocID="{80153386-388B-414A-9943-0D9880EA594D}" presName="ParentText2" presStyleLbl="revTx" presStyleIdx="0" presStyleCnt="0">
        <dgm:presLayoutVars>
          <dgm:chMax val="1"/>
          <dgm:chPref val="1"/>
        </dgm:presLayoutVars>
      </dgm:prSet>
      <dgm:spPr/>
    </dgm:pt>
    <dgm:pt modelId="{D924EAF8-22E9-4946-848F-623198ED40C9}" type="pres">
      <dgm:prSet presAssocID="{80153386-388B-414A-9943-0D9880EA594D}" presName="ParentShape2" presStyleLbl="alignImgPlace1" presStyleIdx="1" presStyleCnt="2" custScaleY="118031" custLinFactNeighborX="-60" custLinFactNeighborY="-12982">
        <dgm:presLayoutVars/>
      </dgm:prSet>
      <dgm:spPr/>
    </dgm:pt>
  </dgm:ptLst>
  <dgm:cxnLst>
    <dgm:cxn modelId="{34F03A02-2043-3A47-98F3-088BC50E15B3}" type="presOf" srcId="{40F4B253-56DC-C549-9E46-B64F9572E8B7}" destId="{55158085-175C-4A4C-BE61-391B43FBE3BD}" srcOrd="0" destOrd="0" presId="urn:microsoft.com/office/officeart/2009/3/layout/OpposingIdeas"/>
    <dgm:cxn modelId="{E9E05903-3E50-E742-8DDD-55B1372D8BBC}" type="presOf" srcId="{8570E673-3560-D94E-8BDC-C7CBBF0A6CE5}" destId="{A2CA0E96-51A4-874F-AC10-A05493158B06}" srcOrd="1" destOrd="0" presId="urn:microsoft.com/office/officeart/2009/3/layout/OpposingIdeas"/>
    <dgm:cxn modelId="{22AC4310-A3A4-364A-8C5F-BAFAEA863D35}" srcId="{AD1D7689-EEDB-7C43-BE4D-E8C04B6B6027}" destId="{59C3E8BA-8CD1-4646-9570-FA1973478518}" srcOrd="0" destOrd="0" parTransId="{DAFEED53-3E93-0D4D-BE15-43201BB599B7}" sibTransId="{49B195F7-2C6D-3D47-9A9F-F9DEDF2183F6}"/>
    <dgm:cxn modelId="{AA93FD2A-EF5E-1043-A490-84F29EC3956B}" srcId="{80153386-388B-414A-9943-0D9880EA594D}" destId="{AD1D7689-EEDB-7C43-BE4D-E8C04B6B6027}" srcOrd="1" destOrd="0" parTransId="{51A0EE14-B67C-E441-8DAC-59FE3388918E}" sibTransId="{567C136D-9CF7-E842-8696-70CEED8FB987}"/>
    <dgm:cxn modelId="{890B6D2B-904C-744F-97FF-5331C7BCC210}" srcId="{80153386-388B-414A-9943-0D9880EA594D}" destId="{8570E673-3560-D94E-8BDC-C7CBBF0A6CE5}" srcOrd="0" destOrd="0" parTransId="{5AC9C426-55A5-8243-956A-CD9F76507295}" sibTransId="{76AFD333-EC8F-0E40-8B2F-11C1FA122A1E}"/>
    <dgm:cxn modelId="{BB71287E-53FA-344F-AABE-D3908478179E}" type="presOf" srcId="{AD1D7689-EEDB-7C43-BE4D-E8C04B6B6027}" destId="{D924EAF8-22E9-4946-848F-623198ED40C9}" srcOrd="1" destOrd="0" presId="urn:microsoft.com/office/officeart/2009/3/layout/OpposingIdeas"/>
    <dgm:cxn modelId="{A27BF67F-3EA6-F143-A51F-324D28E2EFFA}" type="presOf" srcId="{59C3E8BA-8CD1-4646-9570-FA1973478518}" destId="{A78AAE77-8B63-6F4F-95FF-C3C2D4265C87}" srcOrd="0" destOrd="0" presId="urn:microsoft.com/office/officeart/2009/3/layout/OpposingIdeas"/>
    <dgm:cxn modelId="{295666AB-5BBA-3A48-A315-049E4827EF1A}" type="presOf" srcId="{8570E673-3560-D94E-8BDC-C7CBBF0A6CE5}" destId="{A0358A93-152E-934E-8E22-525B56091D49}" srcOrd="0" destOrd="0" presId="urn:microsoft.com/office/officeart/2009/3/layout/OpposingIdeas"/>
    <dgm:cxn modelId="{D10B6CB9-062E-834A-9DCD-D22D5D19006F}" type="presOf" srcId="{AD1D7689-EEDB-7C43-BE4D-E8C04B6B6027}" destId="{42906957-1204-C843-8695-B1F55E82CCF1}" srcOrd="0" destOrd="0" presId="urn:microsoft.com/office/officeart/2009/3/layout/OpposingIdeas"/>
    <dgm:cxn modelId="{83D6BAC3-606B-654B-A2AF-A53E654F4F81}" srcId="{8570E673-3560-D94E-8BDC-C7CBBF0A6CE5}" destId="{40F4B253-56DC-C549-9E46-B64F9572E8B7}" srcOrd="0" destOrd="0" parTransId="{32EC2137-01F7-D24E-8FBE-8AC084B80447}" sibTransId="{8E808C7C-2604-4E46-B132-3CEA8CDBE597}"/>
    <dgm:cxn modelId="{51F0A9EE-FF01-274A-A93F-858EE0AB632F}" type="presOf" srcId="{80153386-388B-414A-9943-0D9880EA594D}" destId="{F5B18794-CA76-EF49-8795-36F67752C1A5}" srcOrd="0" destOrd="0" presId="urn:microsoft.com/office/officeart/2009/3/layout/OpposingIdeas"/>
    <dgm:cxn modelId="{2FB8E998-85A3-694B-9A88-4682EDAF323D}" type="presParOf" srcId="{F5B18794-CA76-EF49-8795-36F67752C1A5}" destId="{1E7D3E30-CAED-8E42-93B4-5A1A2C71FC90}" srcOrd="0" destOrd="0" presId="urn:microsoft.com/office/officeart/2009/3/layout/OpposingIdeas"/>
    <dgm:cxn modelId="{E7810263-8990-6646-99CB-C05425FD5601}" type="presParOf" srcId="{F5B18794-CA76-EF49-8795-36F67752C1A5}" destId="{1342BD03-F768-C64C-9CD9-5EF1ED124D91}" srcOrd="1" destOrd="0" presId="urn:microsoft.com/office/officeart/2009/3/layout/OpposingIdeas"/>
    <dgm:cxn modelId="{1A0788FC-D529-E34E-8EB0-C1D78923D7C3}" type="presParOf" srcId="{F5B18794-CA76-EF49-8795-36F67752C1A5}" destId="{55158085-175C-4A4C-BE61-391B43FBE3BD}" srcOrd="2" destOrd="0" presId="urn:microsoft.com/office/officeart/2009/3/layout/OpposingIdeas"/>
    <dgm:cxn modelId="{C8B665D5-B540-0347-9839-329ACDED415C}" type="presParOf" srcId="{F5B18794-CA76-EF49-8795-36F67752C1A5}" destId="{A78AAE77-8B63-6F4F-95FF-C3C2D4265C87}" srcOrd="3" destOrd="0" presId="urn:microsoft.com/office/officeart/2009/3/layout/OpposingIdeas"/>
    <dgm:cxn modelId="{F90915E1-6D01-8246-9891-A46A5C311158}" type="presParOf" srcId="{F5B18794-CA76-EF49-8795-36F67752C1A5}" destId="{A0358A93-152E-934E-8E22-525B56091D49}" srcOrd="4" destOrd="0" presId="urn:microsoft.com/office/officeart/2009/3/layout/OpposingIdeas"/>
    <dgm:cxn modelId="{7B848F18-9E13-9445-937B-3546ED9D9D37}" type="presParOf" srcId="{F5B18794-CA76-EF49-8795-36F67752C1A5}" destId="{A2CA0E96-51A4-874F-AC10-A05493158B06}" srcOrd="5" destOrd="0" presId="urn:microsoft.com/office/officeart/2009/3/layout/OpposingIdeas"/>
    <dgm:cxn modelId="{E6713A62-8B42-3D44-B64B-C6A2C2ECC63D}" type="presParOf" srcId="{F5B18794-CA76-EF49-8795-36F67752C1A5}" destId="{42906957-1204-C843-8695-B1F55E82CCF1}" srcOrd="6" destOrd="0" presId="urn:microsoft.com/office/officeart/2009/3/layout/OpposingIdeas"/>
    <dgm:cxn modelId="{004A2493-8C04-0C49-937C-30C6191942F6}" type="presParOf" srcId="{F5B18794-CA76-EF49-8795-36F67752C1A5}" destId="{D924EAF8-22E9-4946-848F-623198ED40C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530DB-F3EC-6E40-8C24-18B15419E8A7}">
      <dsp:nvSpPr>
        <dsp:cNvPr id="0" name=""/>
        <dsp:cNvSpPr/>
      </dsp:nvSpPr>
      <dsp:spPr>
        <a:xfrm rot="10800000">
          <a:off x="2870968" y="6045"/>
          <a:ext cx="9051360" cy="2364458"/>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2660" tIns="121920" rIns="227584" bIns="121920" numCol="1" spcCol="1270" anchor="t" anchorCtr="0">
          <a:noAutofit/>
        </a:bodyPr>
        <a:lstStyle/>
        <a:p>
          <a:pPr marL="0" lvl="0" indent="0" algn="ctr" defTabSz="1422400">
            <a:lnSpc>
              <a:spcPct val="90000"/>
            </a:lnSpc>
            <a:spcBef>
              <a:spcPct val="0"/>
            </a:spcBef>
            <a:spcAft>
              <a:spcPct val="35000"/>
            </a:spcAft>
            <a:buNone/>
          </a:pPr>
          <a:r>
            <a:rPr lang="en-GB" sz="3200" kern="1200"/>
            <a:t>The Kyoto Protocol</a:t>
          </a:r>
        </a:p>
        <a:p>
          <a:pPr marL="228600" lvl="1" indent="-228600" algn="just" defTabSz="977900">
            <a:lnSpc>
              <a:spcPct val="90000"/>
            </a:lnSpc>
            <a:spcBef>
              <a:spcPct val="0"/>
            </a:spcBef>
            <a:spcAft>
              <a:spcPct val="15000"/>
            </a:spcAft>
            <a:buChar char="•"/>
          </a:pPr>
          <a:r>
            <a:rPr lang="en-GB" sz="2200" kern="1200"/>
            <a:t>1997 - 2020</a:t>
          </a:r>
        </a:p>
        <a:p>
          <a:pPr marL="171450" lvl="1" indent="-171450" algn="just" defTabSz="800100">
            <a:lnSpc>
              <a:spcPct val="90000"/>
            </a:lnSpc>
            <a:spcBef>
              <a:spcPct val="0"/>
            </a:spcBef>
            <a:spcAft>
              <a:spcPct val="15000"/>
            </a:spcAft>
            <a:buChar char="•"/>
          </a:pPr>
          <a:r>
            <a:rPr lang="en-GB" sz="1800" kern="1200"/>
            <a:t>Climate finance introduced primarily as a mitigation-focused mechanism to support the reduction of GHG emissions in industrialized countries</a:t>
          </a:r>
        </a:p>
        <a:p>
          <a:pPr marL="171450" lvl="1" indent="-171450" algn="just" defTabSz="800100">
            <a:lnSpc>
              <a:spcPct val="90000"/>
            </a:lnSpc>
            <a:spcBef>
              <a:spcPct val="0"/>
            </a:spcBef>
            <a:spcAft>
              <a:spcPct val="15000"/>
            </a:spcAft>
            <a:buChar char="•"/>
          </a:pPr>
          <a:r>
            <a:rPr lang="en-GB" sz="1800" kern="1200"/>
            <a:t>Establishment of the Clean Development Mechanism (CDM) and Joint Implementation (JI)</a:t>
          </a:r>
        </a:p>
      </dsp:txBody>
      <dsp:txXfrm rot="10800000">
        <a:off x="3462082" y="6045"/>
        <a:ext cx="8460246" cy="2364458"/>
      </dsp:txXfrm>
    </dsp:sp>
    <dsp:sp modelId="{5BC734A9-E14B-4747-8ED5-6BC6CFB3F26F}">
      <dsp:nvSpPr>
        <dsp:cNvPr id="0" name=""/>
        <dsp:cNvSpPr/>
      </dsp:nvSpPr>
      <dsp:spPr>
        <a:xfrm>
          <a:off x="1688739" y="6045"/>
          <a:ext cx="2364458" cy="2364458"/>
        </a:xfrm>
        <a:prstGeom prst="ellipse">
          <a:avLst/>
        </a:prstGeom>
        <a:blipFill>
          <a:blip xmlns:r="http://schemas.openxmlformats.org/officeDocument/2006/relationships" r:embed="rId1"/>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EA9B43-8FC9-8841-BFB0-D7FD6C361A71}">
      <dsp:nvSpPr>
        <dsp:cNvPr id="0" name=""/>
        <dsp:cNvSpPr/>
      </dsp:nvSpPr>
      <dsp:spPr>
        <a:xfrm rot="10800000">
          <a:off x="2870968" y="3076312"/>
          <a:ext cx="9051360" cy="3791455"/>
        </a:xfrm>
        <a:prstGeom prst="homePlate">
          <a:avLst/>
        </a:prstGeom>
        <a:solidFill>
          <a:schemeClr val="accent4">
            <a:hueOff val="-11809221"/>
            <a:satOff val="-27586"/>
            <a:lumOff val="-26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2660" tIns="121920" rIns="227584" bIns="121920" numCol="1" spcCol="1270" anchor="t" anchorCtr="0">
          <a:noAutofit/>
        </a:bodyPr>
        <a:lstStyle/>
        <a:p>
          <a:pPr marL="0" lvl="0" indent="0" algn="ctr" defTabSz="1422400">
            <a:lnSpc>
              <a:spcPct val="90000"/>
            </a:lnSpc>
            <a:spcBef>
              <a:spcPct val="0"/>
            </a:spcBef>
            <a:spcAft>
              <a:spcPct val="35000"/>
            </a:spcAft>
            <a:buNone/>
          </a:pPr>
          <a:r>
            <a:rPr lang="en-GB" sz="3200" kern="1200"/>
            <a:t>The Paris Agreement</a:t>
          </a:r>
        </a:p>
        <a:p>
          <a:pPr marL="228600" lvl="1" indent="-228600" algn="just" defTabSz="977900">
            <a:lnSpc>
              <a:spcPct val="90000"/>
            </a:lnSpc>
            <a:spcBef>
              <a:spcPct val="0"/>
            </a:spcBef>
            <a:spcAft>
              <a:spcPct val="15000"/>
            </a:spcAft>
            <a:buChar char="•"/>
          </a:pPr>
          <a:r>
            <a:rPr lang="en-GB" sz="2200" kern="1200"/>
            <a:t>2015 - present</a:t>
          </a:r>
        </a:p>
        <a:p>
          <a:pPr marL="171450" lvl="1" indent="-171450" algn="just" defTabSz="800100">
            <a:lnSpc>
              <a:spcPct val="90000"/>
            </a:lnSpc>
            <a:spcBef>
              <a:spcPct val="0"/>
            </a:spcBef>
            <a:spcAft>
              <a:spcPct val="15000"/>
            </a:spcAft>
            <a:buChar char="•"/>
          </a:pPr>
          <a:r>
            <a:rPr lang="en-GB" sz="1800" kern="1200"/>
            <a:t>Climate finance as a comprehensive adaptation-inclusive framework and enabler of climate mitigation and adaptation efforts, particularly in developing countries</a:t>
          </a:r>
        </a:p>
        <a:p>
          <a:pPr marL="171450" lvl="1" indent="-171450" algn="just" defTabSz="800100">
            <a:lnSpc>
              <a:spcPct val="90000"/>
            </a:lnSpc>
            <a:spcBef>
              <a:spcPct val="0"/>
            </a:spcBef>
            <a:spcAft>
              <a:spcPct val="15000"/>
            </a:spcAft>
            <a:buChar char="•"/>
          </a:pPr>
          <a:r>
            <a:rPr lang="en-GB" sz="1800" kern="1200"/>
            <a:t>Establishment of dedicated climate funds like the Green Climate Fund (GCF) and an emphasis on </a:t>
          </a:r>
          <a:r>
            <a:rPr lang="en-US" sz="1800" kern="1200"/>
            <a:t>supporting developing countries shift to low-emission and climate-resilient pathways</a:t>
          </a:r>
          <a:endParaRPr lang="en-GB" sz="1800" kern="1200"/>
        </a:p>
        <a:p>
          <a:pPr marL="171450" lvl="1" indent="-171450" algn="just" defTabSz="800100">
            <a:lnSpc>
              <a:spcPct val="90000"/>
            </a:lnSpc>
            <a:spcBef>
              <a:spcPct val="0"/>
            </a:spcBef>
            <a:spcAft>
              <a:spcPct val="15000"/>
            </a:spcAft>
            <a:buChar char="•"/>
          </a:pPr>
          <a:r>
            <a:rPr lang="en-GB" sz="1800" kern="1200"/>
            <a:t>Article 6 of the Agreement consists of a centralized crediting mechanism, the Paris Agreement Crediting Mechanism (Article 6.4), based on reducing GHG emissions whilst promoting sustainable development, and it is the successor of the CDM.</a:t>
          </a:r>
        </a:p>
      </dsp:txBody>
      <dsp:txXfrm rot="10800000">
        <a:off x="3818832" y="3076312"/>
        <a:ext cx="8103496" cy="3791455"/>
      </dsp:txXfrm>
    </dsp:sp>
    <dsp:sp modelId="{EB65C181-81BC-1F49-88DA-EA9CF6926456}">
      <dsp:nvSpPr>
        <dsp:cNvPr id="0" name=""/>
        <dsp:cNvSpPr/>
      </dsp:nvSpPr>
      <dsp:spPr>
        <a:xfrm>
          <a:off x="1688739" y="3789811"/>
          <a:ext cx="2364458" cy="2364458"/>
        </a:xfrm>
        <a:prstGeom prst="ellipse">
          <a:avLst/>
        </a:prstGeom>
        <a:blipFill>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D3E30-CAED-8E42-93B4-5A1A2C71FC90}">
      <dsp:nvSpPr>
        <dsp:cNvPr id="0" name=""/>
        <dsp:cNvSpPr/>
      </dsp:nvSpPr>
      <dsp:spPr>
        <a:xfrm>
          <a:off x="1675341" y="1041077"/>
          <a:ext cx="10052049" cy="6189846"/>
        </a:xfrm>
        <a:prstGeom prst="round2DiagRect">
          <a:avLst>
            <a:gd name="adj1" fmla="val 0"/>
            <a:gd name="adj2"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42BD03-F768-C64C-9CD9-5EF1ED124D91}">
      <dsp:nvSpPr>
        <dsp:cNvPr id="0" name=""/>
        <dsp:cNvSpPr/>
      </dsp:nvSpPr>
      <dsp:spPr>
        <a:xfrm>
          <a:off x="6688633" y="1744531"/>
          <a:ext cx="26805" cy="4782937"/>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158085-175C-4A4C-BE61-391B43FBE3BD}">
      <dsp:nvSpPr>
        <dsp:cNvPr id="0" name=""/>
        <dsp:cNvSpPr/>
      </dsp:nvSpPr>
      <dsp:spPr>
        <a:xfrm>
          <a:off x="2010409" y="1190960"/>
          <a:ext cx="4355888" cy="589008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Font typeface="Arial" panose="020B0604020202020204" pitchFamily="34" charset="0"/>
            <a:buNone/>
          </a:pPr>
          <a:r>
            <a:rPr kumimoji="1" lang="en-IE" altLang="zh-CN" sz="2200" kern="1200">
              <a:latin typeface="Lato" panose="020F0502020204030203" pitchFamily="34" charset="0"/>
              <a:ea typeface="Lato" panose="020F0502020204030203" pitchFamily="34" charset="0"/>
              <a:cs typeface="Lato" panose="020F0502020204030203" pitchFamily="34" charset="0"/>
            </a:rPr>
            <a:t>Established as part of the Kyoto Protocol international agreement, with a p</a:t>
          </a:r>
          <a:r>
            <a:rPr lang="en-IE" sz="2200" kern="1200">
              <a:latin typeface="Lato" panose="020F0502020204030203" pitchFamily="34" charset="0"/>
              <a:ea typeface="Lato" panose="020F0502020204030203" pitchFamily="34" charset="0"/>
              <a:cs typeface="Lato" panose="020F0502020204030203" pitchFamily="34" charset="0"/>
            </a:rPr>
            <a:t>rimary purpose of enabling industrialized countries to meet their emissions targets by funding emission-reduction projects in developing countries.</a:t>
          </a:r>
        </a:p>
        <a:p>
          <a:pPr marL="0" lvl="0" indent="0" algn="just" defTabSz="977900">
            <a:lnSpc>
              <a:spcPct val="90000"/>
            </a:lnSpc>
            <a:spcBef>
              <a:spcPct val="0"/>
            </a:spcBef>
            <a:spcAft>
              <a:spcPct val="35000"/>
            </a:spcAft>
            <a:buFont typeface="Arial" panose="020B0604020202020204" pitchFamily="34" charset="0"/>
            <a:buNone/>
          </a:pPr>
          <a:endParaRPr lang="en-IE" sz="2200" kern="1200">
            <a:latin typeface="Lato" panose="020F0502020204030203" pitchFamily="34" charset="0"/>
            <a:ea typeface="Lato" panose="020F0502020204030203" pitchFamily="34" charset="0"/>
            <a:cs typeface="Lato" panose="020F0502020204030203" pitchFamily="34" charset="0"/>
          </a:endParaRPr>
        </a:p>
        <a:p>
          <a:pPr marL="0" lvl="0" indent="0" algn="just" defTabSz="977900">
            <a:lnSpc>
              <a:spcPct val="90000"/>
            </a:lnSpc>
            <a:spcBef>
              <a:spcPct val="0"/>
            </a:spcBef>
            <a:spcAft>
              <a:spcPct val="35000"/>
            </a:spcAft>
            <a:buFont typeface="Arial" panose="020B0604020202020204" pitchFamily="34" charset="0"/>
            <a:buNone/>
          </a:pPr>
          <a:r>
            <a:rPr lang="en-GB" sz="2200" kern="1200">
              <a:latin typeface="Lato" panose="020F0502020204030203" pitchFamily="34" charset="0"/>
              <a:ea typeface="Lato" panose="020F0502020204030203" pitchFamily="34" charset="0"/>
              <a:cs typeface="Lato" panose="020F0502020204030203" pitchFamily="34" charset="0"/>
            </a:rPr>
            <a:t>The operation of CDM ended along with the termination of the Kyoto Protocol in 2020.</a:t>
          </a:r>
        </a:p>
      </dsp:txBody>
      <dsp:txXfrm>
        <a:off x="2010409" y="1190960"/>
        <a:ext cx="4355888" cy="5890080"/>
      </dsp:txXfrm>
    </dsp:sp>
    <dsp:sp modelId="{A78AAE77-8B63-6F4F-95FF-C3C2D4265C87}">
      <dsp:nvSpPr>
        <dsp:cNvPr id="0" name=""/>
        <dsp:cNvSpPr/>
      </dsp:nvSpPr>
      <dsp:spPr>
        <a:xfrm>
          <a:off x="7036434" y="1219878"/>
          <a:ext cx="4355888" cy="583224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None/>
          </a:pPr>
          <a:r>
            <a:rPr lang="en-GB" sz="2200" b="0" kern="1200">
              <a:latin typeface="Lato" panose="020F0502020204030203" pitchFamily="34" charset="0"/>
              <a:ea typeface="Lato" panose="020F0502020204030203" pitchFamily="34" charset="0"/>
              <a:cs typeface="Lato" panose="020F0502020204030203" pitchFamily="34" charset="0"/>
            </a:rPr>
            <a:t>Established under Article 6 of the Paris Agreement, with a primary purpose of enabling international cooperation to tackle climate change, achieve NDCs, and unlock financial support for developing countries.</a:t>
          </a:r>
        </a:p>
        <a:p>
          <a:pPr marL="0" lvl="0" indent="0" algn="just" defTabSz="977900">
            <a:lnSpc>
              <a:spcPct val="90000"/>
            </a:lnSpc>
            <a:spcBef>
              <a:spcPct val="0"/>
            </a:spcBef>
            <a:spcAft>
              <a:spcPct val="35000"/>
            </a:spcAft>
            <a:buNone/>
          </a:pPr>
          <a:endParaRPr lang="en-GB" sz="2200" b="0" kern="1200">
            <a:latin typeface="Lato" panose="020F0502020204030203" pitchFamily="34" charset="0"/>
            <a:ea typeface="Lato" panose="020F0502020204030203" pitchFamily="34" charset="0"/>
            <a:cs typeface="Lato" panose="020F0502020204030203" pitchFamily="34" charset="0"/>
          </a:endParaRPr>
        </a:p>
        <a:p>
          <a:pPr marL="0" lvl="0" indent="0" algn="just" defTabSz="977900">
            <a:lnSpc>
              <a:spcPct val="90000"/>
            </a:lnSpc>
            <a:spcBef>
              <a:spcPct val="0"/>
            </a:spcBef>
            <a:spcAft>
              <a:spcPct val="35000"/>
            </a:spcAft>
            <a:buNone/>
          </a:pPr>
          <a:r>
            <a:rPr lang="en-IE" altLang="zh-CN" sz="2200" kern="1200">
              <a:latin typeface="Lato" panose="020F0502020204030203" pitchFamily="34" charset="0"/>
              <a:ea typeface="Lato" panose="020F0502020204030203" pitchFamily="34" charset="0"/>
              <a:cs typeface="Lato" panose="020F0502020204030203" pitchFamily="34" charset="0"/>
            </a:rPr>
            <a:t>In contrast to the CDM, the PACM requires greater host country involvement, as climate mitigation and adaptation activities must be approved by host countries, and are also mandated to be aligned with host countries’ NDCs, </a:t>
          </a:r>
          <a:endParaRPr lang="en-GB" sz="2200" b="0" kern="1200">
            <a:latin typeface="Lato" panose="020F0502020204030203" pitchFamily="34" charset="0"/>
            <a:ea typeface="Lato" panose="020F0502020204030203" pitchFamily="34" charset="0"/>
            <a:cs typeface="Lato" panose="020F0502020204030203" pitchFamily="34" charset="0"/>
          </a:endParaRPr>
        </a:p>
      </dsp:txBody>
      <dsp:txXfrm>
        <a:off x="7036434" y="1219878"/>
        <a:ext cx="4355888" cy="5832243"/>
      </dsp:txXfrm>
    </dsp:sp>
    <dsp:sp modelId="{A2CA0E96-51A4-874F-AC10-A05493158B06}">
      <dsp:nvSpPr>
        <dsp:cNvPr id="0" name=""/>
        <dsp:cNvSpPr/>
      </dsp:nvSpPr>
      <dsp:spPr>
        <a:xfrm rot="16200000">
          <a:off x="-1978355" y="2331537"/>
          <a:ext cx="5634062" cy="1675341"/>
        </a:xfrm>
        <a:prstGeom prst="rightArrow">
          <a:avLst>
            <a:gd name="adj1" fmla="val 49830"/>
            <a:gd name="adj2" fmla="val 6066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r" defTabSz="1022350">
            <a:lnSpc>
              <a:spcPct val="90000"/>
            </a:lnSpc>
            <a:spcBef>
              <a:spcPct val="0"/>
            </a:spcBef>
            <a:spcAft>
              <a:spcPct val="35000"/>
            </a:spcAft>
            <a:buNone/>
          </a:pPr>
          <a:r>
            <a:rPr lang="en-GB" sz="2300" b="1" kern="1200"/>
            <a:t>Clean Development Mechanism (CDM)</a:t>
          </a:r>
        </a:p>
      </dsp:txBody>
      <dsp:txXfrm>
        <a:off x="-1725154" y="3004998"/>
        <a:ext cx="5127659" cy="834823"/>
      </dsp:txXfrm>
    </dsp:sp>
    <dsp:sp modelId="{D924EAF8-22E9-4946-848F-623198ED40C9}">
      <dsp:nvSpPr>
        <dsp:cNvPr id="0" name=""/>
        <dsp:cNvSpPr/>
      </dsp:nvSpPr>
      <dsp:spPr>
        <a:xfrm rot="5400000">
          <a:off x="9083870" y="3679424"/>
          <a:ext cx="6960372" cy="1675341"/>
        </a:xfrm>
        <a:prstGeom prst="rightArrow">
          <a:avLst>
            <a:gd name="adj1" fmla="val 49830"/>
            <a:gd name="adj2" fmla="val 6066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r" defTabSz="1022350">
            <a:lnSpc>
              <a:spcPct val="90000"/>
            </a:lnSpc>
            <a:spcBef>
              <a:spcPct val="0"/>
            </a:spcBef>
            <a:spcAft>
              <a:spcPct val="35000"/>
            </a:spcAft>
            <a:buNone/>
          </a:pPr>
          <a:r>
            <a:rPr lang="en-GB" sz="2300" b="1" kern="1200"/>
            <a:t>Paris Agreement Crediting Mechanism (PACM)</a:t>
          </a:r>
        </a:p>
      </dsp:txBody>
      <dsp:txXfrm>
        <a:off x="9337072" y="3846482"/>
        <a:ext cx="6453969" cy="83482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F48E708E-3BC4-4421-A978-0451926671B6}" type="datetimeFigureOut">
              <a:rPr lang="en-US" smtClean="0"/>
              <a:t>8/22/25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3C89E9F6-4F8F-4ADD-A373-C18228C879D7}" type="slidenum">
              <a:rPr lang="en-US" smtClean="0"/>
              <a:t>‹#›</a:t>
            </a:fld>
            <a:endParaRPr lang="en-US"/>
          </a:p>
        </p:txBody>
      </p:sp>
    </p:spTree>
    <p:extLst>
      <p:ext uri="{BB962C8B-B14F-4D97-AF65-F5344CB8AC3E}">
        <p14:creationId xmlns:p14="http://schemas.microsoft.com/office/powerpoint/2010/main" val="133977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Activity:</a:t>
            </a:r>
            <a:endParaRPr lang="en-FR"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Use </a:t>
            </a:r>
            <a:r>
              <a:rPr lang="en-US" sz="1200" kern="1200" err="1">
                <a:solidFill>
                  <a:schemeClr val="tx1"/>
                </a:solidFill>
                <a:effectLst/>
                <a:latin typeface="+mn-lt"/>
                <a:ea typeface="+mn-ea"/>
                <a:cs typeface="+mn-cs"/>
              </a:rPr>
              <a:t>Mentimeter</a:t>
            </a:r>
            <a:r>
              <a:rPr lang="en-US" sz="1200" kern="1200">
                <a:solidFill>
                  <a:schemeClr val="tx1"/>
                </a:solidFill>
                <a:effectLst/>
                <a:latin typeface="+mn-lt"/>
                <a:ea typeface="+mn-ea"/>
                <a:cs typeface="+mn-cs"/>
              </a:rPr>
              <a:t> to create a word cloud: each participant shall share key words that express what they associate with climate finance</a:t>
            </a:r>
            <a:endParaRPr lang="en-FR"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Trainer will discuss the results, say what is covered and clear up misconceptions, if any</a:t>
            </a:r>
            <a:r>
              <a:rPr lang="en-FR">
                <a:effectLst/>
              </a:rPr>
              <a:t> </a:t>
            </a:r>
            <a:endParaRPr lang="en-IE"/>
          </a:p>
        </p:txBody>
      </p:sp>
      <p:sp>
        <p:nvSpPr>
          <p:cNvPr id="4" name="Slide Number Placeholder 3"/>
          <p:cNvSpPr>
            <a:spLocks noGrp="1"/>
          </p:cNvSpPr>
          <p:nvPr>
            <p:ph type="sldNum" sz="quarter" idx="5"/>
          </p:nvPr>
        </p:nvSpPr>
        <p:spPr/>
        <p:txBody>
          <a:bodyPr/>
          <a:lstStyle/>
          <a:p>
            <a:fld id="{3C89E9F6-4F8F-4ADD-A373-C18228C879D7}" type="slidenum">
              <a:rPr lang="en-US" smtClean="0"/>
              <a:t>2</a:t>
            </a:fld>
            <a:endParaRPr lang="en-US"/>
          </a:p>
        </p:txBody>
      </p:sp>
    </p:spTree>
    <p:extLst>
      <p:ext uri="{BB962C8B-B14F-4D97-AF65-F5344CB8AC3E}">
        <p14:creationId xmlns:p14="http://schemas.microsoft.com/office/powerpoint/2010/main" val="3161172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C89E9F6-4F8F-4ADD-A373-C18228C879D7}" type="slidenum">
              <a:rPr lang="en-US" smtClean="0"/>
              <a:t>5</a:t>
            </a:fld>
            <a:endParaRPr lang="en-US"/>
          </a:p>
        </p:txBody>
      </p:sp>
    </p:spTree>
    <p:extLst>
      <p:ext uri="{BB962C8B-B14F-4D97-AF65-F5344CB8AC3E}">
        <p14:creationId xmlns:p14="http://schemas.microsoft.com/office/powerpoint/2010/main" val="344231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err="1"/>
              <a:t>Waste</a:t>
            </a:r>
            <a:r>
              <a:rPr lang="de-DE"/>
              <a:t> </a:t>
            </a:r>
            <a:r>
              <a:rPr lang="de-DE" err="1"/>
              <a:t>water</a:t>
            </a:r>
            <a:r>
              <a:rPr lang="de-DE"/>
              <a:t> </a:t>
            </a:r>
            <a:r>
              <a:rPr lang="de-DE" err="1"/>
              <a:t>contribute</a:t>
            </a:r>
            <a:r>
              <a:rPr lang="de-DE"/>
              <a:t> </a:t>
            </a:r>
            <a:r>
              <a:rPr lang="de-DE" err="1"/>
              <a:t>around</a:t>
            </a:r>
            <a:r>
              <a:rPr lang="de-DE"/>
              <a:t> 1,3% </a:t>
            </a:r>
            <a:r>
              <a:rPr lang="de-DE" err="1"/>
              <a:t>to</a:t>
            </a:r>
            <a:r>
              <a:rPr lang="de-DE"/>
              <a:t> </a:t>
            </a:r>
            <a:r>
              <a:rPr lang="de-DE" err="1"/>
              <a:t>globla</a:t>
            </a:r>
            <a:r>
              <a:rPr lang="de-DE"/>
              <a:t> GHG </a:t>
            </a:r>
            <a:r>
              <a:rPr lang="de-DE" err="1"/>
              <a:t>emissions</a:t>
            </a:r>
            <a:endParaRPr lang="de-DE"/>
          </a:p>
          <a:p>
            <a:pPr marL="628650" lvl="1" indent="-171450">
              <a:buFont typeface="Arial" panose="020B0604020202020204" pitchFamily="34" charset="0"/>
              <a:buChar char="•"/>
            </a:pPr>
            <a:endParaRPr lang="de-DE"/>
          </a:p>
          <a:p>
            <a:endParaRPr lang="de-DE"/>
          </a:p>
        </p:txBody>
      </p:sp>
      <p:sp>
        <p:nvSpPr>
          <p:cNvPr id="4" name="Foliennummernplatzhalter 3"/>
          <p:cNvSpPr>
            <a:spLocks noGrp="1"/>
          </p:cNvSpPr>
          <p:nvPr>
            <p:ph type="sldNum" sz="quarter" idx="5"/>
          </p:nvPr>
        </p:nvSpPr>
        <p:spPr/>
        <p:txBody>
          <a:bodyPr/>
          <a:lstStyle/>
          <a:p>
            <a:fld id="{3C89E9F6-4F8F-4ADD-A373-C18228C879D7}" type="slidenum">
              <a:rPr lang="en-US" smtClean="0"/>
              <a:t>6</a:t>
            </a:fld>
            <a:endParaRPr lang="en-US"/>
          </a:p>
        </p:txBody>
      </p:sp>
    </p:spTree>
    <p:extLst>
      <p:ext uri="{BB962C8B-B14F-4D97-AF65-F5344CB8AC3E}">
        <p14:creationId xmlns:p14="http://schemas.microsoft.com/office/powerpoint/2010/main" val="3266309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4A8B7-35A1-E0D8-3DB5-BF32E6394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1C836-DBD1-853C-116C-981FC7822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183BD-15F1-FE45-44BF-B7A2F273E04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83B6020-0E8F-958C-1094-AD11276CFD22}"/>
              </a:ext>
            </a:extLst>
          </p:cNvPr>
          <p:cNvSpPr>
            <a:spLocks noGrp="1"/>
          </p:cNvSpPr>
          <p:nvPr>
            <p:ph type="sldNum" sz="quarter" idx="5"/>
          </p:nvPr>
        </p:nvSpPr>
        <p:spPr/>
        <p:txBody>
          <a:bodyPr/>
          <a:lstStyle/>
          <a:p>
            <a:fld id="{3C89E9F6-4F8F-4ADD-A373-C18228C879D7}" type="slidenum">
              <a:rPr lang="en-US" smtClean="0"/>
              <a:t>16</a:t>
            </a:fld>
            <a:endParaRPr lang="en-US"/>
          </a:p>
        </p:txBody>
      </p:sp>
    </p:spTree>
    <p:extLst>
      <p:ext uri="{BB962C8B-B14F-4D97-AF65-F5344CB8AC3E}">
        <p14:creationId xmlns:p14="http://schemas.microsoft.com/office/powerpoint/2010/main" val="1745675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89E9F6-4F8F-4ADD-A373-C18228C879D7}" type="slidenum">
              <a:rPr lang="en-US" smtClean="0"/>
              <a:t>17</a:t>
            </a:fld>
            <a:endParaRPr lang="en-US"/>
          </a:p>
        </p:txBody>
      </p:sp>
    </p:spTree>
    <p:extLst>
      <p:ext uri="{BB962C8B-B14F-4D97-AF65-F5344CB8AC3E}">
        <p14:creationId xmlns:p14="http://schemas.microsoft.com/office/powerpoint/2010/main" val="2500899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pattFill prst="pct5">
          <a:fgClr>
            <a:schemeClr val="bg1">
              <a:lumMod val="50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D5C6F-C597-ED17-847E-03924B6BC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3440" y="0"/>
            <a:ext cx="8984651" cy="11309350"/>
          </a:xfrm>
          <a:prstGeom prst="rect">
            <a:avLst/>
          </a:prstGeom>
        </p:spPr>
      </p:pic>
      <p:sp>
        <p:nvSpPr>
          <p:cNvPr id="3" name="object 5">
            <a:extLst>
              <a:ext uri="{FF2B5EF4-FFF2-40B4-BE49-F238E27FC236}">
                <a16:creationId xmlns:a16="http://schemas.microsoft.com/office/drawing/2014/main" id="{82144C03-7326-E96A-078E-72442DB6E734}"/>
              </a:ext>
            </a:extLst>
          </p:cNvPr>
          <p:cNvSpPr/>
          <p:nvPr userDrawn="1"/>
        </p:nvSpPr>
        <p:spPr>
          <a:xfrm>
            <a:off x="16453485" y="554957"/>
            <a:ext cx="2915285" cy="1089025"/>
          </a:xfrm>
          <a:custGeom>
            <a:avLst/>
            <a:gdLst/>
            <a:ahLst/>
            <a:cxnLst/>
            <a:rect l="l" t="t" r="r" b="b"/>
            <a:pathLst>
              <a:path w="2915284" h="1089025">
                <a:moveTo>
                  <a:pt x="159588" y="356260"/>
                </a:moveTo>
                <a:lnTo>
                  <a:pt x="0" y="264185"/>
                </a:lnTo>
                <a:lnTo>
                  <a:pt x="0" y="797280"/>
                </a:lnTo>
                <a:lnTo>
                  <a:pt x="159588" y="705281"/>
                </a:lnTo>
                <a:lnTo>
                  <a:pt x="159588" y="356260"/>
                </a:lnTo>
                <a:close/>
              </a:path>
              <a:path w="2915284" h="1089025">
                <a:moveTo>
                  <a:pt x="457517" y="0"/>
                </a:moveTo>
                <a:lnTo>
                  <a:pt x="35483" y="243751"/>
                </a:lnTo>
                <a:lnTo>
                  <a:pt x="187210" y="331266"/>
                </a:lnTo>
                <a:lnTo>
                  <a:pt x="457517" y="175209"/>
                </a:lnTo>
                <a:lnTo>
                  <a:pt x="457517" y="0"/>
                </a:lnTo>
                <a:close/>
              </a:path>
              <a:path w="2915284" h="1089025">
                <a:moveTo>
                  <a:pt x="931392" y="826185"/>
                </a:moveTo>
                <a:lnTo>
                  <a:pt x="776262" y="736587"/>
                </a:lnTo>
                <a:lnTo>
                  <a:pt x="513676" y="888238"/>
                </a:lnTo>
                <a:lnTo>
                  <a:pt x="513676" y="1067371"/>
                </a:lnTo>
                <a:lnTo>
                  <a:pt x="931392" y="826185"/>
                </a:lnTo>
                <a:close/>
              </a:path>
              <a:path w="2915284" h="1089025">
                <a:moveTo>
                  <a:pt x="952500" y="305396"/>
                </a:moveTo>
                <a:lnTo>
                  <a:pt x="513676" y="558774"/>
                </a:lnTo>
                <a:lnTo>
                  <a:pt x="513676" y="847229"/>
                </a:lnTo>
                <a:lnTo>
                  <a:pt x="756297" y="707110"/>
                </a:lnTo>
                <a:lnTo>
                  <a:pt x="756297" y="584238"/>
                </a:lnTo>
                <a:lnTo>
                  <a:pt x="635660" y="653923"/>
                </a:lnTo>
                <a:lnTo>
                  <a:pt x="635660" y="612965"/>
                </a:lnTo>
                <a:lnTo>
                  <a:pt x="793686" y="521627"/>
                </a:lnTo>
                <a:lnTo>
                  <a:pt x="793686" y="705777"/>
                </a:lnTo>
                <a:lnTo>
                  <a:pt x="952500" y="797293"/>
                </a:lnTo>
                <a:lnTo>
                  <a:pt x="952500" y="305396"/>
                </a:lnTo>
                <a:close/>
              </a:path>
              <a:path w="2915284" h="1089025">
                <a:moveTo>
                  <a:pt x="952500" y="264172"/>
                </a:moveTo>
                <a:lnTo>
                  <a:pt x="494982" y="0"/>
                </a:lnTo>
                <a:lnTo>
                  <a:pt x="494982" y="175209"/>
                </a:lnTo>
                <a:lnTo>
                  <a:pt x="747077" y="320763"/>
                </a:lnTo>
                <a:lnTo>
                  <a:pt x="711593" y="341312"/>
                </a:lnTo>
                <a:lnTo>
                  <a:pt x="476211" y="205460"/>
                </a:lnTo>
                <a:lnTo>
                  <a:pt x="222694" y="351726"/>
                </a:lnTo>
                <a:lnTo>
                  <a:pt x="422592" y="467258"/>
                </a:lnTo>
                <a:lnTo>
                  <a:pt x="545350" y="396290"/>
                </a:lnTo>
                <a:lnTo>
                  <a:pt x="453199" y="343014"/>
                </a:lnTo>
                <a:lnTo>
                  <a:pt x="488683" y="322554"/>
                </a:lnTo>
                <a:lnTo>
                  <a:pt x="616394" y="396290"/>
                </a:lnTo>
                <a:lnTo>
                  <a:pt x="422592" y="508088"/>
                </a:lnTo>
                <a:lnTo>
                  <a:pt x="196977" y="377939"/>
                </a:lnTo>
                <a:lnTo>
                  <a:pt x="196977" y="706056"/>
                </a:lnTo>
                <a:lnTo>
                  <a:pt x="385127" y="814641"/>
                </a:lnTo>
                <a:lnTo>
                  <a:pt x="385127" y="666813"/>
                </a:lnTo>
                <a:lnTo>
                  <a:pt x="294944" y="614730"/>
                </a:lnTo>
                <a:lnTo>
                  <a:pt x="294944" y="573786"/>
                </a:lnTo>
                <a:lnTo>
                  <a:pt x="422592" y="647382"/>
                </a:lnTo>
                <a:lnTo>
                  <a:pt x="422592" y="877328"/>
                </a:lnTo>
                <a:lnTo>
                  <a:pt x="177584" y="735876"/>
                </a:lnTo>
                <a:lnTo>
                  <a:pt x="21043" y="826185"/>
                </a:lnTo>
                <a:lnTo>
                  <a:pt x="476211" y="1088986"/>
                </a:lnTo>
                <a:lnTo>
                  <a:pt x="476211" y="539407"/>
                </a:lnTo>
                <a:lnTo>
                  <a:pt x="952500" y="264350"/>
                </a:lnTo>
                <a:lnTo>
                  <a:pt x="952500" y="264172"/>
                </a:lnTo>
                <a:close/>
              </a:path>
              <a:path w="2915284" h="1089025">
                <a:moveTo>
                  <a:pt x="1596720" y="684047"/>
                </a:moveTo>
                <a:lnTo>
                  <a:pt x="1331785" y="684047"/>
                </a:lnTo>
                <a:lnTo>
                  <a:pt x="1331785" y="749363"/>
                </a:lnTo>
                <a:lnTo>
                  <a:pt x="1527060" y="749363"/>
                </a:lnTo>
                <a:lnTo>
                  <a:pt x="1516824" y="798436"/>
                </a:lnTo>
                <a:lnTo>
                  <a:pt x="1496606" y="841844"/>
                </a:lnTo>
                <a:lnTo>
                  <a:pt x="1467027" y="878141"/>
                </a:lnTo>
                <a:lnTo>
                  <a:pt x="1428661" y="905865"/>
                </a:lnTo>
                <a:lnTo>
                  <a:pt x="1382115" y="923569"/>
                </a:lnTo>
                <a:lnTo>
                  <a:pt x="1327962" y="929792"/>
                </a:lnTo>
                <a:lnTo>
                  <a:pt x="1280147" y="923823"/>
                </a:lnTo>
                <a:lnTo>
                  <a:pt x="1236256" y="906856"/>
                </a:lnTo>
                <a:lnTo>
                  <a:pt x="1197546" y="880287"/>
                </a:lnTo>
                <a:lnTo>
                  <a:pt x="1165263" y="845527"/>
                </a:lnTo>
                <a:lnTo>
                  <a:pt x="1140650" y="803986"/>
                </a:lnTo>
                <a:lnTo>
                  <a:pt x="1124966" y="757059"/>
                </a:lnTo>
                <a:lnTo>
                  <a:pt x="1119466" y="706158"/>
                </a:lnTo>
                <a:lnTo>
                  <a:pt x="1124966" y="655701"/>
                </a:lnTo>
                <a:lnTo>
                  <a:pt x="1140650" y="609079"/>
                </a:lnTo>
                <a:lnTo>
                  <a:pt x="1165263" y="567715"/>
                </a:lnTo>
                <a:lnTo>
                  <a:pt x="1197546" y="533044"/>
                </a:lnTo>
                <a:lnTo>
                  <a:pt x="1236256" y="506501"/>
                </a:lnTo>
                <a:lnTo>
                  <a:pt x="1280147" y="489521"/>
                </a:lnTo>
                <a:lnTo>
                  <a:pt x="1327962" y="483552"/>
                </a:lnTo>
                <a:lnTo>
                  <a:pt x="1375244" y="488886"/>
                </a:lnTo>
                <a:lnTo>
                  <a:pt x="1418234" y="504304"/>
                </a:lnTo>
                <a:lnTo>
                  <a:pt x="1455991" y="528967"/>
                </a:lnTo>
                <a:lnTo>
                  <a:pt x="1487589" y="562000"/>
                </a:lnTo>
                <a:lnTo>
                  <a:pt x="1512087" y="602576"/>
                </a:lnTo>
                <a:lnTo>
                  <a:pt x="1583791" y="602576"/>
                </a:lnTo>
                <a:lnTo>
                  <a:pt x="1561820" y="553910"/>
                </a:lnTo>
                <a:lnTo>
                  <a:pt x="1533448" y="512610"/>
                </a:lnTo>
                <a:lnTo>
                  <a:pt x="1499590" y="478726"/>
                </a:lnTo>
                <a:lnTo>
                  <a:pt x="1461185" y="452285"/>
                </a:lnTo>
                <a:lnTo>
                  <a:pt x="1419148" y="433362"/>
                </a:lnTo>
                <a:lnTo>
                  <a:pt x="1374432" y="421970"/>
                </a:lnTo>
                <a:lnTo>
                  <a:pt x="1327962" y="418160"/>
                </a:lnTo>
                <a:lnTo>
                  <a:pt x="1283106" y="421932"/>
                </a:lnTo>
                <a:lnTo>
                  <a:pt x="1240612" y="432866"/>
                </a:lnTo>
                <a:lnTo>
                  <a:pt x="1201026" y="450342"/>
                </a:lnTo>
                <a:lnTo>
                  <a:pt x="1164920" y="473786"/>
                </a:lnTo>
                <a:lnTo>
                  <a:pt x="1132840" y="502589"/>
                </a:lnTo>
                <a:lnTo>
                  <a:pt x="1105331" y="536168"/>
                </a:lnTo>
                <a:lnTo>
                  <a:pt x="1082979" y="573900"/>
                </a:lnTo>
                <a:lnTo>
                  <a:pt x="1066317" y="615213"/>
                </a:lnTo>
                <a:lnTo>
                  <a:pt x="1055903" y="659498"/>
                </a:lnTo>
                <a:lnTo>
                  <a:pt x="1052322" y="706158"/>
                </a:lnTo>
                <a:lnTo>
                  <a:pt x="1055903" y="753033"/>
                </a:lnTo>
                <a:lnTo>
                  <a:pt x="1066317" y="797496"/>
                </a:lnTo>
                <a:lnTo>
                  <a:pt x="1082979" y="838962"/>
                </a:lnTo>
                <a:lnTo>
                  <a:pt x="1105331" y="876833"/>
                </a:lnTo>
                <a:lnTo>
                  <a:pt x="1132840" y="910513"/>
                </a:lnTo>
                <a:lnTo>
                  <a:pt x="1164920" y="939406"/>
                </a:lnTo>
                <a:lnTo>
                  <a:pt x="1201026" y="962914"/>
                </a:lnTo>
                <a:lnTo>
                  <a:pt x="1240612" y="980452"/>
                </a:lnTo>
                <a:lnTo>
                  <a:pt x="1283106" y="991400"/>
                </a:lnTo>
                <a:lnTo>
                  <a:pt x="1327962" y="995184"/>
                </a:lnTo>
                <a:lnTo>
                  <a:pt x="1374190" y="991882"/>
                </a:lnTo>
                <a:lnTo>
                  <a:pt x="1417078" y="982192"/>
                </a:lnTo>
                <a:lnTo>
                  <a:pt x="1456258" y="966431"/>
                </a:lnTo>
                <a:lnTo>
                  <a:pt x="1491373" y="944918"/>
                </a:lnTo>
                <a:lnTo>
                  <a:pt x="1522069" y="917956"/>
                </a:lnTo>
                <a:lnTo>
                  <a:pt x="1547990" y="885888"/>
                </a:lnTo>
                <a:lnTo>
                  <a:pt x="1568767" y="849033"/>
                </a:lnTo>
                <a:lnTo>
                  <a:pt x="1584058" y="807681"/>
                </a:lnTo>
                <a:lnTo>
                  <a:pt x="1593494" y="762177"/>
                </a:lnTo>
                <a:lnTo>
                  <a:pt x="1596720" y="712838"/>
                </a:lnTo>
                <a:lnTo>
                  <a:pt x="1596720" y="684047"/>
                </a:lnTo>
                <a:close/>
              </a:path>
              <a:path w="2915284" h="1089025">
                <a:moveTo>
                  <a:pt x="2195182" y="684047"/>
                </a:moveTo>
                <a:lnTo>
                  <a:pt x="1930247" y="684047"/>
                </a:lnTo>
                <a:lnTo>
                  <a:pt x="1930247" y="749363"/>
                </a:lnTo>
                <a:lnTo>
                  <a:pt x="2125522" y="749363"/>
                </a:lnTo>
                <a:lnTo>
                  <a:pt x="2115286" y="798436"/>
                </a:lnTo>
                <a:lnTo>
                  <a:pt x="2095068" y="841844"/>
                </a:lnTo>
                <a:lnTo>
                  <a:pt x="2065489" y="878141"/>
                </a:lnTo>
                <a:lnTo>
                  <a:pt x="2027123" y="905865"/>
                </a:lnTo>
                <a:lnTo>
                  <a:pt x="1980577" y="923569"/>
                </a:lnTo>
                <a:lnTo>
                  <a:pt x="1926424" y="929792"/>
                </a:lnTo>
                <a:lnTo>
                  <a:pt x="1878609" y="923823"/>
                </a:lnTo>
                <a:lnTo>
                  <a:pt x="1834718" y="906856"/>
                </a:lnTo>
                <a:lnTo>
                  <a:pt x="1796008" y="880287"/>
                </a:lnTo>
                <a:lnTo>
                  <a:pt x="1763712" y="845527"/>
                </a:lnTo>
                <a:lnTo>
                  <a:pt x="1739112" y="803986"/>
                </a:lnTo>
                <a:lnTo>
                  <a:pt x="1723428" y="757059"/>
                </a:lnTo>
                <a:lnTo>
                  <a:pt x="1717929" y="706158"/>
                </a:lnTo>
                <a:lnTo>
                  <a:pt x="1723428" y="655701"/>
                </a:lnTo>
                <a:lnTo>
                  <a:pt x="1739112" y="609079"/>
                </a:lnTo>
                <a:lnTo>
                  <a:pt x="1763712" y="567715"/>
                </a:lnTo>
                <a:lnTo>
                  <a:pt x="1796008" y="533044"/>
                </a:lnTo>
                <a:lnTo>
                  <a:pt x="1834718" y="506501"/>
                </a:lnTo>
                <a:lnTo>
                  <a:pt x="1878609" y="489521"/>
                </a:lnTo>
                <a:lnTo>
                  <a:pt x="1926424" y="483552"/>
                </a:lnTo>
                <a:lnTo>
                  <a:pt x="1973707" y="488886"/>
                </a:lnTo>
                <a:lnTo>
                  <a:pt x="2016683" y="504304"/>
                </a:lnTo>
                <a:lnTo>
                  <a:pt x="2054453" y="528967"/>
                </a:lnTo>
                <a:lnTo>
                  <a:pt x="2086051" y="562000"/>
                </a:lnTo>
                <a:lnTo>
                  <a:pt x="2110549" y="602576"/>
                </a:lnTo>
                <a:lnTo>
                  <a:pt x="2182253" y="602576"/>
                </a:lnTo>
                <a:lnTo>
                  <a:pt x="2160282" y="553910"/>
                </a:lnTo>
                <a:lnTo>
                  <a:pt x="2131911" y="512610"/>
                </a:lnTo>
                <a:lnTo>
                  <a:pt x="2098052" y="478726"/>
                </a:lnTo>
                <a:lnTo>
                  <a:pt x="2059635" y="452285"/>
                </a:lnTo>
                <a:lnTo>
                  <a:pt x="2017610" y="433362"/>
                </a:lnTo>
                <a:lnTo>
                  <a:pt x="1972894" y="421970"/>
                </a:lnTo>
                <a:lnTo>
                  <a:pt x="1926424" y="418160"/>
                </a:lnTo>
                <a:lnTo>
                  <a:pt x="1881568" y="421932"/>
                </a:lnTo>
                <a:lnTo>
                  <a:pt x="1839074" y="432866"/>
                </a:lnTo>
                <a:lnTo>
                  <a:pt x="1799488" y="450342"/>
                </a:lnTo>
                <a:lnTo>
                  <a:pt x="1763382" y="473786"/>
                </a:lnTo>
                <a:lnTo>
                  <a:pt x="1731302" y="502589"/>
                </a:lnTo>
                <a:lnTo>
                  <a:pt x="1703793" y="536168"/>
                </a:lnTo>
                <a:lnTo>
                  <a:pt x="1681429" y="573900"/>
                </a:lnTo>
                <a:lnTo>
                  <a:pt x="1664779" y="615213"/>
                </a:lnTo>
                <a:lnTo>
                  <a:pt x="1654365" y="659498"/>
                </a:lnTo>
                <a:lnTo>
                  <a:pt x="1650771" y="706158"/>
                </a:lnTo>
                <a:lnTo>
                  <a:pt x="1654365" y="753033"/>
                </a:lnTo>
                <a:lnTo>
                  <a:pt x="1664779" y="797496"/>
                </a:lnTo>
                <a:lnTo>
                  <a:pt x="1681429" y="838962"/>
                </a:lnTo>
                <a:lnTo>
                  <a:pt x="1703793" y="876833"/>
                </a:lnTo>
                <a:lnTo>
                  <a:pt x="1731302" y="910513"/>
                </a:lnTo>
                <a:lnTo>
                  <a:pt x="1763382" y="939406"/>
                </a:lnTo>
                <a:lnTo>
                  <a:pt x="1799488" y="962914"/>
                </a:lnTo>
                <a:lnTo>
                  <a:pt x="1839074" y="980452"/>
                </a:lnTo>
                <a:lnTo>
                  <a:pt x="1881568" y="991400"/>
                </a:lnTo>
                <a:lnTo>
                  <a:pt x="1926424" y="995184"/>
                </a:lnTo>
                <a:lnTo>
                  <a:pt x="1972652" y="991882"/>
                </a:lnTo>
                <a:lnTo>
                  <a:pt x="2015540" y="982192"/>
                </a:lnTo>
                <a:lnTo>
                  <a:pt x="2054720" y="966431"/>
                </a:lnTo>
                <a:lnTo>
                  <a:pt x="2089835" y="944918"/>
                </a:lnTo>
                <a:lnTo>
                  <a:pt x="2120531" y="917956"/>
                </a:lnTo>
                <a:lnTo>
                  <a:pt x="2146452" y="885888"/>
                </a:lnTo>
                <a:lnTo>
                  <a:pt x="2167229" y="849033"/>
                </a:lnTo>
                <a:lnTo>
                  <a:pt x="2182520" y="807681"/>
                </a:lnTo>
                <a:lnTo>
                  <a:pt x="2191956" y="762177"/>
                </a:lnTo>
                <a:lnTo>
                  <a:pt x="2195182" y="712838"/>
                </a:lnTo>
                <a:lnTo>
                  <a:pt x="2195182" y="684047"/>
                </a:lnTo>
                <a:close/>
              </a:path>
              <a:path w="2915284" h="1089025">
                <a:moveTo>
                  <a:pt x="2790583" y="684047"/>
                </a:moveTo>
                <a:lnTo>
                  <a:pt x="2525649" y="684047"/>
                </a:lnTo>
                <a:lnTo>
                  <a:pt x="2525649" y="749363"/>
                </a:lnTo>
                <a:lnTo>
                  <a:pt x="2720937" y="749363"/>
                </a:lnTo>
                <a:lnTo>
                  <a:pt x="2710688" y="798436"/>
                </a:lnTo>
                <a:lnTo>
                  <a:pt x="2690469" y="841844"/>
                </a:lnTo>
                <a:lnTo>
                  <a:pt x="2660891" y="878141"/>
                </a:lnTo>
                <a:lnTo>
                  <a:pt x="2622524" y="905865"/>
                </a:lnTo>
                <a:lnTo>
                  <a:pt x="2575979" y="923569"/>
                </a:lnTo>
                <a:lnTo>
                  <a:pt x="2521826" y="929792"/>
                </a:lnTo>
                <a:lnTo>
                  <a:pt x="2474010" y="923823"/>
                </a:lnTo>
                <a:lnTo>
                  <a:pt x="2430119" y="906856"/>
                </a:lnTo>
                <a:lnTo>
                  <a:pt x="2391410" y="880287"/>
                </a:lnTo>
                <a:lnTo>
                  <a:pt x="2359126" y="845527"/>
                </a:lnTo>
                <a:lnTo>
                  <a:pt x="2334514" y="803986"/>
                </a:lnTo>
                <a:lnTo>
                  <a:pt x="2318842" y="757059"/>
                </a:lnTo>
                <a:lnTo>
                  <a:pt x="2313330" y="706158"/>
                </a:lnTo>
                <a:lnTo>
                  <a:pt x="2318842" y="655701"/>
                </a:lnTo>
                <a:lnTo>
                  <a:pt x="2334514" y="609079"/>
                </a:lnTo>
                <a:lnTo>
                  <a:pt x="2359126" y="567715"/>
                </a:lnTo>
                <a:lnTo>
                  <a:pt x="2391410" y="533044"/>
                </a:lnTo>
                <a:lnTo>
                  <a:pt x="2430119" y="506501"/>
                </a:lnTo>
                <a:lnTo>
                  <a:pt x="2474010" y="489521"/>
                </a:lnTo>
                <a:lnTo>
                  <a:pt x="2521826" y="483552"/>
                </a:lnTo>
                <a:lnTo>
                  <a:pt x="2569108" y="488886"/>
                </a:lnTo>
                <a:lnTo>
                  <a:pt x="2612098" y="504304"/>
                </a:lnTo>
                <a:lnTo>
                  <a:pt x="2649855" y="528967"/>
                </a:lnTo>
                <a:lnTo>
                  <a:pt x="2681452" y="562000"/>
                </a:lnTo>
                <a:lnTo>
                  <a:pt x="2705951" y="602576"/>
                </a:lnTo>
                <a:lnTo>
                  <a:pt x="2777655" y="602576"/>
                </a:lnTo>
                <a:lnTo>
                  <a:pt x="2755684" y="553910"/>
                </a:lnTo>
                <a:lnTo>
                  <a:pt x="2727312" y="512610"/>
                </a:lnTo>
                <a:lnTo>
                  <a:pt x="2693454" y="478726"/>
                </a:lnTo>
                <a:lnTo>
                  <a:pt x="2655049" y="452285"/>
                </a:lnTo>
                <a:lnTo>
                  <a:pt x="2613025" y="433362"/>
                </a:lnTo>
                <a:lnTo>
                  <a:pt x="2568308" y="421970"/>
                </a:lnTo>
                <a:lnTo>
                  <a:pt x="2521826" y="418160"/>
                </a:lnTo>
                <a:lnTo>
                  <a:pt x="2476982" y="421932"/>
                </a:lnTo>
                <a:lnTo>
                  <a:pt x="2434475" y="432866"/>
                </a:lnTo>
                <a:lnTo>
                  <a:pt x="2394902" y="450342"/>
                </a:lnTo>
                <a:lnTo>
                  <a:pt x="2358783" y="473786"/>
                </a:lnTo>
                <a:lnTo>
                  <a:pt x="2326703" y="502589"/>
                </a:lnTo>
                <a:lnTo>
                  <a:pt x="2299195" y="536168"/>
                </a:lnTo>
                <a:lnTo>
                  <a:pt x="2276843" y="573900"/>
                </a:lnTo>
                <a:lnTo>
                  <a:pt x="2260181" y="615213"/>
                </a:lnTo>
                <a:lnTo>
                  <a:pt x="2249779" y="659498"/>
                </a:lnTo>
                <a:lnTo>
                  <a:pt x="2246185" y="706158"/>
                </a:lnTo>
                <a:lnTo>
                  <a:pt x="2249779" y="753033"/>
                </a:lnTo>
                <a:lnTo>
                  <a:pt x="2260181" y="797496"/>
                </a:lnTo>
                <a:lnTo>
                  <a:pt x="2276843" y="838962"/>
                </a:lnTo>
                <a:lnTo>
                  <a:pt x="2299195" y="876833"/>
                </a:lnTo>
                <a:lnTo>
                  <a:pt x="2326703" y="910513"/>
                </a:lnTo>
                <a:lnTo>
                  <a:pt x="2358783" y="939406"/>
                </a:lnTo>
                <a:lnTo>
                  <a:pt x="2394902" y="962914"/>
                </a:lnTo>
                <a:lnTo>
                  <a:pt x="2434475" y="980452"/>
                </a:lnTo>
                <a:lnTo>
                  <a:pt x="2476982" y="991400"/>
                </a:lnTo>
                <a:lnTo>
                  <a:pt x="2521826" y="995184"/>
                </a:lnTo>
                <a:lnTo>
                  <a:pt x="2568054" y="991882"/>
                </a:lnTo>
                <a:lnTo>
                  <a:pt x="2610942" y="982192"/>
                </a:lnTo>
                <a:lnTo>
                  <a:pt x="2650121" y="966431"/>
                </a:lnTo>
                <a:lnTo>
                  <a:pt x="2685237" y="944918"/>
                </a:lnTo>
                <a:lnTo>
                  <a:pt x="2715933" y="917956"/>
                </a:lnTo>
                <a:lnTo>
                  <a:pt x="2741853" y="885888"/>
                </a:lnTo>
                <a:lnTo>
                  <a:pt x="2762643" y="849033"/>
                </a:lnTo>
                <a:lnTo>
                  <a:pt x="2777921" y="807681"/>
                </a:lnTo>
                <a:lnTo>
                  <a:pt x="2787358" y="762177"/>
                </a:lnTo>
                <a:lnTo>
                  <a:pt x="2790583" y="712838"/>
                </a:lnTo>
                <a:lnTo>
                  <a:pt x="2790583" y="684047"/>
                </a:lnTo>
                <a:close/>
              </a:path>
              <a:path w="2915284" h="1089025">
                <a:moveTo>
                  <a:pt x="2915056" y="433819"/>
                </a:moveTo>
                <a:lnTo>
                  <a:pt x="2847746" y="433819"/>
                </a:lnTo>
                <a:lnTo>
                  <a:pt x="2847746" y="984161"/>
                </a:lnTo>
                <a:lnTo>
                  <a:pt x="2915056" y="984161"/>
                </a:lnTo>
                <a:lnTo>
                  <a:pt x="2915056" y="433819"/>
                </a:lnTo>
                <a:close/>
              </a:path>
            </a:pathLst>
          </a:custGeom>
          <a:solidFill>
            <a:srgbClr val="FFFFF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1AF4D6B6-5C23-C245-BB0A-644AEFB666FC}"/>
              </a:ext>
            </a:extLst>
          </p:cNvPr>
          <p:cNvSpPr>
            <a:spLocks noGrp="1"/>
          </p:cNvSpPr>
          <p:nvPr>
            <p:ph type="pic" sz="quarter" idx="10"/>
          </p:nvPr>
        </p:nvSpPr>
        <p:spPr>
          <a:xfrm>
            <a:off x="1" y="0"/>
            <a:ext cx="11153440" cy="11309350"/>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a:p>
          </p:txBody>
        </p:sp>
      </p:grpSp>
      <p:sp>
        <p:nvSpPr>
          <p:cNvPr id="8" name="Picture Placeholder 7">
            <a:extLst>
              <a:ext uri="{FF2B5EF4-FFF2-40B4-BE49-F238E27FC236}">
                <a16:creationId xmlns:a16="http://schemas.microsoft.com/office/drawing/2014/main" id="{C23561CF-341B-5B74-A545-CC9E39498F9A}"/>
              </a:ext>
            </a:extLst>
          </p:cNvPr>
          <p:cNvSpPr>
            <a:spLocks noGrp="1"/>
          </p:cNvSpPr>
          <p:nvPr>
            <p:ph type="pic" sz="quarter" idx="10"/>
          </p:nvPr>
        </p:nvSpPr>
        <p:spPr>
          <a:xfrm>
            <a:off x="0" y="6182961"/>
            <a:ext cx="20104100" cy="4277453"/>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a:p>
          </p:txBody>
        </p:sp>
      </p:grpSp>
    </p:spTree>
    <p:extLst>
      <p:ext uri="{BB962C8B-B14F-4D97-AF65-F5344CB8AC3E}">
        <p14:creationId xmlns:p14="http://schemas.microsoft.com/office/powerpoint/2010/main" val="252752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FB966-2E36-B536-A791-39100179D76C}"/>
              </a:ext>
            </a:extLst>
          </p:cNvPr>
          <p:cNvSpPr/>
          <p:nvPr userDrawn="1"/>
        </p:nvSpPr>
        <p:spPr>
          <a:xfrm>
            <a:off x="-5201" y="0"/>
            <a:ext cx="20109300" cy="5807075"/>
          </a:xfrm>
          <a:prstGeom prst="rect">
            <a:avLst/>
          </a:prstGeom>
          <a:solidFill>
            <a:srgbClr val="08B8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object 6">
            <a:extLst>
              <a:ext uri="{FF2B5EF4-FFF2-40B4-BE49-F238E27FC236}">
                <a16:creationId xmlns:a16="http://schemas.microsoft.com/office/drawing/2014/main" id="{C32F6822-88C3-11A2-3761-10E67796D439}"/>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0122D1FD-D9FE-79FC-7949-E654F57B697B}"/>
              </a:ext>
            </a:extLst>
          </p:cNvPr>
          <p:cNvSpPr>
            <a:spLocks noGrp="1"/>
          </p:cNvSpPr>
          <p:nvPr>
            <p:ph type="pic" sz="quarter" idx="10"/>
          </p:nvPr>
        </p:nvSpPr>
        <p:spPr>
          <a:xfrm>
            <a:off x="-5200" y="5807075"/>
            <a:ext cx="20109300" cy="5502275"/>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A4D16B3-BCE1-8B93-0612-0834B722CAA5}"/>
              </a:ext>
            </a:extLst>
          </p:cNvPr>
          <p:cNvSpPr/>
          <p:nvPr userDrawn="1"/>
        </p:nvSpPr>
        <p:spPr>
          <a:xfrm>
            <a:off x="14952423" y="0"/>
            <a:ext cx="5151755" cy="11308715"/>
          </a:xfrm>
          <a:custGeom>
            <a:avLst/>
            <a:gdLst/>
            <a:ahLst/>
            <a:cxnLst/>
            <a:rect l="l" t="t" r="r" b="b"/>
            <a:pathLst>
              <a:path w="5151755" h="11308715">
                <a:moveTo>
                  <a:pt x="5151665" y="0"/>
                </a:moveTo>
                <a:lnTo>
                  <a:pt x="0" y="0"/>
                </a:lnTo>
                <a:lnTo>
                  <a:pt x="0" y="11308556"/>
                </a:lnTo>
                <a:lnTo>
                  <a:pt x="5151665" y="11308556"/>
                </a:lnTo>
                <a:lnTo>
                  <a:pt x="5151665" y="0"/>
                </a:lnTo>
                <a:close/>
              </a:path>
            </a:pathLst>
          </a:custGeom>
          <a:solidFill>
            <a:srgbClr val="08B89D"/>
          </a:solidFill>
        </p:spPr>
        <p:txBody>
          <a:bodyPr wrap="square" lIns="0" tIns="0" rIns="0" bIns="0" rtlCol="0"/>
          <a:lstStyle/>
          <a:p>
            <a:endParaRPr/>
          </a:p>
        </p:txBody>
      </p:sp>
      <p:sp>
        <p:nvSpPr>
          <p:cNvPr id="3" name="object 6">
            <a:extLst>
              <a:ext uri="{FF2B5EF4-FFF2-40B4-BE49-F238E27FC236}">
                <a16:creationId xmlns:a16="http://schemas.microsoft.com/office/drawing/2014/main" id="{557FD32B-2C54-B0C5-F679-5B2DD0FC0D1A}"/>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a:p>
        </p:txBody>
      </p:sp>
      <p:sp>
        <p:nvSpPr>
          <p:cNvPr id="4" name="object 33">
            <a:extLst>
              <a:ext uri="{FF2B5EF4-FFF2-40B4-BE49-F238E27FC236}">
                <a16:creationId xmlns:a16="http://schemas.microsoft.com/office/drawing/2014/main" id="{6968D3A4-3047-D57C-07A4-660CF917D6E0}"/>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95A20-F516-06C5-85E1-52FB3A67E4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6" y="5975054"/>
            <a:ext cx="20112975" cy="5331649"/>
          </a:xfrm>
          <a:prstGeom prst="rect">
            <a:avLst/>
          </a:prstGeom>
        </p:spPr>
      </p:pic>
      <p:sp>
        <p:nvSpPr>
          <p:cNvPr id="3" name="TextBox 2">
            <a:extLst>
              <a:ext uri="{FF2B5EF4-FFF2-40B4-BE49-F238E27FC236}">
                <a16:creationId xmlns:a16="http://schemas.microsoft.com/office/drawing/2014/main" id="{1D5E1431-EA59-9D76-18A2-A134DD998B5E}"/>
              </a:ext>
            </a:extLst>
          </p:cNvPr>
          <p:cNvSpPr txBox="1"/>
          <p:nvPr userDrawn="1"/>
        </p:nvSpPr>
        <p:spPr>
          <a:xfrm>
            <a:off x="-15226" y="7052356"/>
            <a:ext cx="20104100" cy="1200329"/>
          </a:xfrm>
          <a:prstGeom prst="rect">
            <a:avLst/>
          </a:prstGeom>
          <a:noFill/>
        </p:spPr>
        <p:txBody>
          <a:bodyPr wrap="square">
            <a:spAutoFit/>
          </a:bodyPr>
          <a:lstStyle/>
          <a:p>
            <a:pPr algn="ctr"/>
            <a:r>
              <a:rPr lang="en-US" sz="7200" b="1">
                <a:solidFill>
                  <a:schemeClr val="bg1"/>
                </a:solidFill>
                <a:latin typeface="Lato" panose="020F0502020204030203" pitchFamily="34" charset="0"/>
                <a:ea typeface="Lato" panose="020F0502020204030203" pitchFamily="34" charset="0"/>
                <a:cs typeface="Lato" panose="020F0502020204030203" pitchFamily="34" charset="0"/>
              </a:rPr>
              <a:t>Thank you</a:t>
            </a:r>
            <a:endParaRPr lang="en-PT" sz="72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Picture Placeholder 4">
            <a:extLst>
              <a:ext uri="{FF2B5EF4-FFF2-40B4-BE49-F238E27FC236}">
                <a16:creationId xmlns:a16="http://schemas.microsoft.com/office/drawing/2014/main" id="{5CD217D2-4590-A848-FA53-F87E85558909}"/>
              </a:ext>
            </a:extLst>
          </p:cNvPr>
          <p:cNvSpPr>
            <a:spLocks noGrp="1"/>
          </p:cNvSpPr>
          <p:nvPr>
            <p:ph type="pic" sz="quarter" idx="10"/>
          </p:nvPr>
        </p:nvSpPr>
        <p:spPr>
          <a:xfrm>
            <a:off x="6351" y="0"/>
            <a:ext cx="20097749" cy="5975350"/>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9756" y="587255"/>
            <a:ext cx="18504586" cy="2121404"/>
          </a:xfrm>
          <a:prstGeom prst="rect">
            <a:avLst/>
          </a:prstGeom>
        </p:spPr>
        <p:txBody>
          <a:bodyPr wrap="square" lIns="0" tIns="0" rIns="0" bIns="0">
            <a:spAutoFit/>
          </a:bodyPr>
          <a:lstStyle>
            <a:lvl1pPr>
              <a:defRPr sz="5650" b="0" i="0">
                <a:solidFill>
                  <a:srgbClr val="221F20"/>
                </a:solidFill>
                <a:latin typeface="Arial Black"/>
                <a:cs typeface="Arial Black"/>
              </a:defRPr>
            </a:lvl1pPr>
          </a:lstStyle>
          <a:p>
            <a:endParaRPr/>
          </a:p>
        </p:txBody>
      </p:sp>
      <p:sp>
        <p:nvSpPr>
          <p:cNvPr id="3" name="Holder 3"/>
          <p:cNvSpPr>
            <a:spLocks noGrp="1"/>
          </p:cNvSpPr>
          <p:nvPr>
            <p:ph type="body" idx="1"/>
          </p:nvPr>
        </p:nvSpPr>
        <p:spPr>
          <a:xfrm>
            <a:off x="1204341" y="3418805"/>
            <a:ext cx="10988675" cy="4749165"/>
          </a:xfrm>
          <a:prstGeom prst="rect">
            <a:avLst/>
          </a:prstGeom>
        </p:spPr>
        <p:txBody>
          <a:bodyPr wrap="square" lIns="0" tIns="0" rIns="0" bIns="0">
            <a:spAutoFit/>
          </a:bodyPr>
          <a:lstStyle>
            <a:lvl1pPr>
              <a:defRPr sz="2450" b="0" i="0">
                <a:solidFill>
                  <a:schemeClr val="tx1"/>
                </a:solidFill>
                <a:latin typeface="Arial"/>
                <a:cs typeface="Arial"/>
              </a:defRPr>
            </a:lvl1pPr>
          </a:lstStyle>
          <a:p>
            <a:endParaRPr lang="en-IE"/>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3" r:id="rId4"/>
    <p:sldLayoutId id="2147483664" r:id="rId5"/>
    <p:sldLayoutId id="2147483665" r:id="rId6"/>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9">
            <a:extLst>
              <a:ext uri="{FF2B5EF4-FFF2-40B4-BE49-F238E27FC236}">
                <a16:creationId xmlns:a16="http://schemas.microsoft.com/office/drawing/2014/main" id="{242E111A-34D7-24FD-4E9C-E5EF07EC7E42}"/>
              </a:ext>
            </a:extLst>
          </p:cNvPr>
          <p:cNvSpPr/>
          <p:nvPr/>
        </p:nvSpPr>
        <p:spPr>
          <a:xfrm>
            <a:off x="11753429" y="3907798"/>
            <a:ext cx="0" cy="3184525"/>
          </a:xfrm>
          <a:custGeom>
            <a:avLst/>
            <a:gdLst/>
            <a:ahLst/>
            <a:cxnLst/>
            <a:rect l="l" t="t" r="r" b="b"/>
            <a:pathLst>
              <a:path h="3184525">
                <a:moveTo>
                  <a:pt x="0" y="0"/>
                </a:moveTo>
                <a:lnTo>
                  <a:pt x="0" y="3184049"/>
                </a:lnTo>
              </a:path>
            </a:pathLst>
          </a:custGeom>
          <a:ln w="65715">
            <a:solidFill>
              <a:srgbClr val="EBB343"/>
            </a:solidFill>
          </a:ln>
        </p:spPr>
        <p:txBody>
          <a:bodyPr wrap="square" lIns="0" tIns="0" rIns="0" bIns="0" rtlCol="0"/>
          <a:lstStyle/>
          <a:p>
            <a:endParaRPr lang="en-IE"/>
          </a:p>
        </p:txBody>
      </p:sp>
      <p:sp>
        <p:nvSpPr>
          <p:cNvPr id="4" name="TextBox 3">
            <a:extLst>
              <a:ext uri="{FF2B5EF4-FFF2-40B4-BE49-F238E27FC236}">
                <a16:creationId xmlns:a16="http://schemas.microsoft.com/office/drawing/2014/main" id="{F09A2380-37CF-9188-5F64-C668910BF0EA}"/>
              </a:ext>
            </a:extLst>
          </p:cNvPr>
          <p:cNvSpPr txBox="1"/>
          <p:nvPr/>
        </p:nvSpPr>
        <p:spPr>
          <a:xfrm>
            <a:off x="11884337" y="3907798"/>
            <a:ext cx="6470614" cy="1446550"/>
          </a:xfrm>
          <a:prstGeom prst="rect">
            <a:avLst/>
          </a:prstGeom>
          <a:noFill/>
        </p:spPr>
        <p:txBody>
          <a:bodyPr wrap="square" rtlCol="0">
            <a:spAutoFit/>
          </a:bodyPr>
          <a:lstStyle/>
          <a:p>
            <a:r>
              <a:rPr lang="en-IE" sz="4400" b="1">
                <a:solidFill>
                  <a:schemeClr val="bg1"/>
                </a:solidFill>
                <a:latin typeface="Lato ExtraBold" panose="020F0502020204030204" pitchFamily="34" charset="0"/>
                <a:ea typeface="Lato ExtraBold" panose="020F0502020204030204" pitchFamily="34" charset="0"/>
                <a:cs typeface="Lato ExtraBold" panose="020F0502020204030204" pitchFamily="34" charset="0"/>
              </a:rPr>
              <a:t>Climate Finance for Sanitation</a:t>
            </a:r>
            <a:endParaRPr lang="en-IE" sz="44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A3FA84B7-65BB-74DF-50CF-17285C829586}"/>
              </a:ext>
            </a:extLst>
          </p:cNvPr>
          <p:cNvSpPr txBox="1"/>
          <p:nvPr/>
        </p:nvSpPr>
        <p:spPr>
          <a:xfrm>
            <a:off x="11884336" y="5300985"/>
            <a:ext cx="6186303" cy="1200329"/>
          </a:xfrm>
          <a:prstGeom prst="rect">
            <a:avLst/>
          </a:prstGeom>
          <a:noFill/>
        </p:spPr>
        <p:txBody>
          <a:bodyPr wrap="square" rtlCol="0">
            <a:spAutoFit/>
          </a:bodyPr>
          <a:lstStyle/>
          <a:p>
            <a:r>
              <a:rPr lang="en-IE" sz="3600">
                <a:solidFill>
                  <a:schemeClr val="bg1"/>
                </a:solidFill>
                <a:latin typeface="Lato" panose="020F0502020204030203" pitchFamily="34" charset="0"/>
                <a:ea typeface="Lato" panose="020F0502020204030203" pitchFamily="34" charset="0"/>
                <a:cs typeface="Lato" panose="020F0502020204030203" pitchFamily="34" charset="0"/>
              </a:rPr>
              <a:t>From Kyoto to Paris: The Evolution of Climate Finance</a:t>
            </a:r>
          </a:p>
        </p:txBody>
      </p:sp>
      <p:sp>
        <p:nvSpPr>
          <p:cNvPr id="6" name="TextBox 5">
            <a:extLst>
              <a:ext uri="{FF2B5EF4-FFF2-40B4-BE49-F238E27FC236}">
                <a16:creationId xmlns:a16="http://schemas.microsoft.com/office/drawing/2014/main" id="{1E793339-F417-0971-124E-85E1143112CC}"/>
              </a:ext>
            </a:extLst>
          </p:cNvPr>
          <p:cNvSpPr txBox="1"/>
          <p:nvPr/>
        </p:nvSpPr>
        <p:spPr>
          <a:xfrm>
            <a:off x="11753428" y="8702675"/>
            <a:ext cx="6601523" cy="461665"/>
          </a:xfrm>
          <a:prstGeom prst="rect">
            <a:avLst/>
          </a:prstGeom>
          <a:noFill/>
        </p:spPr>
        <p:txBody>
          <a:bodyPr wrap="square" rtlCol="0">
            <a:spAutoFit/>
          </a:bodyPr>
          <a:lstStyle/>
          <a:p>
            <a:r>
              <a:rPr lang="en-IE" sz="2400" b="1">
                <a:solidFill>
                  <a:schemeClr val="bg1"/>
                </a:solidFill>
                <a:latin typeface="Lato Black" panose="020F0502020204030203" pitchFamily="34" charset="0"/>
                <a:ea typeface="Lato Black" panose="020F0502020204030203" pitchFamily="34" charset="0"/>
                <a:cs typeface="Lato Black" panose="020F0502020204030203" pitchFamily="34" charset="0"/>
              </a:rPr>
              <a:t>UPM Umwelt-Projekt-Management GmbH</a:t>
            </a:r>
          </a:p>
        </p:txBody>
      </p:sp>
      <p:sp>
        <p:nvSpPr>
          <p:cNvPr id="7" name="TextBox 6">
            <a:extLst>
              <a:ext uri="{FF2B5EF4-FFF2-40B4-BE49-F238E27FC236}">
                <a16:creationId xmlns:a16="http://schemas.microsoft.com/office/drawing/2014/main" id="{957C64BD-F7D9-D1AA-D618-4AC1CAA7D1EA}"/>
              </a:ext>
            </a:extLst>
          </p:cNvPr>
          <p:cNvSpPr txBox="1"/>
          <p:nvPr/>
        </p:nvSpPr>
        <p:spPr>
          <a:xfrm>
            <a:off x="11753429" y="9164340"/>
            <a:ext cx="3724388" cy="461665"/>
          </a:xfrm>
          <a:prstGeom prst="rect">
            <a:avLst/>
          </a:prstGeom>
          <a:noFill/>
        </p:spPr>
        <p:txBody>
          <a:bodyPr wrap="square" rtlCol="0">
            <a:spAutoFit/>
          </a:bodyPr>
          <a:lstStyle/>
          <a:p>
            <a:r>
              <a:rPr lang="en-IE" sz="2400">
                <a:solidFill>
                  <a:schemeClr val="bg1"/>
                </a:solidFill>
                <a:latin typeface="Lato Light" panose="020F0302020204030203" pitchFamily="34" charset="77"/>
                <a:ea typeface="Lato Thin" panose="020F0502020204030203" pitchFamily="34" charset="0"/>
                <a:cs typeface="Lato Thin" panose="020F0502020204030203" pitchFamily="34" charset="0"/>
              </a:rPr>
              <a:t>June 2025</a:t>
            </a:r>
          </a:p>
        </p:txBody>
      </p:sp>
      <p:pic>
        <p:nvPicPr>
          <p:cNvPr id="9" name="Graphic 68">
            <a:extLst>
              <a:ext uri="{FF2B5EF4-FFF2-40B4-BE49-F238E27FC236}">
                <a16:creationId xmlns:a16="http://schemas.microsoft.com/office/drawing/2014/main" id="{893B8E63-91FA-EE53-26C9-9D48BDEB604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130560" y="538036"/>
            <a:ext cx="2515718" cy="1024924"/>
          </a:xfrm>
          <a:prstGeom prst="rect">
            <a:avLst/>
          </a:prstGeom>
        </p:spPr>
      </p:pic>
      <p:pic>
        <p:nvPicPr>
          <p:cNvPr id="10" name="Bildplatzhalter 9">
            <a:extLst>
              <a:ext uri="{FF2B5EF4-FFF2-40B4-BE49-F238E27FC236}">
                <a16:creationId xmlns:a16="http://schemas.microsoft.com/office/drawing/2014/main" id="{4DA87C7C-E0D6-5C49-9DEB-0A562CADF3F8}"/>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7123" r="17123"/>
          <a:stretch/>
        </p:blipFill>
        <p:spPr/>
      </p:pic>
    </p:spTree>
    <p:extLst>
      <p:ext uri="{BB962C8B-B14F-4D97-AF65-F5344CB8AC3E}">
        <p14:creationId xmlns:p14="http://schemas.microsoft.com/office/powerpoint/2010/main" val="306230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78409-5DE2-41D6-33C6-515AC148B9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DC43F3-D421-0F8E-566F-AD3D761419F9}"/>
              </a:ext>
            </a:extLst>
          </p:cNvPr>
          <p:cNvSpPr txBox="1"/>
          <p:nvPr/>
        </p:nvSpPr>
        <p:spPr>
          <a:xfrm>
            <a:off x="450850" y="560973"/>
            <a:ext cx="10058400" cy="5093702"/>
          </a:xfrm>
          <a:prstGeom prst="rect">
            <a:avLst/>
          </a:prstGeom>
          <a:noFill/>
        </p:spPr>
        <p:txBody>
          <a:bodyPr wrap="square">
            <a:spAutoFit/>
          </a:bodyPr>
          <a:lstStyle/>
          <a:p>
            <a:r>
              <a:rPr lang="en-PT" sz="32500">
                <a:solidFill>
                  <a:schemeClr val="bg1"/>
                </a:solidFill>
                <a:latin typeface="Lato Light" panose="020F0302020204030203" pitchFamily="34" charset="77"/>
              </a:rPr>
              <a:t>0</a:t>
            </a:r>
            <a:r>
              <a:rPr lang="de-DE" sz="32500">
                <a:solidFill>
                  <a:schemeClr val="bg1"/>
                </a:solidFill>
                <a:latin typeface="Lato Light" panose="020F0302020204030203" pitchFamily="34" charset="77"/>
              </a:rPr>
              <a:t>3</a:t>
            </a:r>
            <a:endParaRPr lang="en-PT" sz="32500">
              <a:solidFill>
                <a:schemeClr val="bg1"/>
              </a:solidFill>
              <a:latin typeface="Lato Light" panose="020F0302020204030203" pitchFamily="34" charset="77"/>
            </a:endParaRPr>
          </a:p>
        </p:txBody>
      </p:sp>
      <p:sp>
        <p:nvSpPr>
          <p:cNvPr id="4" name="TextBox 3">
            <a:extLst>
              <a:ext uri="{FF2B5EF4-FFF2-40B4-BE49-F238E27FC236}">
                <a16:creationId xmlns:a16="http://schemas.microsoft.com/office/drawing/2014/main" id="{07FC3E30-A13E-F7C6-8226-CB78132E0122}"/>
              </a:ext>
            </a:extLst>
          </p:cNvPr>
          <p:cNvSpPr txBox="1"/>
          <p:nvPr/>
        </p:nvSpPr>
        <p:spPr>
          <a:xfrm>
            <a:off x="6851650" y="2331889"/>
            <a:ext cx="11963400" cy="4524315"/>
          </a:xfrm>
          <a:prstGeom prst="rect">
            <a:avLst/>
          </a:prstGeom>
          <a:noFill/>
        </p:spPr>
        <p:txBody>
          <a:bodyPr wrap="square" rtlCol="0">
            <a:spAutoFit/>
          </a:bodyPr>
          <a:lstStyle/>
          <a:p>
            <a:pPr algn="ctr"/>
            <a:r>
              <a:rPr lang="en-GB" sz="7200" b="1">
                <a:solidFill>
                  <a:schemeClr val="bg1"/>
                </a:solidFill>
                <a:latin typeface="Lato" panose="020F0502020204030203" pitchFamily="34" charset="0"/>
                <a:ea typeface="Lato" panose="020F0502020204030203" pitchFamily="34" charset="0"/>
                <a:cs typeface="Lato" panose="020F0502020204030203" pitchFamily="34" charset="0"/>
              </a:rPr>
              <a:t>HOW HAS CLIMATE FINANCE EVOLVED GLOBALLY?</a:t>
            </a:r>
            <a:endParaRPr lang="en-PT" sz="7200" b="1" u="sng">
              <a:uFill>
                <a:solidFill>
                  <a:srgbClr val="FFC000"/>
                </a:solidFill>
              </a:uFill>
              <a:latin typeface="Lato" panose="020F0502020204030203" pitchFamily="34" charset="77"/>
            </a:endParaRPr>
          </a:p>
          <a:p>
            <a:endParaRPr lang="en-GB" sz="7200" b="1">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5" name="Graphic 68">
            <a:extLst>
              <a:ext uri="{FF2B5EF4-FFF2-40B4-BE49-F238E27FC236}">
                <a16:creationId xmlns:a16="http://schemas.microsoft.com/office/drawing/2014/main" id="{CD59B14C-EC1C-4645-E7AD-4ADAD4E3068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sp>
        <p:nvSpPr>
          <p:cNvPr id="19" name="Picture Placeholder 18">
            <a:extLst>
              <a:ext uri="{FF2B5EF4-FFF2-40B4-BE49-F238E27FC236}">
                <a16:creationId xmlns:a16="http://schemas.microsoft.com/office/drawing/2014/main" id="{8632F517-2DD8-36BE-E66A-432D85F1603F}"/>
              </a:ext>
            </a:extLst>
          </p:cNvPr>
          <p:cNvSpPr>
            <a:spLocks noGrp="1"/>
          </p:cNvSpPr>
          <p:nvPr>
            <p:ph type="pic" sz="quarter" idx="10"/>
          </p:nvPr>
        </p:nvSpPr>
        <p:spPr/>
        <p:txBody>
          <a:bodyPr/>
          <a:lstStyle/>
          <a:p>
            <a:endParaRPr lang="en-IE"/>
          </a:p>
        </p:txBody>
      </p:sp>
      <p:pic>
        <p:nvPicPr>
          <p:cNvPr id="9222" name="Picture 6">
            <a:extLst>
              <a:ext uri="{FF2B5EF4-FFF2-40B4-BE49-F238E27FC236}">
                <a16:creationId xmlns:a16="http://schemas.microsoft.com/office/drawing/2014/main" id="{22F3124D-FC1C-83DB-F303-AF02007149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297" b="17918"/>
          <a:stretch>
            <a:fillRect/>
          </a:stretch>
        </p:blipFill>
        <p:spPr bwMode="auto">
          <a:xfrm>
            <a:off x="0" y="5807074"/>
            <a:ext cx="20104100" cy="550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579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object 2">
            <a:extLst>
              <a:ext uri="{FF2B5EF4-FFF2-40B4-BE49-F238E27FC236}">
                <a16:creationId xmlns:a16="http://schemas.microsoft.com/office/drawing/2014/main" id="{5A8D004C-8E4F-F9C1-1FBD-4A7C9F88D006}"/>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68" name="TextBox 67">
            <a:extLst>
              <a:ext uri="{FF2B5EF4-FFF2-40B4-BE49-F238E27FC236}">
                <a16:creationId xmlns:a16="http://schemas.microsoft.com/office/drawing/2014/main" id="{2CD93620-2F25-7A8D-986D-2FAF2B302C9A}"/>
              </a:ext>
            </a:extLst>
          </p:cNvPr>
          <p:cNvSpPr txBox="1"/>
          <p:nvPr/>
        </p:nvSpPr>
        <p:spPr>
          <a:xfrm>
            <a:off x="1441449" y="1478260"/>
            <a:ext cx="15363293" cy="1938992"/>
          </a:xfrm>
          <a:prstGeom prst="rect">
            <a:avLst/>
          </a:prstGeom>
          <a:noFill/>
        </p:spPr>
        <p:txBody>
          <a:bodyPr wrap="square">
            <a:spAutoFit/>
          </a:bodyPr>
          <a:lstStyle/>
          <a:p>
            <a:pPr algn="l"/>
            <a:r>
              <a:rPr lang="en-IE" sz="6000" b="1" noProof="0">
                <a:latin typeface="Lato Black" panose="020F0502020204030203" pitchFamily="34" charset="77"/>
              </a:rPr>
              <a:t>Evolution and Role of Climate Finance Over the Years</a:t>
            </a:r>
          </a:p>
        </p:txBody>
      </p:sp>
      <p:graphicFrame>
        <p:nvGraphicFramePr>
          <p:cNvPr id="69" name="Diagram 68">
            <a:extLst>
              <a:ext uri="{FF2B5EF4-FFF2-40B4-BE49-F238E27FC236}">
                <a16:creationId xmlns:a16="http://schemas.microsoft.com/office/drawing/2014/main" id="{8E6D25AE-4E75-092C-1719-306C4E4E9077}"/>
              </a:ext>
            </a:extLst>
          </p:cNvPr>
          <p:cNvGraphicFramePr/>
          <p:nvPr>
            <p:extLst>
              <p:ext uri="{D42A27DB-BD31-4B8C-83A1-F6EECF244321}">
                <p14:modId xmlns:p14="http://schemas.microsoft.com/office/powerpoint/2010/main" val="144892291"/>
              </p:ext>
            </p:extLst>
          </p:nvPr>
        </p:nvGraphicFramePr>
        <p:xfrm>
          <a:off x="3246515" y="3321146"/>
          <a:ext cx="13611069" cy="6873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0" name="Down Arrow 69">
            <a:extLst>
              <a:ext uri="{FF2B5EF4-FFF2-40B4-BE49-F238E27FC236}">
                <a16:creationId xmlns:a16="http://schemas.microsoft.com/office/drawing/2014/main" id="{3318EE6F-7220-C7FB-8AFF-AD92B21D1603}"/>
              </a:ext>
            </a:extLst>
          </p:cNvPr>
          <p:cNvSpPr/>
          <p:nvPr/>
        </p:nvSpPr>
        <p:spPr>
          <a:xfrm>
            <a:off x="11047753" y="5777978"/>
            <a:ext cx="614597" cy="569627"/>
          </a:xfrm>
          <a:prstGeom prst="downArrow">
            <a:avLst/>
          </a:prstGeom>
          <a:solidFill>
            <a:srgbClr val="07B8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436E784B-C987-9CFC-7BA3-71913A3970B5}"/>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 Finance for Sanitation</a:t>
            </a:r>
          </a:p>
        </p:txBody>
      </p:sp>
      <p:sp>
        <p:nvSpPr>
          <p:cNvPr id="2" name="Slide Number Placeholder 11">
            <a:extLst>
              <a:ext uri="{FF2B5EF4-FFF2-40B4-BE49-F238E27FC236}">
                <a16:creationId xmlns:a16="http://schemas.microsoft.com/office/drawing/2014/main" id="{BC226CA5-6A1A-7E2C-6F77-11FE2532A60F}"/>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11</a:t>
            </a:fld>
            <a:endParaRPr lang="en-FR">
              <a:solidFill>
                <a:schemeClr val="tx1"/>
              </a:solidFill>
            </a:endParaRPr>
          </a:p>
        </p:txBody>
      </p:sp>
    </p:spTree>
    <p:extLst>
      <p:ext uri="{BB962C8B-B14F-4D97-AF65-F5344CB8AC3E}">
        <p14:creationId xmlns:p14="http://schemas.microsoft.com/office/powerpoint/2010/main" val="1405585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885AF-FD2A-E58E-B365-3FBF3BDE17A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20A7DE0-FE9B-7139-2BC0-245410547983}"/>
              </a:ext>
            </a:extLst>
          </p:cNvPr>
          <p:cNvSpPr/>
          <p:nvPr/>
        </p:nvSpPr>
        <p:spPr>
          <a:xfrm>
            <a:off x="1179519" y="1083969"/>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8FA88149-7DCF-FCDF-9B71-51EB81B4D33E}"/>
              </a:ext>
            </a:extLst>
          </p:cNvPr>
          <p:cNvSpPr txBox="1"/>
          <p:nvPr/>
        </p:nvSpPr>
        <p:spPr>
          <a:xfrm>
            <a:off x="1489175" y="1083969"/>
            <a:ext cx="12318021" cy="1938992"/>
          </a:xfrm>
          <a:prstGeom prst="rect">
            <a:avLst/>
          </a:prstGeom>
          <a:noFill/>
        </p:spPr>
        <p:txBody>
          <a:bodyPr wrap="square">
            <a:spAutoFit/>
          </a:bodyPr>
          <a:lstStyle/>
          <a:p>
            <a:r>
              <a:rPr lang="en-IE" sz="6000" b="1" noProof="0">
                <a:latin typeface="Lato Black" panose="020F0502020204030203" pitchFamily="34" charset="77"/>
              </a:rPr>
              <a:t>Article 6 of the Paris Agreement and Climate Finance</a:t>
            </a:r>
          </a:p>
        </p:txBody>
      </p:sp>
      <p:pic>
        <p:nvPicPr>
          <p:cNvPr id="3" name="Graphic 68">
            <a:extLst>
              <a:ext uri="{FF2B5EF4-FFF2-40B4-BE49-F238E27FC236}">
                <a16:creationId xmlns:a16="http://schemas.microsoft.com/office/drawing/2014/main" id="{FF6DA0E0-468F-70CD-692A-9C9EAEFD385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026" name="Picture 2">
            <a:extLst>
              <a:ext uri="{FF2B5EF4-FFF2-40B4-BE49-F238E27FC236}">
                <a16:creationId xmlns:a16="http://schemas.microsoft.com/office/drawing/2014/main" id="{05DCBD31-6A0C-955B-D323-60BC7438B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 r="24"/>
          <a:stretch/>
        </p:blipFill>
        <p:spPr bwMode="auto">
          <a:xfrm>
            <a:off x="11374520" y="3022960"/>
            <a:ext cx="7318003" cy="4881051"/>
          </a:xfrm>
          <a:prstGeom prst="roundRect">
            <a:avLst>
              <a:gd name="adj" fmla="val 8594"/>
            </a:avLst>
          </a:prstGeom>
          <a:solidFill>
            <a:srgbClr val="FFFFFF">
              <a:shade val="85000"/>
            </a:srgbClr>
          </a:solidFill>
          <a:ln>
            <a:noFill/>
          </a:ln>
          <a:effectLst/>
        </p:spPr>
      </p:pic>
      <p:sp>
        <p:nvSpPr>
          <p:cNvPr id="6" name="TextBox 5">
            <a:extLst>
              <a:ext uri="{FF2B5EF4-FFF2-40B4-BE49-F238E27FC236}">
                <a16:creationId xmlns:a16="http://schemas.microsoft.com/office/drawing/2014/main" id="{7D08C632-5813-D657-5D76-CD66E991DDA5}"/>
              </a:ext>
            </a:extLst>
          </p:cNvPr>
          <p:cNvSpPr txBox="1"/>
          <p:nvPr/>
        </p:nvSpPr>
        <p:spPr>
          <a:xfrm>
            <a:off x="1900269" y="3022960"/>
            <a:ext cx="8799220" cy="7206588"/>
          </a:xfrm>
          <a:prstGeom prst="rect">
            <a:avLst/>
          </a:prstGeom>
          <a:noFill/>
        </p:spPr>
        <p:txBody>
          <a:bodyPr wrap="square" rtlCol="0">
            <a:spAutoFit/>
          </a:bodyPr>
          <a:lstStyle/>
          <a:p>
            <a:pPr marL="342900" indent="-342900" algn="just">
              <a:lnSpc>
                <a:spcPts val="3000"/>
              </a:lnSpc>
              <a:spcAft>
                <a:spcPts val="600"/>
              </a:spcAft>
              <a:buFont typeface="Arial" panose="020B0604020202020204" pitchFamily="34" charset="0"/>
              <a:buChar char="•"/>
            </a:pPr>
            <a:r>
              <a:rPr lang="en-IE" altLang="zh-CN" sz="2200">
                <a:latin typeface="Lato" panose="020F0502020204030203" pitchFamily="34" charset="0"/>
                <a:ea typeface="Lato" panose="020F0502020204030203" pitchFamily="34" charset="0"/>
                <a:cs typeface="Lato" panose="020F0502020204030203" pitchFamily="34" charset="0"/>
              </a:rPr>
              <a:t>Article 6 of The Paris Agreement allows nations to voluntarily cooperate with each other to achieve their emission reduction targets set in Nationally Determined Contributions (NDCs).</a:t>
            </a:r>
          </a:p>
          <a:p>
            <a:pPr marL="342900" indent="-342900" algn="just">
              <a:lnSpc>
                <a:spcPts val="3000"/>
              </a:lnSpc>
              <a:spcAft>
                <a:spcPts val="600"/>
              </a:spcAft>
              <a:buFont typeface="Arial" panose="020B0604020202020204" pitchFamily="34" charset="0"/>
              <a:buChar char="•"/>
            </a:pPr>
            <a:endParaRPr lang="en-IE" altLang="zh-CN" sz="2200">
              <a:latin typeface="Lato" panose="020F0502020204030203" pitchFamily="34" charset="0"/>
              <a:ea typeface="Lato" panose="020F0502020204030203" pitchFamily="34" charset="0"/>
              <a:cs typeface="Lato" panose="020F0502020204030203" pitchFamily="34" charset="0"/>
            </a:endParaRPr>
          </a:p>
          <a:p>
            <a:pPr marL="342900" lvl="8" indent="-342900" algn="just">
              <a:lnSpc>
                <a:spcPts val="3000"/>
              </a:lnSpc>
              <a:spcAft>
                <a:spcPts val="600"/>
              </a:spcAft>
              <a:buFont typeface="Arial" panose="020B0604020202020204" pitchFamily="34" charset="0"/>
              <a:buChar char="•"/>
            </a:pPr>
            <a:r>
              <a:rPr lang="en-IE" altLang="zh-CN" sz="2200">
                <a:latin typeface="Lato" panose="020F0502020204030203" pitchFamily="34" charset="0"/>
                <a:ea typeface="Lato" panose="020F0502020204030203" pitchFamily="34" charset="0"/>
                <a:cs typeface="Lato" panose="020F0502020204030203" pitchFamily="34" charset="0"/>
              </a:rPr>
              <a:t>Climate finance is fundamental for the achievement of a country’s NDCs as</a:t>
            </a:r>
          </a:p>
          <a:p>
            <a:pPr marL="492125" lvl="1" algn="just">
              <a:lnSpc>
                <a:spcPts val="3000"/>
              </a:lnSpc>
              <a:spcAft>
                <a:spcPts val="600"/>
              </a:spcAft>
              <a:buFont typeface="Courier New" panose="02070309020205020404" pitchFamily="49" charset="0"/>
              <a:buChar char="o"/>
            </a:pPr>
            <a:r>
              <a:rPr lang="en-IE" altLang="zh-CN" sz="2200" i="1">
                <a:latin typeface="Lato" panose="020F0502020204030203" pitchFamily="34" charset="0"/>
                <a:ea typeface="Lato" panose="020F0502020204030203" pitchFamily="34" charset="0"/>
                <a:cs typeface="Lato" panose="020F0502020204030203" pitchFamily="34" charset="0"/>
              </a:rPr>
              <a:t>	</a:t>
            </a:r>
            <a:r>
              <a:rPr lang="en-IE" altLang="zh-CN" sz="2000" i="1">
                <a:latin typeface="Lato" panose="020F0502020204030203" pitchFamily="34" charset="0"/>
                <a:ea typeface="Lato" panose="020F0502020204030203" pitchFamily="34" charset="0"/>
                <a:cs typeface="Lato" panose="020F0502020204030203" pitchFamily="34" charset="0"/>
              </a:rPr>
              <a:t>NDC implementation requires significant investment</a:t>
            </a:r>
          </a:p>
          <a:p>
            <a:pPr marL="895350" lvl="6" indent="-403225" algn="just">
              <a:lnSpc>
                <a:spcPts val="3000"/>
              </a:lnSpc>
              <a:spcAft>
                <a:spcPts val="600"/>
              </a:spcAft>
              <a:buFont typeface="Courier New" panose="02070309020205020404" pitchFamily="49" charset="0"/>
              <a:buChar char="o"/>
            </a:pPr>
            <a:r>
              <a:rPr lang="en-IE" altLang="zh-CN" sz="2000" i="1">
                <a:latin typeface="Lato" panose="020F0502020204030203" pitchFamily="34" charset="0"/>
                <a:ea typeface="Lato" panose="020F0502020204030203" pitchFamily="34" charset="0"/>
                <a:cs typeface="Lato" panose="020F0502020204030203" pitchFamily="34" charset="0"/>
              </a:rPr>
              <a:t>	Climate finance can bridge the gap between what countries can finance themselves and what is required to fully implement their NDCs</a:t>
            </a:r>
          </a:p>
          <a:p>
            <a:pPr marL="895350" lvl="6" indent="-403225" algn="just">
              <a:lnSpc>
                <a:spcPts val="3000"/>
              </a:lnSpc>
              <a:spcAft>
                <a:spcPts val="600"/>
              </a:spcAft>
              <a:buFont typeface="Courier New" panose="02070309020205020404" pitchFamily="49" charset="0"/>
              <a:buChar char="o"/>
            </a:pPr>
            <a:endParaRPr lang="en-IE" altLang="zh-CN" sz="240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en-GB" sz="2200" b="0">
                <a:latin typeface="Lato" panose="020F0502020204030203" pitchFamily="34" charset="0"/>
                <a:ea typeface="Lato" panose="020F0502020204030203" pitchFamily="34" charset="0"/>
                <a:cs typeface="Lato" panose="020F0502020204030203" pitchFamily="34" charset="0"/>
              </a:rPr>
              <a:t>The Paris Agreement Crediting </a:t>
            </a:r>
            <a:r>
              <a:rPr lang="en-GB" sz="2200">
                <a:latin typeface="Lato" panose="020F0502020204030203" pitchFamily="34" charset="0"/>
                <a:ea typeface="Lato" panose="020F0502020204030203" pitchFamily="34" charset="0"/>
                <a:cs typeface="Lato" panose="020F0502020204030203" pitchFamily="34" charset="0"/>
              </a:rPr>
              <a:t>M</a:t>
            </a:r>
            <a:r>
              <a:rPr lang="en-GB" sz="2200" b="0">
                <a:latin typeface="Lato" panose="020F0502020204030203" pitchFamily="34" charset="0"/>
                <a:ea typeface="Lato" panose="020F0502020204030203" pitchFamily="34" charset="0"/>
                <a:cs typeface="Lato" panose="020F0502020204030203" pitchFamily="34" charset="0"/>
              </a:rPr>
              <a:t>echanism (PACM), or Article 6.4, can also be a source of climate finance for developing nations, with a share of the proceeds going towards adaptation funding, thus building resilience to the effects of climate change.</a:t>
            </a:r>
          </a:p>
          <a:p>
            <a:pPr marL="342900" indent="-342900" algn="just">
              <a:lnSpc>
                <a:spcPts val="3000"/>
              </a:lnSpc>
              <a:spcAft>
                <a:spcPts val="600"/>
              </a:spcAft>
              <a:buFont typeface="Arial" panose="020B0604020202020204" pitchFamily="34" charset="0"/>
              <a:buChar char="•"/>
            </a:pPr>
            <a:endParaRPr lang="en-GB" sz="2200" b="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en-GB" sz="2000" i="1">
                <a:latin typeface="Lato" panose="020F0502020204030203" pitchFamily="34" charset="0"/>
                <a:ea typeface="Lato" panose="020F0502020204030203" pitchFamily="34" charset="0"/>
                <a:cs typeface="Lato" panose="020F0502020204030203" pitchFamily="34" charset="0"/>
              </a:rPr>
              <a:t>For f</a:t>
            </a:r>
            <a:r>
              <a:rPr lang="en-GB" sz="2000" b="0" i="1">
                <a:latin typeface="Lato" panose="020F0502020204030203" pitchFamily="34" charset="0"/>
                <a:ea typeface="Lato" panose="020F0502020204030203" pitchFamily="34" charset="0"/>
                <a:cs typeface="Lato" panose="020F0502020204030203" pitchFamily="34" charset="0"/>
              </a:rPr>
              <a:t>urther detail on Article 6 of the Paris Agreement and information on Carbon Markets for Sanitation, please refer to Module 4 of the manual.</a:t>
            </a:r>
          </a:p>
        </p:txBody>
      </p:sp>
      <p:sp>
        <p:nvSpPr>
          <p:cNvPr id="7" name="TextBox 6">
            <a:extLst>
              <a:ext uri="{FF2B5EF4-FFF2-40B4-BE49-F238E27FC236}">
                <a16:creationId xmlns:a16="http://schemas.microsoft.com/office/drawing/2014/main" id="{BAD535CA-38AE-8A6E-12A3-C2EBB8F0758F}"/>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 Finance for Sanitation</a:t>
            </a:r>
          </a:p>
        </p:txBody>
      </p:sp>
      <p:sp>
        <p:nvSpPr>
          <p:cNvPr id="4" name="Slide Number Placeholder 11">
            <a:extLst>
              <a:ext uri="{FF2B5EF4-FFF2-40B4-BE49-F238E27FC236}">
                <a16:creationId xmlns:a16="http://schemas.microsoft.com/office/drawing/2014/main" id="{41593D27-927F-704F-8DB2-E7D338FB1B75}"/>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12</a:t>
            </a:fld>
            <a:endParaRPr lang="en-FR">
              <a:solidFill>
                <a:schemeClr val="tx1"/>
              </a:solidFill>
            </a:endParaRPr>
          </a:p>
        </p:txBody>
      </p:sp>
    </p:spTree>
    <p:extLst>
      <p:ext uri="{BB962C8B-B14F-4D97-AF65-F5344CB8AC3E}">
        <p14:creationId xmlns:p14="http://schemas.microsoft.com/office/powerpoint/2010/main" val="1837071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AFD5E-76A3-C27F-38A7-EC586B30EFCD}"/>
            </a:ext>
          </a:extLst>
        </p:cNvPr>
        <p:cNvGrpSpPr/>
        <p:nvPr/>
      </p:nvGrpSpPr>
      <p:grpSpPr>
        <a:xfrm>
          <a:off x="0" y="0"/>
          <a:ext cx="0" cy="0"/>
          <a:chOff x="0" y="0"/>
          <a:chExt cx="0" cy="0"/>
        </a:xfrm>
      </p:grpSpPr>
      <p:sp>
        <p:nvSpPr>
          <p:cNvPr id="68" name="TextBox 67">
            <a:extLst>
              <a:ext uri="{FF2B5EF4-FFF2-40B4-BE49-F238E27FC236}">
                <a16:creationId xmlns:a16="http://schemas.microsoft.com/office/drawing/2014/main" id="{8D984597-9211-DA4D-5194-8F92ED60037E}"/>
              </a:ext>
            </a:extLst>
          </p:cNvPr>
          <p:cNvSpPr txBox="1"/>
          <p:nvPr/>
        </p:nvSpPr>
        <p:spPr>
          <a:xfrm>
            <a:off x="5027036" y="700969"/>
            <a:ext cx="10050026" cy="1015663"/>
          </a:xfrm>
          <a:prstGeom prst="rect">
            <a:avLst/>
          </a:prstGeom>
          <a:noFill/>
        </p:spPr>
        <p:txBody>
          <a:bodyPr wrap="square">
            <a:spAutoFit/>
          </a:bodyPr>
          <a:lstStyle/>
          <a:p>
            <a:pPr algn="l"/>
            <a:r>
              <a:rPr lang="en-IE" sz="6000" b="1" noProof="0">
                <a:latin typeface="Lato Black" panose="020F0502020204030203" pitchFamily="34" charset="77"/>
              </a:rPr>
              <a:t>CDM to PACM (Article 6.4) </a:t>
            </a:r>
          </a:p>
        </p:txBody>
      </p:sp>
      <p:graphicFrame>
        <p:nvGraphicFramePr>
          <p:cNvPr id="3" name="Diagram 2">
            <a:extLst>
              <a:ext uri="{FF2B5EF4-FFF2-40B4-BE49-F238E27FC236}">
                <a16:creationId xmlns:a16="http://schemas.microsoft.com/office/drawing/2014/main" id="{DBCF734E-010C-6CC5-A046-21414C0A00FB}"/>
              </a:ext>
            </a:extLst>
          </p:cNvPr>
          <p:cNvGraphicFramePr/>
          <p:nvPr>
            <p:extLst>
              <p:ext uri="{D42A27DB-BD31-4B8C-83A1-F6EECF244321}">
                <p14:modId xmlns:p14="http://schemas.microsoft.com/office/powerpoint/2010/main" val="862413150"/>
              </p:ext>
            </p:extLst>
          </p:nvPr>
        </p:nvGraphicFramePr>
        <p:xfrm>
          <a:off x="3350682" y="1673225"/>
          <a:ext cx="13402733" cy="8935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7AC1CCD3-97EC-4CA6-72B3-E1EDF7ED0749}"/>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 Finance for Sanitation</a:t>
            </a:r>
          </a:p>
        </p:txBody>
      </p:sp>
      <p:sp>
        <p:nvSpPr>
          <p:cNvPr id="2" name="Slide Number Placeholder 11">
            <a:extLst>
              <a:ext uri="{FF2B5EF4-FFF2-40B4-BE49-F238E27FC236}">
                <a16:creationId xmlns:a16="http://schemas.microsoft.com/office/drawing/2014/main" id="{40FE0E65-1650-5B6F-7A50-0AD7629BD2DF}"/>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13</a:t>
            </a:fld>
            <a:endParaRPr lang="en-FR">
              <a:solidFill>
                <a:schemeClr val="tx1"/>
              </a:solidFill>
            </a:endParaRPr>
          </a:p>
        </p:txBody>
      </p:sp>
    </p:spTree>
    <p:extLst>
      <p:ext uri="{BB962C8B-B14F-4D97-AF65-F5344CB8AC3E}">
        <p14:creationId xmlns:p14="http://schemas.microsoft.com/office/powerpoint/2010/main" val="1444452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4310F-0185-9CBD-51D9-60EA2D044FDC}"/>
            </a:ext>
          </a:extLst>
        </p:cNvPr>
        <p:cNvGrpSpPr/>
        <p:nvPr/>
      </p:nvGrpSpPr>
      <p:grpSpPr>
        <a:xfrm>
          <a:off x="0" y="0"/>
          <a:ext cx="0" cy="0"/>
          <a:chOff x="0" y="0"/>
          <a:chExt cx="0" cy="0"/>
        </a:xfrm>
      </p:grpSpPr>
      <p:sp>
        <p:nvSpPr>
          <p:cNvPr id="67" name="object 2">
            <a:extLst>
              <a:ext uri="{FF2B5EF4-FFF2-40B4-BE49-F238E27FC236}">
                <a16:creationId xmlns:a16="http://schemas.microsoft.com/office/drawing/2014/main" id="{2DE68542-5E5A-D666-CB75-4605EB227A56}"/>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68" name="TextBox 67">
            <a:extLst>
              <a:ext uri="{FF2B5EF4-FFF2-40B4-BE49-F238E27FC236}">
                <a16:creationId xmlns:a16="http://schemas.microsoft.com/office/drawing/2014/main" id="{70D170BD-D8AA-5BDF-D3EC-1A5C2F749222}"/>
              </a:ext>
            </a:extLst>
          </p:cNvPr>
          <p:cNvSpPr txBox="1"/>
          <p:nvPr/>
        </p:nvSpPr>
        <p:spPr>
          <a:xfrm>
            <a:off x="1451210" y="1382155"/>
            <a:ext cx="15363293" cy="1938992"/>
          </a:xfrm>
          <a:prstGeom prst="rect">
            <a:avLst/>
          </a:prstGeom>
          <a:noFill/>
        </p:spPr>
        <p:txBody>
          <a:bodyPr wrap="square">
            <a:spAutoFit/>
          </a:bodyPr>
          <a:lstStyle/>
          <a:p>
            <a:pPr algn="l"/>
            <a:r>
              <a:rPr lang="en-IE" sz="6000" b="1" noProof="0">
                <a:latin typeface="Lato Black" panose="020F0502020204030203" pitchFamily="34" charset="77"/>
              </a:rPr>
              <a:t>Global Climate Fund Allocation for Sanitation</a:t>
            </a:r>
          </a:p>
        </p:txBody>
      </p:sp>
      <p:pic>
        <p:nvPicPr>
          <p:cNvPr id="3" name="Picture 2" descr="A pie chart with different colored circles&#10;&#10;AI-generated content may be incorrect.">
            <a:extLst>
              <a:ext uri="{FF2B5EF4-FFF2-40B4-BE49-F238E27FC236}">
                <a16:creationId xmlns:a16="http://schemas.microsoft.com/office/drawing/2014/main" id="{9AEF4BB5-485E-426C-1C93-9A869F28371B}"/>
              </a:ext>
            </a:extLst>
          </p:cNvPr>
          <p:cNvPicPr>
            <a:picLocks noChangeAspect="1"/>
          </p:cNvPicPr>
          <p:nvPr/>
        </p:nvPicPr>
        <p:blipFill>
          <a:blip r:embed="rId2"/>
          <a:stretch>
            <a:fillRect/>
          </a:stretch>
        </p:blipFill>
        <p:spPr>
          <a:xfrm>
            <a:off x="3046380" y="5630111"/>
            <a:ext cx="7005669" cy="4716185"/>
          </a:xfrm>
          <a:prstGeom prst="roundRect">
            <a:avLst>
              <a:gd name="adj" fmla="val 16667"/>
            </a:avLst>
          </a:prstGeom>
          <a:ln>
            <a:noFill/>
          </a:ln>
          <a:effectLst/>
        </p:spPr>
      </p:pic>
      <p:pic>
        <p:nvPicPr>
          <p:cNvPr id="4" name="Picture 3" descr="A pie chart with numbers and text&#10;&#10;AI-generated content may be incorrect.">
            <a:extLst>
              <a:ext uri="{FF2B5EF4-FFF2-40B4-BE49-F238E27FC236}">
                <a16:creationId xmlns:a16="http://schemas.microsoft.com/office/drawing/2014/main" id="{B5D30D25-6C3A-A522-8CCB-6B8F3A09A22D}"/>
              </a:ext>
            </a:extLst>
          </p:cNvPr>
          <p:cNvPicPr>
            <a:picLocks noChangeAspect="1"/>
          </p:cNvPicPr>
          <p:nvPr/>
        </p:nvPicPr>
        <p:blipFill>
          <a:blip r:embed="rId3"/>
          <a:stretch>
            <a:fillRect/>
          </a:stretch>
        </p:blipFill>
        <p:spPr>
          <a:xfrm>
            <a:off x="10837586" y="5630110"/>
            <a:ext cx="6832060" cy="4716185"/>
          </a:xfrm>
          <a:prstGeom prst="roundRect">
            <a:avLst>
              <a:gd name="adj" fmla="val 16667"/>
            </a:avLst>
          </a:prstGeom>
          <a:ln>
            <a:noFill/>
          </a:ln>
          <a:effectLst/>
        </p:spPr>
      </p:pic>
      <p:sp>
        <p:nvSpPr>
          <p:cNvPr id="5" name="TextBox 4">
            <a:extLst>
              <a:ext uri="{FF2B5EF4-FFF2-40B4-BE49-F238E27FC236}">
                <a16:creationId xmlns:a16="http://schemas.microsoft.com/office/drawing/2014/main" id="{CED71067-2FEC-4820-0A41-F1E3AFC93908}"/>
              </a:ext>
            </a:extLst>
          </p:cNvPr>
          <p:cNvSpPr txBox="1"/>
          <p:nvPr/>
        </p:nvSpPr>
        <p:spPr>
          <a:xfrm>
            <a:off x="1225092" y="3456057"/>
            <a:ext cx="17230091" cy="2600840"/>
          </a:xfrm>
          <a:prstGeom prst="rect">
            <a:avLst/>
          </a:prstGeom>
          <a:noFill/>
        </p:spPr>
        <p:txBody>
          <a:bodyPr wrap="square" rtlCol="0">
            <a:spAutoFit/>
          </a:bodyPr>
          <a:lstStyle/>
          <a:p>
            <a:pPr marL="342900" indent="-342900" algn="just">
              <a:lnSpc>
                <a:spcPts val="3000"/>
              </a:lnSpc>
              <a:spcAft>
                <a:spcPts val="600"/>
              </a:spcAft>
              <a:buFont typeface="Arial" panose="020B0604020202020204" pitchFamily="34" charset="0"/>
              <a:buChar char="•"/>
            </a:pPr>
            <a:r>
              <a:rPr lang="en-US" sz="2200">
                <a:latin typeface="Lato" panose="020F0502020204030203" pitchFamily="34" charset="0"/>
                <a:ea typeface="Lato" panose="020F0502020204030203" pitchFamily="34" charset="0"/>
                <a:cs typeface="Lato" panose="020F0502020204030203" pitchFamily="34" charset="0"/>
              </a:rPr>
              <a:t>Only </a:t>
            </a:r>
            <a:r>
              <a:rPr lang="en-US" sz="2200" b="1">
                <a:latin typeface="Lato" panose="020F0502020204030203" pitchFamily="34" charset="0"/>
                <a:ea typeface="Lato" panose="020F0502020204030203" pitchFamily="34" charset="0"/>
                <a:cs typeface="Lato" panose="020F0502020204030203" pitchFamily="34" charset="0"/>
              </a:rPr>
              <a:t>0.3% of global climate finance </a:t>
            </a:r>
            <a:r>
              <a:rPr lang="en-US" sz="2200">
                <a:latin typeface="Lato" panose="020F0502020204030203" pitchFamily="34" charset="0"/>
                <a:ea typeface="Lato" panose="020F0502020204030203" pitchFamily="34" charset="0"/>
                <a:cs typeface="Lato" panose="020F0502020204030203" pitchFamily="34" charset="0"/>
              </a:rPr>
              <a:t>is put towards water supply and sanitation.</a:t>
            </a:r>
          </a:p>
          <a:p>
            <a:pPr marL="342900" indent="-342900" algn="just">
              <a:lnSpc>
                <a:spcPts val="3000"/>
              </a:lnSpc>
              <a:spcAft>
                <a:spcPts val="600"/>
              </a:spcAft>
              <a:buFont typeface="Arial" panose="020B0604020202020204" pitchFamily="34" charset="0"/>
              <a:buChar char="•"/>
            </a:pPr>
            <a:r>
              <a:rPr lang="en-US" sz="2200">
                <a:latin typeface="Lato" panose="020F0502020204030203" pitchFamily="34" charset="0"/>
                <a:ea typeface="Lato" panose="020F0502020204030203" pitchFamily="34" charset="0"/>
                <a:cs typeface="Lato" panose="020F0502020204030203" pitchFamily="34" charset="0"/>
              </a:rPr>
              <a:t>The majority of global mitigation finance focuses on activities in the energy and transport sectors with only </a:t>
            </a:r>
            <a:r>
              <a:rPr lang="en-US" sz="2200" b="1">
                <a:latin typeface="Lato" panose="020F0502020204030203" pitchFamily="34" charset="0"/>
                <a:ea typeface="Lato" panose="020F0502020204030203" pitchFamily="34" charset="0"/>
                <a:cs typeface="Lato" panose="020F0502020204030203" pitchFamily="34" charset="0"/>
              </a:rPr>
              <a:t>4% reaching the water and sanitation sector</a:t>
            </a:r>
            <a:r>
              <a:rPr lang="en-IE" sz="2200" b="1">
                <a:latin typeface="Lato" panose="020F0502020204030203" pitchFamily="34" charset="0"/>
                <a:ea typeface="Lato" panose="020F0502020204030203" pitchFamily="34" charset="0"/>
                <a:cs typeface="Lato" panose="020F0502020204030203" pitchFamily="34" charset="0"/>
              </a:rPr>
              <a:t>.</a:t>
            </a:r>
          </a:p>
          <a:p>
            <a:pPr marL="342900" indent="-342900" algn="just">
              <a:lnSpc>
                <a:spcPts val="3000"/>
              </a:lnSpc>
              <a:spcAft>
                <a:spcPts val="600"/>
              </a:spcAft>
              <a:buFont typeface="Arial" panose="020B0604020202020204" pitchFamily="34" charset="0"/>
              <a:buChar char="•"/>
            </a:pPr>
            <a:r>
              <a:rPr lang="en-IE" sz="2200">
                <a:latin typeface="Lato" panose="020F0502020204030203" pitchFamily="34" charset="0"/>
                <a:ea typeface="Lato" panose="020F0502020204030203" pitchFamily="34" charset="0"/>
                <a:cs typeface="Lato" panose="020F0502020204030203" pitchFamily="34" charset="0"/>
              </a:rPr>
              <a:t>Although most of the global climate finance for sanitation is provided for adaptation-focused activities, the energy sector still receives the majority of climate adaptation finance.</a:t>
            </a:r>
            <a:endParaRPr lang="en-US" sz="2200">
              <a:latin typeface="Lato" panose="020F0502020204030203" pitchFamily="34" charset="0"/>
              <a:ea typeface="Lato" panose="020F0502020204030203" pitchFamily="34" charset="0"/>
              <a:cs typeface="Lato" panose="020F0502020204030203" pitchFamily="34" charset="0"/>
            </a:endParaRPr>
          </a:p>
          <a:p>
            <a:pPr>
              <a:lnSpc>
                <a:spcPts val="3000"/>
              </a:lnSpc>
            </a:pPr>
            <a:endParaRPr lang="en-PT" sz="2400">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5278C3E7-0EBE-2211-1F91-1FB42B944F55}"/>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 Finance for Sanitation</a:t>
            </a:r>
          </a:p>
        </p:txBody>
      </p:sp>
      <p:sp>
        <p:nvSpPr>
          <p:cNvPr id="2" name="Slide Number Placeholder 11">
            <a:extLst>
              <a:ext uri="{FF2B5EF4-FFF2-40B4-BE49-F238E27FC236}">
                <a16:creationId xmlns:a16="http://schemas.microsoft.com/office/drawing/2014/main" id="{D0A3AB4D-16D5-3B12-8518-7CE08130F1CD}"/>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14</a:t>
            </a:fld>
            <a:endParaRPr lang="en-FR">
              <a:solidFill>
                <a:schemeClr val="tx1"/>
              </a:solidFill>
            </a:endParaRPr>
          </a:p>
        </p:txBody>
      </p:sp>
    </p:spTree>
    <p:extLst>
      <p:ext uri="{BB962C8B-B14F-4D97-AF65-F5344CB8AC3E}">
        <p14:creationId xmlns:p14="http://schemas.microsoft.com/office/powerpoint/2010/main" val="926184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E958-D762-EF9B-E962-068E23A28DBD}"/>
            </a:ext>
          </a:extLst>
        </p:cNvPr>
        <p:cNvGrpSpPr/>
        <p:nvPr/>
      </p:nvGrpSpPr>
      <p:grpSpPr>
        <a:xfrm>
          <a:off x="0" y="0"/>
          <a:ext cx="0" cy="0"/>
          <a:chOff x="0" y="0"/>
          <a:chExt cx="0" cy="0"/>
        </a:xfrm>
      </p:grpSpPr>
      <p:pic>
        <p:nvPicPr>
          <p:cNvPr id="21" name="Grafik 20" descr="Ein Bild, das Grafiken, Schrift, Logo, Grafikdesign enthält.&#10;&#10;KI-generierte Inhalte können fehlerhaft sein.">
            <a:extLst>
              <a:ext uri="{FF2B5EF4-FFF2-40B4-BE49-F238E27FC236}">
                <a16:creationId xmlns:a16="http://schemas.microsoft.com/office/drawing/2014/main" id="{0C3A1651-8C47-EAD0-3F47-E19825F6DF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30661" y="445652"/>
            <a:ext cx="1523209" cy="548640"/>
          </a:xfrm>
          <a:prstGeom prst="rect">
            <a:avLst/>
          </a:prstGeom>
        </p:spPr>
      </p:pic>
      <p:sp>
        <p:nvSpPr>
          <p:cNvPr id="23" name="TextBox 7">
            <a:extLst>
              <a:ext uri="{FF2B5EF4-FFF2-40B4-BE49-F238E27FC236}">
                <a16:creationId xmlns:a16="http://schemas.microsoft.com/office/drawing/2014/main" id="{09412DD8-C4CF-AE49-492A-D63F6FF91F4E}"/>
              </a:ext>
            </a:extLst>
          </p:cNvPr>
          <p:cNvSpPr txBox="1"/>
          <p:nvPr/>
        </p:nvSpPr>
        <p:spPr>
          <a:xfrm>
            <a:off x="2529080" y="2915463"/>
            <a:ext cx="14724790" cy="4708981"/>
          </a:xfrm>
          <a:prstGeom prst="rect">
            <a:avLst/>
          </a:prstGeom>
          <a:noFill/>
        </p:spPr>
        <p:txBody>
          <a:bodyPr wrap="square">
            <a:spAutoFit/>
          </a:bodyPr>
          <a:lstStyle/>
          <a:p>
            <a:pPr algn="ctr"/>
            <a:r>
              <a:rPr lang="en-GB" sz="5000" b="1">
                <a:solidFill>
                  <a:schemeClr val="tx2"/>
                </a:solidFill>
                <a:latin typeface="Lato" panose="020F0502020204030203" pitchFamily="34" charset="0"/>
                <a:ea typeface="Lato" panose="020F0502020204030203" pitchFamily="34" charset="0"/>
                <a:cs typeface="Lato" panose="020F0502020204030203" pitchFamily="34" charset="0"/>
              </a:rPr>
              <a:t>Climate finance </a:t>
            </a:r>
            <a:r>
              <a:rPr lang="en-GB" sz="5000">
                <a:solidFill>
                  <a:schemeClr val="tx2"/>
                </a:solidFill>
                <a:latin typeface="Lato" panose="020F0502020204030203" pitchFamily="34" charset="0"/>
                <a:ea typeface="Lato" panose="020F0502020204030203" pitchFamily="34" charset="0"/>
                <a:cs typeface="Lato" panose="020F0502020204030203" pitchFamily="34" charset="0"/>
              </a:rPr>
              <a:t>is linked to</a:t>
            </a:r>
            <a:r>
              <a:rPr lang="en-GB" sz="5000" b="1">
                <a:solidFill>
                  <a:schemeClr val="tx2"/>
                </a:solidFill>
                <a:latin typeface="Lato" panose="020F0502020204030203" pitchFamily="34" charset="0"/>
                <a:ea typeface="Lato" panose="020F0502020204030203" pitchFamily="34" charset="0"/>
                <a:cs typeface="Lato" panose="020F0502020204030203" pitchFamily="34" charset="0"/>
              </a:rPr>
              <a:t> national climate </a:t>
            </a:r>
            <a:r>
              <a:rPr lang="en-GB" sz="5000">
                <a:solidFill>
                  <a:schemeClr val="tx2"/>
                </a:solidFill>
                <a:latin typeface="Lato" panose="020F0502020204030203" pitchFamily="34" charset="0"/>
                <a:ea typeface="Lato" panose="020F0502020204030203" pitchFamily="34" charset="0"/>
                <a:cs typeface="Lato" panose="020F0502020204030203" pitchFamily="34" charset="0"/>
              </a:rPr>
              <a:t>policies and </a:t>
            </a:r>
            <a:r>
              <a:rPr lang="en-GB" sz="5000" b="1">
                <a:solidFill>
                  <a:schemeClr val="tx2"/>
                </a:solidFill>
                <a:latin typeface="Lato" panose="020F0502020204030203" pitchFamily="34" charset="0"/>
                <a:ea typeface="Lato" panose="020F0502020204030203" pitchFamily="34" charset="0"/>
                <a:cs typeface="Lato" panose="020F0502020204030203" pitchFamily="34" charset="0"/>
              </a:rPr>
              <a:t>strategies</a:t>
            </a:r>
            <a:r>
              <a:rPr lang="en-GB" sz="5000">
                <a:solidFill>
                  <a:schemeClr val="tx2"/>
                </a:solidFill>
                <a:latin typeface="Lato" panose="020F0502020204030203" pitchFamily="34" charset="0"/>
                <a:ea typeface="Lato" panose="020F0502020204030203" pitchFamily="34" charset="0"/>
                <a:cs typeface="Lato" panose="020F0502020204030203" pitchFamily="34" charset="0"/>
              </a:rPr>
              <a:t>, including, in particular, the </a:t>
            </a:r>
            <a:r>
              <a:rPr lang="en-GB" sz="5000" b="1">
                <a:solidFill>
                  <a:schemeClr val="tx2"/>
                </a:solidFill>
                <a:latin typeface="Lato" panose="020F0502020204030203" pitchFamily="34" charset="0"/>
                <a:ea typeface="Lato" panose="020F0502020204030203" pitchFamily="34" charset="0"/>
                <a:cs typeface="Lato" panose="020F0502020204030203" pitchFamily="34" charset="0"/>
              </a:rPr>
              <a:t>NDCs. Sanitation sector </a:t>
            </a:r>
            <a:r>
              <a:rPr lang="en-GB" sz="5000">
                <a:solidFill>
                  <a:schemeClr val="tx2"/>
                </a:solidFill>
                <a:latin typeface="Lato" panose="020F0502020204030203" pitchFamily="34" charset="0"/>
                <a:ea typeface="Lato" panose="020F0502020204030203" pitchFamily="34" charset="0"/>
                <a:cs typeface="Lato" panose="020F0502020204030203" pitchFamily="34" charset="0"/>
              </a:rPr>
              <a:t>needs to be </a:t>
            </a:r>
            <a:r>
              <a:rPr lang="en-GB" sz="5000" b="1">
                <a:solidFill>
                  <a:schemeClr val="tx2"/>
                </a:solidFill>
                <a:latin typeface="Lato" panose="020F0502020204030203" pitchFamily="34" charset="0"/>
                <a:ea typeface="Lato" panose="020F0502020204030203" pitchFamily="34" charset="0"/>
                <a:cs typeface="Lato" panose="020F0502020204030203" pitchFamily="34" charset="0"/>
              </a:rPr>
              <a:t>included in these documents to receive climate finance fundings.  Actions </a:t>
            </a:r>
            <a:r>
              <a:rPr lang="en-GB" sz="5000">
                <a:solidFill>
                  <a:schemeClr val="tx2"/>
                </a:solidFill>
                <a:latin typeface="Lato" panose="020F0502020204030203" pitchFamily="34" charset="0"/>
                <a:ea typeface="Lato" panose="020F0502020204030203" pitchFamily="34" charset="0"/>
                <a:cs typeface="Lato" panose="020F0502020204030203" pitchFamily="34" charset="0"/>
              </a:rPr>
              <a:t>are required </a:t>
            </a:r>
            <a:r>
              <a:rPr lang="en-GB" sz="5000" b="1">
                <a:solidFill>
                  <a:schemeClr val="tx2"/>
                </a:solidFill>
                <a:latin typeface="Lato" panose="020F0502020204030203" pitchFamily="34" charset="0"/>
                <a:ea typeface="Lato" panose="020F0502020204030203" pitchFamily="34" charset="0"/>
                <a:cs typeface="Lato" panose="020F0502020204030203" pitchFamily="34" charset="0"/>
              </a:rPr>
              <a:t>by governments </a:t>
            </a:r>
            <a:r>
              <a:rPr lang="en-GB" sz="5000">
                <a:solidFill>
                  <a:schemeClr val="tx2"/>
                </a:solidFill>
                <a:latin typeface="Lato" panose="020F0502020204030203" pitchFamily="34" charset="0"/>
                <a:ea typeface="Lato" panose="020F0502020204030203" pitchFamily="34" charset="0"/>
                <a:cs typeface="Lato" panose="020F0502020204030203" pitchFamily="34" charset="0"/>
              </a:rPr>
              <a:t>and other stakeholders in the country</a:t>
            </a:r>
            <a:r>
              <a:rPr lang="en-GB" sz="5000" b="1">
                <a:solidFill>
                  <a:schemeClr val="tx2"/>
                </a:solidFill>
                <a:latin typeface="Lato" panose="020F0502020204030203" pitchFamily="34" charset="0"/>
                <a:ea typeface="Lato" panose="020F0502020204030203" pitchFamily="34" charset="0"/>
                <a:cs typeface="Lato" panose="020F0502020204030203" pitchFamily="34" charset="0"/>
              </a:rPr>
              <a:t>.</a:t>
            </a:r>
          </a:p>
        </p:txBody>
      </p:sp>
      <p:sp>
        <p:nvSpPr>
          <p:cNvPr id="3" name="object 2">
            <a:extLst>
              <a:ext uri="{FF2B5EF4-FFF2-40B4-BE49-F238E27FC236}">
                <a16:creationId xmlns:a16="http://schemas.microsoft.com/office/drawing/2014/main" id="{5020D543-07CA-9217-BCF2-9E79EEFB5F1A}"/>
              </a:ext>
            </a:extLst>
          </p:cNvPr>
          <p:cNvSpPr/>
          <p:nvPr/>
        </p:nvSpPr>
        <p:spPr>
          <a:xfrm rot="5400000">
            <a:off x="9868616" y="1343064"/>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4" name="object 2">
            <a:extLst>
              <a:ext uri="{FF2B5EF4-FFF2-40B4-BE49-F238E27FC236}">
                <a16:creationId xmlns:a16="http://schemas.microsoft.com/office/drawing/2014/main" id="{5D2BCF21-C6AB-7E22-2903-2163BBA0D03E}"/>
              </a:ext>
            </a:extLst>
          </p:cNvPr>
          <p:cNvSpPr/>
          <p:nvPr/>
        </p:nvSpPr>
        <p:spPr>
          <a:xfrm rot="5400000">
            <a:off x="9652950" y="4430565"/>
            <a:ext cx="477053" cy="8701116"/>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6" name="TextBox 5">
            <a:extLst>
              <a:ext uri="{FF2B5EF4-FFF2-40B4-BE49-F238E27FC236}">
                <a16:creationId xmlns:a16="http://schemas.microsoft.com/office/drawing/2014/main" id="{B55A35B2-6192-18B0-AADE-8D046BB196B2}"/>
              </a:ext>
            </a:extLst>
          </p:cNvPr>
          <p:cNvSpPr txBox="1"/>
          <p:nvPr/>
        </p:nvSpPr>
        <p:spPr>
          <a:xfrm>
            <a:off x="882282" y="10664021"/>
            <a:ext cx="13531808"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Climate-SMART Sanitation Approach</a:t>
            </a:r>
          </a:p>
        </p:txBody>
      </p:sp>
      <p:sp>
        <p:nvSpPr>
          <p:cNvPr id="2" name="Slide Number Placeholder 11">
            <a:extLst>
              <a:ext uri="{FF2B5EF4-FFF2-40B4-BE49-F238E27FC236}">
                <a16:creationId xmlns:a16="http://schemas.microsoft.com/office/drawing/2014/main" id="{D49B88CD-06E0-5301-5287-8975FB7990E6}"/>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15</a:t>
            </a:fld>
            <a:endParaRPr lang="en-FR">
              <a:solidFill>
                <a:schemeClr val="tx1"/>
              </a:solidFill>
            </a:endParaRPr>
          </a:p>
        </p:txBody>
      </p:sp>
    </p:spTree>
    <p:extLst>
      <p:ext uri="{BB962C8B-B14F-4D97-AF65-F5344CB8AC3E}">
        <p14:creationId xmlns:p14="http://schemas.microsoft.com/office/powerpoint/2010/main" val="952048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24040-CED3-50E4-6261-A1E33C758D86}"/>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BC00C3D6-D8DA-16AF-B973-AD655218685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6" name="TextBox 5">
            <a:extLst>
              <a:ext uri="{FF2B5EF4-FFF2-40B4-BE49-F238E27FC236}">
                <a16:creationId xmlns:a16="http://schemas.microsoft.com/office/drawing/2014/main" id="{2CE22683-B175-287D-420C-E39080474396}"/>
              </a:ext>
            </a:extLst>
          </p:cNvPr>
          <p:cNvSpPr txBox="1"/>
          <p:nvPr/>
        </p:nvSpPr>
        <p:spPr>
          <a:xfrm>
            <a:off x="7392421" y="2524733"/>
            <a:ext cx="4602354" cy="1446550"/>
          </a:xfrm>
          <a:prstGeom prst="rect">
            <a:avLst/>
          </a:prstGeom>
          <a:noFill/>
        </p:spPr>
        <p:txBody>
          <a:bodyPr wrap="square" rtlCol="0">
            <a:spAutoFit/>
          </a:bodyPr>
          <a:lstStyle/>
          <a:p>
            <a:pPr algn="ctr"/>
            <a:r>
              <a:rPr lang="en-GB" sz="8800" b="1">
                <a:solidFill>
                  <a:schemeClr val="bg1"/>
                </a:solidFill>
                <a:latin typeface="Lato" panose="020F0502020204030203" pitchFamily="34" charset="0"/>
                <a:ea typeface="Lato" panose="020F0502020204030203" pitchFamily="34" charset="0"/>
                <a:cs typeface="Lato" panose="020F0502020204030203" pitchFamily="34" charset="0"/>
              </a:rPr>
              <a:t>Q&amp;A</a:t>
            </a:r>
          </a:p>
        </p:txBody>
      </p:sp>
      <p:pic>
        <p:nvPicPr>
          <p:cNvPr id="13" name="Picture Placeholder 12" descr="Wooden blocks with black letters on them&#10;&#10;Description automatically generated">
            <a:extLst>
              <a:ext uri="{FF2B5EF4-FFF2-40B4-BE49-F238E27FC236}">
                <a16:creationId xmlns:a16="http://schemas.microsoft.com/office/drawing/2014/main" id="{3166B339-4EC4-B3F5-9F05-136ED1F2BF5A}"/>
              </a:ext>
            </a:extLst>
          </p:cNvPr>
          <p:cNvPicPr>
            <a:picLocks noGrp="1" noChangeAspect="1"/>
          </p:cNvPicPr>
          <p:nvPr>
            <p:ph type="pic" sz="quarter" idx="10"/>
          </p:nvPr>
        </p:nvPicPr>
        <p:blipFill>
          <a:blip r:embed="rId5"/>
          <a:srcRect t="29478" b="29478"/>
          <a:stretch>
            <a:fillRect/>
          </a:stretch>
        </p:blipFill>
        <p:spPr/>
      </p:pic>
    </p:spTree>
    <p:extLst>
      <p:ext uri="{BB962C8B-B14F-4D97-AF65-F5344CB8AC3E}">
        <p14:creationId xmlns:p14="http://schemas.microsoft.com/office/powerpoint/2010/main" val="369631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001793C-50E0-74CC-08B4-176274FA88D9}"/>
              </a:ext>
            </a:extLst>
          </p:cNvPr>
          <p:cNvSpPr>
            <a:spLocks noGrp="1"/>
          </p:cNvSpPr>
          <p:nvPr>
            <p:ph type="pic" sz="quarter" idx="10"/>
          </p:nvPr>
        </p:nvSpPr>
        <p:spPr/>
        <p:txBody>
          <a:bodyPr/>
          <a:lstStyle/>
          <a:p>
            <a:endParaRPr lang="en-US"/>
          </a:p>
        </p:txBody>
      </p:sp>
      <p:grpSp>
        <p:nvGrpSpPr>
          <p:cNvPr id="9" name="Group 8">
            <a:extLst>
              <a:ext uri="{FF2B5EF4-FFF2-40B4-BE49-F238E27FC236}">
                <a16:creationId xmlns:a16="http://schemas.microsoft.com/office/drawing/2014/main" id="{F53E0765-1098-5D01-AD7B-9AA6EDDF7499}"/>
              </a:ext>
            </a:extLst>
          </p:cNvPr>
          <p:cNvGrpSpPr/>
          <p:nvPr/>
        </p:nvGrpSpPr>
        <p:grpSpPr>
          <a:xfrm>
            <a:off x="964882" y="8751570"/>
            <a:ext cx="18328952" cy="2167330"/>
            <a:chOff x="964882" y="8751570"/>
            <a:chExt cx="18328952" cy="2167330"/>
          </a:xfrm>
        </p:grpSpPr>
        <p:sp>
          <p:nvSpPr>
            <p:cNvPr id="4" name="object 5">
              <a:extLst>
                <a:ext uri="{FF2B5EF4-FFF2-40B4-BE49-F238E27FC236}">
                  <a16:creationId xmlns:a16="http://schemas.microsoft.com/office/drawing/2014/main" id="{0C17D3E3-E0A3-FC4A-AE8D-9FA39D6F3833}"/>
                </a:ext>
              </a:extLst>
            </p:cNvPr>
            <p:cNvSpPr/>
            <p:nvPr/>
          </p:nvSpPr>
          <p:spPr>
            <a:xfrm>
              <a:off x="964882" y="9455829"/>
              <a:ext cx="3128010" cy="1168400"/>
            </a:xfrm>
            <a:custGeom>
              <a:avLst/>
              <a:gdLst/>
              <a:ahLst/>
              <a:cxnLst/>
              <a:rect l="l" t="t" r="r" b="b"/>
              <a:pathLst>
                <a:path w="3128010" h="1168400">
                  <a:moveTo>
                    <a:pt x="171221" y="382219"/>
                  </a:moveTo>
                  <a:lnTo>
                    <a:pt x="0" y="283425"/>
                  </a:lnTo>
                  <a:lnTo>
                    <a:pt x="0" y="855383"/>
                  </a:lnTo>
                  <a:lnTo>
                    <a:pt x="171221" y="756666"/>
                  </a:lnTo>
                  <a:lnTo>
                    <a:pt x="171221" y="382219"/>
                  </a:lnTo>
                  <a:close/>
                </a:path>
                <a:path w="3128010" h="1168400">
                  <a:moveTo>
                    <a:pt x="490855" y="0"/>
                  </a:moveTo>
                  <a:lnTo>
                    <a:pt x="38074" y="261493"/>
                  </a:lnTo>
                  <a:lnTo>
                    <a:pt x="200850" y="355384"/>
                  </a:lnTo>
                  <a:lnTo>
                    <a:pt x="490855" y="187972"/>
                  </a:lnTo>
                  <a:lnTo>
                    <a:pt x="490855" y="0"/>
                  </a:lnTo>
                  <a:close/>
                </a:path>
                <a:path w="3128010" h="1168400">
                  <a:moveTo>
                    <a:pt x="999274" y="886383"/>
                  </a:moveTo>
                  <a:lnTo>
                    <a:pt x="832840" y="790257"/>
                  </a:lnTo>
                  <a:lnTo>
                    <a:pt x="551116" y="952957"/>
                  </a:lnTo>
                  <a:lnTo>
                    <a:pt x="551116" y="1145159"/>
                  </a:lnTo>
                  <a:lnTo>
                    <a:pt x="999274" y="886383"/>
                  </a:lnTo>
                  <a:close/>
                </a:path>
                <a:path w="3128010" h="1168400">
                  <a:moveTo>
                    <a:pt x="1021905" y="327647"/>
                  </a:moveTo>
                  <a:lnTo>
                    <a:pt x="551116" y="599478"/>
                  </a:lnTo>
                  <a:lnTo>
                    <a:pt x="551116" y="908964"/>
                  </a:lnTo>
                  <a:lnTo>
                    <a:pt x="811403" y="758634"/>
                  </a:lnTo>
                  <a:lnTo>
                    <a:pt x="811403" y="626795"/>
                  </a:lnTo>
                  <a:lnTo>
                    <a:pt x="681977" y="701560"/>
                  </a:lnTo>
                  <a:lnTo>
                    <a:pt x="681977" y="657618"/>
                  </a:lnTo>
                  <a:lnTo>
                    <a:pt x="851522" y="559625"/>
                  </a:lnTo>
                  <a:lnTo>
                    <a:pt x="851522" y="757199"/>
                  </a:lnTo>
                  <a:lnTo>
                    <a:pt x="1021905" y="855383"/>
                  </a:lnTo>
                  <a:lnTo>
                    <a:pt x="1021905" y="327647"/>
                  </a:lnTo>
                  <a:close/>
                </a:path>
                <a:path w="3128010" h="1168400">
                  <a:moveTo>
                    <a:pt x="1021905" y="283425"/>
                  </a:moveTo>
                  <a:lnTo>
                    <a:pt x="531063" y="0"/>
                  </a:lnTo>
                  <a:lnTo>
                    <a:pt x="531063" y="187972"/>
                  </a:lnTo>
                  <a:lnTo>
                    <a:pt x="801535" y="344144"/>
                  </a:lnTo>
                  <a:lnTo>
                    <a:pt x="763460" y="366166"/>
                  </a:lnTo>
                  <a:lnTo>
                    <a:pt x="510921" y="220421"/>
                  </a:lnTo>
                  <a:lnTo>
                    <a:pt x="238925" y="377355"/>
                  </a:lnTo>
                  <a:lnTo>
                    <a:pt x="453390" y="501294"/>
                  </a:lnTo>
                  <a:lnTo>
                    <a:pt x="585089" y="425157"/>
                  </a:lnTo>
                  <a:lnTo>
                    <a:pt x="486219" y="368007"/>
                  </a:lnTo>
                  <a:lnTo>
                    <a:pt x="524294" y="346036"/>
                  </a:lnTo>
                  <a:lnTo>
                    <a:pt x="661314" y="425157"/>
                  </a:lnTo>
                  <a:lnTo>
                    <a:pt x="453390" y="545109"/>
                  </a:lnTo>
                  <a:lnTo>
                    <a:pt x="211340" y="405472"/>
                  </a:lnTo>
                  <a:lnTo>
                    <a:pt x="211340" y="757504"/>
                  </a:lnTo>
                  <a:lnTo>
                    <a:pt x="413181" y="874001"/>
                  </a:lnTo>
                  <a:lnTo>
                    <a:pt x="413181" y="715391"/>
                  </a:lnTo>
                  <a:lnTo>
                    <a:pt x="316445" y="659523"/>
                  </a:lnTo>
                  <a:lnTo>
                    <a:pt x="316445" y="615594"/>
                  </a:lnTo>
                  <a:lnTo>
                    <a:pt x="453390" y="694563"/>
                  </a:lnTo>
                  <a:lnTo>
                    <a:pt x="453390" y="941247"/>
                  </a:lnTo>
                  <a:lnTo>
                    <a:pt x="190512" y="789482"/>
                  </a:lnTo>
                  <a:lnTo>
                    <a:pt x="22567" y="886383"/>
                  </a:lnTo>
                  <a:lnTo>
                    <a:pt x="510921" y="1168336"/>
                  </a:lnTo>
                  <a:lnTo>
                    <a:pt x="510921" y="578700"/>
                  </a:lnTo>
                  <a:lnTo>
                    <a:pt x="1021905" y="283603"/>
                  </a:lnTo>
                  <a:lnTo>
                    <a:pt x="1021905" y="283425"/>
                  </a:lnTo>
                  <a:close/>
                </a:path>
                <a:path w="3128010" h="1168400">
                  <a:moveTo>
                    <a:pt x="1713090" y="733882"/>
                  </a:moveTo>
                  <a:lnTo>
                    <a:pt x="1428851" y="733882"/>
                  </a:lnTo>
                  <a:lnTo>
                    <a:pt x="1428851" y="803960"/>
                  </a:lnTo>
                  <a:lnTo>
                    <a:pt x="1638363" y="803960"/>
                  </a:lnTo>
                  <a:lnTo>
                    <a:pt x="1629613" y="849426"/>
                  </a:lnTo>
                  <a:lnTo>
                    <a:pt x="1612938" y="890600"/>
                  </a:lnTo>
                  <a:lnTo>
                    <a:pt x="1588744" y="926477"/>
                  </a:lnTo>
                  <a:lnTo>
                    <a:pt x="1557426" y="956106"/>
                  </a:lnTo>
                  <a:lnTo>
                    <a:pt x="1519389" y="978471"/>
                  </a:lnTo>
                  <a:lnTo>
                    <a:pt x="1475028" y="992619"/>
                  </a:lnTo>
                  <a:lnTo>
                    <a:pt x="1424749" y="997546"/>
                  </a:lnTo>
                  <a:lnTo>
                    <a:pt x="1379651" y="992619"/>
                  </a:lnTo>
                  <a:lnTo>
                    <a:pt x="1337652" y="978522"/>
                  </a:lnTo>
                  <a:lnTo>
                    <a:pt x="1299654" y="956233"/>
                  </a:lnTo>
                  <a:lnTo>
                    <a:pt x="1266558" y="926795"/>
                  </a:lnTo>
                  <a:lnTo>
                    <a:pt x="1239240" y="891209"/>
                  </a:lnTo>
                  <a:lnTo>
                    <a:pt x="1218628" y="850468"/>
                  </a:lnTo>
                  <a:lnTo>
                    <a:pt x="1205598" y="805599"/>
                  </a:lnTo>
                  <a:lnTo>
                    <a:pt x="1201051" y="757605"/>
                  </a:lnTo>
                  <a:lnTo>
                    <a:pt x="1205598" y="710057"/>
                  </a:lnTo>
                  <a:lnTo>
                    <a:pt x="1218628" y="665492"/>
                  </a:lnTo>
                  <a:lnTo>
                    <a:pt x="1239240" y="624954"/>
                  </a:lnTo>
                  <a:lnTo>
                    <a:pt x="1266558" y="589483"/>
                  </a:lnTo>
                  <a:lnTo>
                    <a:pt x="1299654" y="560095"/>
                  </a:lnTo>
                  <a:lnTo>
                    <a:pt x="1337652" y="537832"/>
                  </a:lnTo>
                  <a:lnTo>
                    <a:pt x="1379651" y="523709"/>
                  </a:lnTo>
                  <a:lnTo>
                    <a:pt x="1424749" y="518782"/>
                  </a:lnTo>
                  <a:lnTo>
                    <a:pt x="1475473" y="524497"/>
                  </a:lnTo>
                  <a:lnTo>
                    <a:pt x="1521599" y="541045"/>
                  </a:lnTo>
                  <a:lnTo>
                    <a:pt x="1562112" y="567499"/>
                  </a:lnTo>
                  <a:lnTo>
                    <a:pt x="1596009" y="602957"/>
                  </a:lnTo>
                  <a:lnTo>
                    <a:pt x="1622285" y="646468"/>
                  </a:lnTo>
                  <a:lnTo>
                    <a:pt x="1699221" y="646468"/>
                  </a:lnTo>
                  <a:lnTo>
                    <a:pt x="1678990" y="600354"/>
                  </a:lnTo>
                  <a:lnTo>
                    <a:pt x="1653413" y="560285"/>
                  </a:lnTo>
                  <a:lnTo>
                    <a:pt x="1623123" y="526300"/>
                  </a:lnTo>
                  <a:lnTo>
                    <a:pt x="1588820" y="498411"/>
                  </a:lnTo>
                  <a:lnTo>
                    <a:pt x="1551165" y="476669"/>
                  </a:lnTo>
                  <a:lnTo>
                    <a:pt x="1510817" y="461111"/>
                  </a:lnTo>
                  <a:lnTo>
                    <a:pt x="1468462" y="451739"/>
                  </a:lnTo>
                  <a:lnTo>
                    <a:pt x="1424749" y="448614"/>
                  </a:lnTo>
                  <a:lnTo>
                    <a:pt x="1376629" y="452666"/>
                  </a:lnTo>
                  <a:lnTo>
                    <a:pt x="1331036" y="464388"/>
                  </a:lnTo>
                  <a:lnTo>
                    <a:pt x="1288567" y="483146"/>
                  </a:lnTo>
                  <a:lnTo>
                    <a:pt x="1249819" y="508304"/>
                  </a:lnTo>
                  <a:lnTo>
                    <a:pt x="1215402" y="539203"/>
                  </a:lnTo>
                  <a:lnTo>
                    <a:pt x="1185887" y="575221"/>
                  </a:lnTo>
                  <a:lnTo>
                    <a:pt x="1161897" y="615708"/>
                  </a:lnTo>
                  <a:lnTo>
                    <a:pt x="1144028" y="660031"/>
                  </a:lnTo>
                  <a:lnTo>
                    <a:pt x="1132865" y="707542"/>
                  </a:lnTo>
                  <a:lnTo>
                    <a:pt x="1129004" y="757605"/>
                  </a:lnTo>
                  <a:lnTo>
                    <a:pt x="1132865" y="807897"/>
                  </a:lnTo>
                  <a:lnTo>
                    <a:pt x="1144028" y="855599"/>
                  </a:lnTo>
                  <a:lnTo>
                    <a:pt x="1161897" y="900087"/>
                  </a:lnTo>
                  <a:lnTo>
                    <a:pt x="1185887" y="940727"/>
                  </a:lnTo>
                  <a:lnTo>
                    <a:pt x="1215402" y="976858"/>
                  </a:lnTo>
                  <a:lnTo>
                    <a:pt x="1249819" y="1007859"/>
                  </a:lnTo>
                  <a:lnTo>
                    <a:pt x="1288567" y="1033081"/>
                  </a:lnTo>
                  <a:lnTo>
                    <a:pt x="1331036" y="1051890"/>
                  </a:lnTo>
                  <a:lnTo>
                    <a:pt x="1376629" y="1063650"/>
                  </a:lnTo>
                  <a:lnTo>
                    <a:pt x="1424749" y="1067701"/>
                  </a:lnTo>
                  <a:lnTo>
                    <a:pt x="1474343" y="1064158"/>
                  </a:lnTo>
                  <a:lnTo>
                    <a:pt x="1520355" y="1053769"/>
                  </a:lnTo>
                  <a:lnTo>
                    <a:pt x="1562392" y="1036853"/>
                  </a:lnTo>
                  <a:lnTo>
                    <a:pt x="1600073" y="1013764"/>
                  </a:lnTo>
                  <a:lnTo>
                    <a:pt x="1633004" y="984846"/>
                  </a:lnTo>
                  <a:lnTo>
                    <a:pt x="1660817" y="950442"/>
                  </a:lnTo>
                  <a:lnTo>
                    <a:pt x="1683105" y="910894"/>
                  </a:lnTo>
                  <a:lnTo>
                    <a:pt x="1699514" y="866533"/>
                  </a:lnTo>
                  <a:lnTo>
                    <a:pt x="1709635" y="817727"/>
                  </a:lnTo>
                  <a:lnTo>
                    <a:pt x="1713090" y="764781"/>
                  </a:lnTo>
                  <a:lnTo>
                    <a:pt x="1713090" y="733882"/>
                  </a:lnTo>
                  <a:close/>
                </a:path>
                <a:path w="3128010" h="1168400">
                  <a:moveTo>
                    <a:pt x="2355177" y="733882"/>
                  </a:moveTo>
                  <a:lnTo>
                    <a:pt x="2070925" y="733882"/>
                  </a:lnTo>
                  <a:lnTo>
                    <a:pt x="2070925" y="803960"/>
                  </a:lnTo>
                  <a:lnTo>
                    <a:pt x="2280437" y="803960"/>
                  </a:lnTo>
                  <a:lnTo>
                    <a:pt x="2271687" y="849426"/>
                  </a:lnTo>
                  <a:lnTo>
                    <a:pt x="2255012" y="890600"/>
                  </a:lnTo>
                  <a:lnTo>
                    <a:pt x="2230818" y="926477"/>
                  </a:lnTo>
                  <a:lnTo>
                    <a:pt x="2199500" y="956106"/>
                  </a:lnTo>
                  <a:lnTo>
                    <a:pt x="2161463" y="978471"/>
                  </a:lnTo>
                  <a:lnTo>
                    <a:pt x="2117102" y="992619"/>
                  </a:lnTo>
                  <a:lnTo>
                    <a:pt x="2066823" y="997546"/>
                  </a:lnTo>
                  <a:lnTo>
                    <a:pt x="2021725" y="992619"/>
                  </a:lnTo>
                  <a:lnTo>
                    <a:pt x="1979739" y="978522"/>
                  </a:lnTo>
                  <a:lnTo>
                    <a:pt x="1941741" y="956233"/>
                  </a:lnTo>
                  <a:lnTo>
                    <a:pt x="1908632" y="926795"/>
                  </a:lnTo>
                  <a:lnTo>
                    <a:pt x="1881327" y="891209"/>
                  </a:lnTo>
                  <a:lnTo>
                    <a:pt x="1860702" y="850468"/>
                  </a:lnTo>
                  <a:lnTo>
                    <a:pt x="1847684" y="805599"/>
                  </a:lnTo>
                  <a:lnTo>
                    <a:pt x="1843138" y="757605"/>
                  </a:lnTo>
                  <a:lnTo>
                    <a:pt x="1847684" y="710057"/>
                  </a:lnTo>
                  <a:lnTo>
                    <a:pt x="1860702" y="665492"/>
                  </a:lnTo>
                  <a:lnTo>
                    <a:pt x="1881327" y="624954"/>
                  </a:lnTo>
                  <a:lnTo>
                    <a:pt x="1908632" y="589483"/>
                  </a:lnTo>
                  <a:lnTo>
                    <a:pt x="1941741" y="560095"/>
                  </a:lnTo>
                  <a:lnTo>
                    <a:pt x="1979739" y="537832"/>
                  </a:lnTo>
                  <a:lnTo>
                    <a:pt x="2021725" y="523709"/>
                  </a:lnTo>
                  <a:lnTo>
                    <a:pt x="2066823" y="518782"/>
                  </a:lnTo>
                  <a:lnTo>
                    <a:pt x="2117547" y="524497"/>
                  </a:lnTo>
                  <a:lnTo>
                    <a:pt x="2163673" y="541045"/>
                  </a:lnTo>
                  <a:lnTo>
                    <a:pt x="2204186" y="567499"/>
                  </a:lnTo>
                  <a:lnTo>
                    <a:pt x="2238095" y="602957"/>
                  </a:lnTo>
                  <a:lnTo>
                    <a:pt x="2264372" y="646468"/>
                  </a:lnTo>
                  <a:lnTo>
                    <a:pt x="2341295" y="646468"/>
                  </a:lnTo>
                  <a:lnTo>
                    <a:pt x="2321077" y="600354"/>
                  </a:lnTo>
                  <a:lnTo>
                    <a:pt x="2295487" y="560285"/>
                  </a:lnTo>
                  <a:lnTo>
                    <a:pt x="2265210" y="526300"/>
                  </a:lnTo>
                  <a:lnTo>
                    <a:pt x="2230907" y="498411"/>
                  </a:lnTo>
                  <a:lnTo>
                    <a:pt x="2193252" y="476669"/>
                  </a:lnTo>
                  <a:lnTo>
                    <a:pt x="2152904" y="461111"/>
                  </a:lnTo>
                  <a:lnTo>
                    <a:pt x="2110536" y="451739"/>
                  </a:lnTo>
                  <a:lnTo>
                    <a:pt x="2066823" y="448614"/>
                  </a:lnTo>
                  <a:lnTo>
                    <a:pt x="2018703" y="452666"/>
                  </a:lnTo>
                  <a:lnTo>
                    <a:pt x="1973110" y="464388"/>
                  </a:lnTo>
                  <a:lnTo>
                    <a:pt x="1930654" y="483146"/>
                  </a:lnTo>
                  <a:lnTo>
                    <a:pt x="1891906" y="508304"/>
                  </a:lnTo>
                  <a:lnTo>
                    <a:pt x="1857476" y="539203"/>
                  </a:lnTo>
                  <a:lnTo>
                    <a:pt x="1827974" y="575221"/>
                  </a:lnTo>
                  <a:lnTo>
                    <a:pt x="1803984" y="615708"/>
                  </a:lnTo>
                  <a:lnTo>
                    <a:pt x="1786102" y="660031"/>
                  </a:lnTo>
                  <a:lnTo>
                    <a:pt x="1774939" y="707542"/>
                  </a:lnTo>
                  <a:lnTo>
                    <a:pt x="1771091" y="757605"/>
                  </a:lnTo>
                  <a:lnTo>
                    <a:pt x="1774939" y="807897"/>
                  </a:lnTo>
                  <a:lnTo>
                    <a:pt x="1786102" y="855599"/>
                  </a:lnTo>
                  <a:lnTo>
                    <a:pt x="1803984" y="900087"/>
                  </a:lnTo>
                  <a:lnTo>
                    <a:pt x="1827974" y="940727"/>
                  </a:lnTo>
                  <a:lnTo>
                    <a:pt x="1857476" y="976858"/>
                  </a:lnTo>
                  <a:lnTo>
                    <a:pt x="1891906" y="1007859"/>
                  </a:lnTo>
                  <a:lnTo>
                    <a:pt x="1930654" y="1033081"/>
                  </a:lnTo>
                  <a:lnTo>
                    <a:pt x="1973110" y="1051890"/>
                  </a:lnTo>
                  <a:lnTo>
                    <a:pt x="2018703" y="1063650"/>
                  </a:lnTo>
                  <a:lnTo>
                    <a:pt x="2066823" y="1067701"/>
                  </a:lnTo>
                  <a:lnTo>
                    <a:pt x="2116429" y="1064158"/>
                  </a:lnTo>
                  <a:lnTo>
                    <a:pt x="2162441" y="1053769"/>
                  </a:lnTo>
                  <a:lnTo>
                    <a:pt x="2204478" y="1036853"/>
                  </a:lnTo>
                  <a:lnTo>
                    <a:pt x="2242147" y="1013764"/>
                  </a:lnTo>
                  <a:lnTo>
                    <a:pt x="2275090" y="984846"/>
                  </a:lnTo>
                  <a:lnTo>
                    <a:pt x="2302891" y="950442"/>
                  </a:lnTo>
                  <a:lnTo>
                    <a:pt x="2325192" y="910894"/>
                  </a:lnTo>
                  <a:lnTo>
                    <a:pt x="2341588" y="866533"/>
                  </a:lnTo>
                  <a:lnTo>
                    <a:pt x="2351709" y="817727"/>
                  </a:lnTo>
                  <a:lnTo>
                    <a:pt x="2355177" y="764781"/>
                  </a:lnTo>
                  <a:lnTo>
                    <a:pt x="2355177" y="733882"/>
                  </a:lnTo>
                  <a:close/>
                </a:path>
                <a:path w="3128010" h="1168400">
                  <a:moveTo>
                    <a:pt x="2993974" y="733882"/>
                  </a:moveTo>
                  <a:lnTo>
                    <a:pt x="2709735" y="733882"/>
                  </a:lnTo>
                  <a:lnTo>
                    <a:pt x="2709735" y="803960"/>
                  </a:lnTo>
                  <a:lnTo>
                    <a:pt x="2919247" y="803960"/>
                  </a:lnTo>
                  <a:lnTo>
                    <a:pt x="2910497" y="849426"/>
                  </a:lnTo>
                  <a:lnTo>
                    <a:pt x="2893822" y="890600"/>
                  </a:lnTo>
                  <a:lnTo>
                    <a:pt x="2869628" y="926477"/>
                  </a:lnTo>
                  <a:lnTo>
                    <a:pt x="2838310" y="956106"/>
                  </a:lnTo>
                  <a:lnTo>
                    <a:pt x="2800273" y="978471"/>
                  </a:lnTo>
                  <a:lnTo>
                    <a:pt x="2755912" y="992619"/>
                  </a:lnTo>
                  <a:lnTo>
                    <a:pt x="2705620" y="997546"/>
                  </a:lnTo>
                  <a:lnTo>
                    <a:pt x="2660535" y="992619"/>
                  </a:lnTo>
                  <a:lnTo>
                    <a:pt x="2618536" y="978522"/>
                  </a:lnTo>
                  <a:lnTo>
                    <a:pt x="2580538" y="956233"/>
                  </a:lnTo>
                  <a:lnTo>
                    <a:pt x="2547442" y="926795"/>
                  </a:lnTo>
                  <a:lnTo>
                    <a:pt x="2520124" y="891209"/>
                  </a:lnTo>
                  <a:lnTo>
                    <a:pt x="2499512" y="850468"/>
                  </a:lnTo>
                  <a:lnTo>
                    <a:pt x="2486482" y="805599"/>
                  </a:lnTo>
                  <a:lnTo>
                    <a:pt x="2481935" y="757605"/>
                  </a:lnTo>
                  <a:lnTo>
                    <a:pt x="2486482" y="710057"/>
                  </a:lnTo>
                  <a:lnTo>
                    <a:pt x="2499512" y="665492"/>
                  </a:lnTo>
                  <a:lnTo>
                    <a:pt x="2520124" y="624954"/>
                  </a:lnTo>
                  <a:lnTo>
                    <a:pt x="2547442" y="589483"/>
                  </a:lnTo>
                  <a:lnTo>
                    <a:pt x="2580538" y="560095"/>
                  </a:lnTo>
                  <a:lnTo>
                    <a:pt x="2618536" y="537832"/>
                  </a:lnTo>
                  <a:lnTo>
                    <a:pt x="2660535" y="523709"/>
                  </a:lnTo>
                  <a:lnTo>
                    <a:pt x="2705620" y="518782"/>
                  </a:lnTo>
                  <a:lnTo>
                    <a:pt x="2756357" y="524497"/>
                  </a:lnTo>
                  <a:lnTo>
                    <a:pt x="2802471" y="541045"/>
                  </a:lnTo>
                  <a:lnTo>
                    <a:pt x="2842996" y="567499"/>
                  </a:lnTo>
                  <a:lnTo>
                    <a:pt x="2876893" y="602957"/>
                  </a:lnTo>
                  <a:lnTo>
                    <a:pt x="2903169" y="646468"/>
                  </a:lnTo>
                  <a:lnTo>
                    <a:pt x="2980105" y="646468"/>
                  </a:lnTo>
                  <a:lnTo>
                    <a:pt x="2959874" y="600354"/>
                  </a:lnTo>
                  <a:lnTo>
                    <a:pt x="2934284" y="560285"/>
                  </a:lnTo>
                  <a:lnTo>
                    <a:pt x="2904007" y="526300"/>
                  </a:lnTo>
                  <a:lnTo>
                    <a:pt x="2869704" y="498411"/>
                  </a:lnTo>
                  <a:lnTo>
                    <a:pt x="2832049" y="476669"/>
                  </a:lnTo>
                  <a:lnTo>
                    <a:pt x="2791701" y="461111"/>
                  </a:lnTo>
                  <a:lnTo>
                    <a:pt x="2749334" y="451739"/>
                  </a:lnTo>
                  <a:lnTo>
                    <a:pt x="2705620" y="448614"/>
                  </a:lnTo>
                  <a:lnTo>
                    <a:pt x="2657513" y="452666"/>
                  </a:lnTo>
                  <a:lnTo>
                    <a:pt x="2611920" y="464388"/>
                  </a:lnTo>
                  <a:lnTo>
                    <a:pt x="2569451" y="483146"/>
                  </a:lnTo>
                  <a:lnTo>
                    <a:pt x="2530703" y="508304"/>
                  </a:lnTo>
                  <a:lnTo>
                    <a:pt x="2496274" y="539203"/>
                  </a:lnTo>
                  <a:lnTo>
                    <a:pt x="2466771" y="575221"/>
                  </a:lnTo>
                  <a:lnTo>
                    <a:pt x="2442781" y="615708"/>
                  </a:lnTo>
                  <a:lnTo>
                    <a:pt x="2424900" y="660031"/>
                  </a:lnTo>
                  <a:lnTo>
                    <a:pt x="2413736" y="707542"/>
                  </a:lnTo>
                  <a:lnTo>
                    <a:pt x="2409888" y="757605"/>
                  </a:lnTo>
                  <a:lnTo>
                    <a:pt x="2413736" y="807897"/>
                  </a:lnTo>
                  <a:lnTo>
                    <a:pt x="2424900" y="855599"/>
                  </a:lnTo>
                  <a:lnTo>
                    <a:pt x="2442781" y="900087"/>
                  </a:lnTo>
                  <a:lnTo>
                    <a:pt x="2466771" y="940727"/>
                  </a:lnTo>
                  <a:lnTo>
                    <a:pt x="2496274" y="976858"/>
                  </a:lnTo>
                  <a:lnTo>
                    <a:pt x="2530703" y="1007859"/>
                  </a:lnTo>
                  <a:lnTo>
                    <a:pt x="2569451" y="1033081"/>
                  </a:lnTo>
                  <a:lnTo>
                    <a:pt x="2611920" y="1051890"/>
                  </a:lnTo>
                  <a:lnTo>
                    <a:pt x="2657513" y="1063650"/>
                  </a:lnTo>
                  <a:lnTo>
                    <a:pt x="2705620" y="1067701"/>
                  </a:lnTo>
                  <a:lnTo>
                    <a:pt x="2755227" y="1064158"/>
                  </a:lnTo>
                  <a:lnTo>
                    <a:pt x="2801239" y="1053769"/>
                  </a:lnTo>
                  <a:lnTo>
                    <a:pt x="2843276" y="1036853"/>
                  </a:lnTo>
                  <a:lnTo>
                    <a:pt x="2880957" y="1013764"/>
                  </a:lnTo>
                  <a:lnTo>
                    <a:pt x="2913888" y="984846"/>
                  </a:lnTo>
                  <a:lnTo>
                    <a:pt x="2941688" y="950442"/>
                  </a:lnTo>
                  <a:lnTo>
                    <a:pt x="2963989" y="910894"/>
                  </a:lnTo>
                  <a:lnTo>
                    <a:pt x="2980398" y="866533"/>
                  </a:lnTo>
                  <a:lnTo>
                    <a:pt x="2990519" y="817727"/>
                  </a:lnTo>
                  <a:lnTo>
                    <a:pt x="2993974" y="764781"/>
                  </a:lnTo>
                  <a:lnTo>
                    <a:pt x="2993974" y="733882"/>
                  </a:lnTo>
                  <a:close/>
                </a:path>
                <a:path w="3128010" h="1168400">
                  <a:moveTo>
                    <a:pt x="3127514" y="465429"/>
                  </a:moveTo>
                  <a:lnTo>
                    <a:pt x="3055302" y="465429"/>
                  </a:lnTo>
                  <a:lnTo>
                    <a:pt x="3055302" y="1055878"/>
                  </a:lnTo>
                  <a:lnTo>
                    <a:pt x="3127514" y="1055878"/>
                  </a:lnTo>
                  <a:lnTo>
                    <a:pt x="3127514" y="465429"/>
                  </a:lnTo>
                  <a:close/>
                </a:path>
              </a:pathLst>
            </a:custGeom>
            <a:solidFill>
              <a:srgbClr val="FFFFFF"/>
            </a:solidFill>
          </p:spPr>
          <p:txBody>
            <a:bodyPr wrap="square" lIns="0" tIns="0" rIns="0" bIns="0" rtlCol="0"/>
            <a:lstStyle/>
            <a:p>
              <a:endParaRPr/>
            </a:p>
          </p:txBody>
        </p:sp>
        <p:sp>
          <p:nvSpPr>
            <p:cNvPr id="5" name="object 6">
              <a:extLst>
                <a:ext uri="{FF2B5EF4-FFF2-40B4-BE49-F238E27FC236}">
                  <a16:creationId xmlns:a16="http://schemas.microsoft.com/office/drawing/2014/main" id="{8C9DCB55-BD5B-F012-AD52-415718A95FD9}"/>
                </a:ext>
              </a:extLst>
            </p:cNvPr>
            <p:cNvSpPr/>
            <p:nvPr/>
          </p:nvSpPr>
          <p:spPr>
            <a:xfrm>
              <a:off x="9156234"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a:p>
          </p:txBody>
        </p:sp>
        <p:sp>
          <p:nvSpPr>
            <p:cNvPr id="6" name="object 7">
              <a:extLst>
                <a:ext uri="{FF2B5EF4-FFF2-40B4-BE49-F238E27FC236}">
                  <a16:creationId xmlns:a16="http://schemas.microsoft.com/office/drawing/2014/main" id="{00492254-ADF6-86EE-3709-32224E366512}"/>
                </a:ext>
              </a:extLst>
            </p:cNvPr>
            <p:cNvSpPr/>
            <p:nvPr/>
          </p:nvSpPr>
          <p:spPr>
            <a:xfrm>
              <a:off x="12386847"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a:p>
          </p:txBody>
        </p:sp>
        <p:grpSp>
          <p:nvGrpSpPr>
            <p:cNvPr id="31" name="Group 30">
              <a:extLst>
                <a:ext uri="{FF2B5EF4-FFF2-40B4-BE49-F238E27FC236}">
                  <a16:creationId xmlns:a16="http://schemas.microsoft.com/office/drawing/2014/main" id="{30CE8F2E-5777-D8A0-36D4-AFECE845A20D}"/>
                </a:ext>
              </a:extLst>
            </p:cNvPr>
            <p:cNvGrpSpPr/>
            <p:nvPr/>
          </p:nvGrpSpPr>
          <p:grpSpPr>
            <a:xfrm>
              <a:off x="9826875" y="10470892"/>
              <a:ext cx="316230" cy="316230"/>
              <a:chOff x="9826875" y="10470892"/>
              <a:chExt cx="316230" cy="316230"/>
            </a:xfrm>
          </p:grpSpPr>
          <p:sp>
            <p:nvSpPr>
              <p:cNvPr id="7" name="object 8">
                <a:extLst>
                  <a:ext uri="{FF2B5EF4-FFF2-40B4-BE49-F238E27FC236}">
                    <a16:creationId xmlns:a16="http://schemas.microsoft.com/office/drawing/2014/main" id="{9676299C-E19B-96AC-376D-600625091649}"/>
                  </a:ext>
                </a:extLst>
              </p:cNvPr>
              <p:cNvSpPr/>
              <p:nvPr/>
            </p:nvSpPr>
            <p:spPr>
              <a:xfrm>
                <a:off x="9826875" y="10470892"/>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a:p>
            </p:txBody>
          </p:sp>
          <p:pic>
            <p:nvPicPr>
              <p:cNvPr id="8" name="object 9">
                <a:extLst>
                  <a:ext uri="{FF2B5EF4-FFF2-40B4-BE49-F238E27FC236}">
                    <a16:creationId xmlns:a16="http://schemas.microsoft.com/office/drawing/2014/main" id="{62B9EF55-192B-32F1-F867-A38656887BED}"/>
                  </a:ext>
                </a:extLst>
              </p:cNvPr>
              <p:cNvPicPr/>
              <p:nvPr/>
            </p:nvPicPr>
            <p:blipFill>
              <a:blip r:embed="rId3" cstate="print"/>
              <a:stretch>
                <a:fillRect/>
              </a:stretch>
            </p:blipFill>
            <p:spPr>
              <a:xfrm>
                <a:off x="9885469" y="10529365"/>
                <a:ext cx="198568" cy="198810"/>
              </a:xfrm>
              <a:prstGeom prst="rect">
                <a:avLst/>
              </a:prstGeom>
            </p:spPr>
          </p:pic>
        </p:grpSp>
        <p:grpSp>
          <p:nvGrpSpPr>
            <p:cNvPr id="33" name="Group 32">
              <a:extLst>
                <a:ext uri="{FF2B5EF4-FFF2-40B4-BE49-F238E27FC236}">
                  <a16:creationId xmlns:a16="http://schemas.microsoft.com/office/drawing/2014/main" id="{E9C3888D-B4E9-F702-99C4-2D9305DDA1C2}"/>
                </a:ext>
              </a:extLst>
            </p:cNvPr>
            <p:cNvGrpSpPr/>
            <p:nvPr/>
          </p:nvGrpSpPr>
          <p:grpSpPr>
            <a:xfrm>
              <a:off x="13204694" y="10470890"/>
              <a:ext cx="316230" cy="316230"/>
              <a:chOff x="13204694" y="10470890"/>
              <a:chExt cx="316230" cy="316230"/>
            </a:xfrm>
          </p:grpSpPr>
          <p:sp>
            <p:nvSpPr>
              <p:cNvPr id="11" name="object 12">
                <a:extLst>
                  <a:ext uri="{FF2B5EF4-FFF2-40B4-BE49-F238E27FC236}">
                    <a16:creationId xmlns:a16="http://schemas.microsoft.com/office/drawing/2014/main" id="{7CAFDB79-21B3-E822-035D-B504BDAFC1B2}"/>
                  </a:ext>
                </a:extLst>
              </p:cNvPr>
              <p:cNvSpPr/>
              <p:nvPr/>
            </p:nvSpPr>
            <p:spPr>
              <a:xfrm>
                <a:off x="13204694" y="10470890"/>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a:p>
            </p:txBody>
          </p:sp>
          <p:pic>
            <p:nvPicPr>
              <p:cNvPr id="12" name="object 13">
                <a:extLst>
                  <a:ext uri="{FF2B5EF4-FFF2-40B4-BE49-F238E27FC236}">
                    <a16:creationId xmlns:a16="http://schemas.microsoft.com/office/drawing/2014/main" id="{55E00C43-4030-8656-79DA-0A59499469A3}"/>
                  </a:ext>
                </a:extLst>
              </p:cNvPr>
              <p:cNvPicPr/>
              <p:nvPr/>
            </p:nvPicPr>
            <p:blipFill>
              <a:blip r:embed="rId4" cstate="print"/>
              <a:stretch>
                <a:fillRect/>
              </a:stretch>
            </p:blipFill>
            <p:spPr>
              <a:xfrm>
                <a:off x="13257387" y="10555092"/>
                <a:ext cx="210369" cy="147356"/>
              </a:xfrm>
              <a:prstGeom prst="rect">
                <a:avLst/>
              </a:prstGeom>
            </p:spPr>
          </p:pic>
        </p:grpSp>
        <p:grpSp>
          <p:nvGrpSpPr>
            <p:cNvPr id="34" name="Group 33">
              <a:extLst>
                <a:ext uri="{FF2B5EF4-FFF2-40B4-BE49-F238E27FC236}">
                  <a16:creationId xmlns:a16="http://schemas.microsoft.com/office/drawing/2014/main" id="{E1502888-5F37-1E51-002F-5B846DDFFD09}"/>
                </a:ext>
              </a:extLst>
            </p:cNvPr>
            <p:cNvGrpSpPr/>
            <p:nvPr/>
          </p:nvGrpSpPr>
          <p:grpSpPr>
            <a:xfrm>
              <a:off x="13204694" y="10031689"/>
              <a:ext cx="316230" cy="316230"/>
              <a:chOff x="13204694" y="10031689"/>
              <a:chExt cx="316230" cy="316230"/>
            </a:xfrm>
          </p:grpSpPr>
          <p:sp>
            <p:nvSpPr>
              <p:cNvPr id="13" name="object 14">
                <a:extLst>
                  <a:ext uri="{FF2B5EF4-FFF2-40B4-BE49-F238E27FC236}">
                    <a16:creationId xmlns:a16="http://schemas.microsoft.com/office/drawing/2014/main" id="{C0DBE3F7-744F-4AD9-9FC0-D7F03F2A8ACD}"/>
                  </a:ext>
                </a:extLst>
              </p:cNvPr>
              <p:cNvSpPr/>
              <p:nvPr/>
            </p:nvSpPr>
            <p:spPr>
              <a:xfrm>
                <a:off x="13204694" y="10031689"/>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a:p>
            </p:txBody>
          </p:sp>
          <p:pic>
            <p:nvPicPr>
              <p:cNvPr id="14" name="object 15">
                <a:extLst>
                  <a:ext uri="{FF2B5EF4-FFF2-40B4-BE49-F238E27FC236}">
                    <a16:creationId xmlns:a16="http://schemas.microsoft.com/office/drawing/2014/main" id="{8B96A19C-039F-779E-E857-D2670CA039C0}"/>
                  </a:ext>
                </a:extLst>
              </p:cNvPr>
              <p:cNvPicPr/>
              <p:nvPr/>
            </p:nvPicPr>
            <p:blipFill>
              <a:blip r:embed="rId5" cstate="print"/>
              <a:stretch>
                <a:fillRect/>
              </a:stretch>
            </p:blipFill>
            <p:spPr>
              <a:xfrm>
                <a:off x="13337621" y="10148134"/>
                <a:ext cx="120938" cy="127713"/>
              </a:xfrm>
              <a:prstGeom prst="rect">
                <a:avLst/>
              </a:prstGeom>
            </p:spPr>
          </p:pic>
          <p:sp>
            <p:nvSpPr>
              <p:cNvPr id="15" name="object 16">
                <a:extLst>
                  <a:ext uri="{FF2B5EF4-FFF2-40B4-BE49-F238E27FC236}">
                    <a16:creationId xmlns:a16="http://schemas.microsoft.com/office/drawing/2014/main" id="{304D4ADE-A6A7-5D94-19B3-5C3DA00FAB34}"/>
                  </a:ext>
                </a:extLst>
              </p:cNvPr>
              <p:cNvSpPr/>
              <p:nvPr/>
            </p:nvSpPr>
            <p:spPr>
              <a:xfrm>
                <a:off x="13271462" y="10089229"/>
                <a:ext cx="45085" cy="186690"/>
              </a:xfrm>
              <a:custGeom>
                <a:avLst/>
                <a:gdLst/>
                <a:ahLst/>
                <a:cxnLst/>
                <a:rect l="l" t="t" r="r" b="b"/>
                <a:pathLst>
                  <a:path w="45084" h="186690">
                    <a:moveTo>
                      <a:pt x="41821" y="185966"/>
                    </a:moveTo>
                    <a:lnTo>
                      <a:pt x="41770" y="124472"/>
                    </a:lnTo>
                    <a:lnTo>
                      <a:pt x="41808" y="62814"/>
                    </a:lnTo>
                    <a:lnTo>
                      <a:pt x="41503" y="61963"/>
                    </a:lnTo>
                    <a:lnTo>
                      <a:pt x="3378" y="61976"/>
                    </a:lnTo>
                    <a:lnTo>
                      <a:pt x="2971" y="62572"/>
                    </a:lnTo>
                    <a:lnTo>
                      <a:pt x="2959" y="186156"/>
                    </a:lnTo>
                    <a:lnTo>
                      <a:pt x="3505" y="186601"/>
                    </a:lnTo>
                    <a:lnTo>
                      <a:pt x="41275" y="186639"/>
                    </a:lnTo>
                    <a:lnTo>
                      <a:pt x="41821" y="185966"/>
                    </a:lnTo>
                    <a:close/>
                  </a:path>
                  <a:path w="45084" h="186690">
                    <a:moveTo>
                      <a:pt x="44856" y="22326"/>
                    </a:moveTo>
                    <a:lnTo>
                      <a:pt x="43078" y="13677"/>
                    </a:lnTo>
                    <a:lnTo>
                      <a:pt x="38265" y="6591"/>
                    </a:lnTo>
                    <a:lnTo>
                      <a:pt x="31140" y="1778"/>
                    </a:lnTo>
                    <a:lnTo>
                      <a:pt x="22466" y="0"/>
                    </a:lnTo>
                    <a:lnTo>
                      <a:pt x="13728" y="1778"/>
                    </a:lnTo>
                    <a:lnTo>
                      <a:pt x="6578" y="6629"/>
                    </a:lnTo>
                    <a:lnTo>
                      <a:pt x="1752" y="13792"/>
                    </a:lnTo>
                    <a:lnTo>
                      <a:pt x="0" y="22529"/>
                    </a:lnTo>
                    <a:lnTo>
                      <a:pt x="1790" y="31165"/>
                    </a:lnTo>
                    <a:lnTo>
                      <a:pt x="6642" y="38265"/>
                    </a:lnTo>
                    <a:lnTo>
                      <a:pt x="13766" y="43078"/>
                    </a:lnTo>
                    <a:lnTo>
                      <a:pt x="22428" y="44843"/>
                    </a:lnTo>
                    <a:lnTo>
                      <a:pt x="31153" y="43078"/>
                    </a:lnTo>
                    <a:lnTo>
                      <a:pt x="38290" y="38239"/>
                    </a:lnTo>
                    <a:lnTo>
                      <a:pt x="43103" y="31076"/>
                    </a:lnTo>
                    <a:lnTo>
                      <a:pt x="44856" y="22326"/>
                    </a:lnTo>
                    <a:close/>
                  </a:path>
                </a:pathLst>
              </a:custGeom>
              <a:solidFill>
                <a:srgbClr val="FFFFFF"/>
              </a:solidFill>
            </p:spPr>
            <p:txBody>
              <a:bodyPr wrap="square" lIns="0" tIns="0" rIns="0" bIns="0" rtlCol="0"/>
              <a:lstStyle/>
              <a:p>
                <a:endParaRPr/>
              </a:p>
            </p:txBody>
          </p:sp>
        </p:grpSp>
        <p:grpSp>
          <p:nvGrpSpPr>
            <p:cNvPr id="32" name="Group 31">
              <a:extLst>
                <a:ext uri="{FF2B5EF4-FFF2-40B4-BE49-F238E27FC236}">
                  <a16:creationId xmlns:a16="http://schemas.microsoft.com/office/drawing/2014/main" id="{22738012-3297-97F0-C393-E65A17CFF9C9}"/>
                </a:ext>
              </a:extLst>
            </p:cNvPr>
            <p:cNvGrpSpPr/>
            <p:nvPr/>
          </p:nvGrpSpPr>
          <p:grpSpPr>
            <a:xfrm>
              <a:off x="13204694" y="9592487"/>
              <a:ext cx="316230" cy="316313"/>
              <a:chOff x="13204694" y="9592487"/>
              <a:chExt cx="316230" cy="316313"/>
            </a:xfrm>
          </p:grpSpPr>
          <p:sp>
            <p:nvSpPr>
              <p:cNvPr id="16" name="object 17">
                <a:extLst>
                  <a:ext uri="{FF2B5EF4-FFF2-40B4-BE49-F238E27FC236}">
                    <a16:creationId xmlns:a16="http://schemas.microsoft.com/office/drawing/2014/main" id="{92DADCAC-2A01-00E6-7C6F-73E8785935BD}"/>
                  </a:ext>
                </a:extLst>
              </p:cNvPr>
              <p:cNvSpPr/>
              <p:nvPr/>
            </p:nvSpPr>
            <p:spPr>
              <a:xfrm>
                <a:off x="13204694" y="9592487"/>
                <a:ext cx="316230" cy="314325"/>
              </a:xfrm>
              <a:custGeom>
                <a:avLst/>
                <a:gdLst/>
                <a:ahLst/>
                <a:cxnLst/>
                <a:rect l="l" t="t" r="r" b="b"/>
                <a:pathLst>
                  <a:path w="316230" h="314325">
                    <a:moveTo>
                      <a:pt x="157880" y="0"/>
                    </a:moveTo>
                    <a:lnTo>
                      <a:pt x="107979" y="8049"/>
                    </a:lnTo>
                    <a:lnTo>
                      <a:pt x="64639" y="30462"/>
                    </a:lnTo>
                    <a:lnTo>
                      <a:pt x="30462" y="64639"/>
                    </a:lnTo>
                    <a:lnTo>
                      <a:pt x="8049" y="107979"/>
                    </a:lnTo>
                    <a:lnTo>
                      <a:pt x="0" y="157880"/>
                    </a:lnTo>
                    <a:lnTo>
                      <a:pt x="6608" y="203224"/>
                    </a:lnTo>
                    <a:lnTo>
                      <a:pt x="25153" y="243411"/>
                    </a:lnTo>
                    <a:lnTo>
                      <a:pt x="53715" y="276524"/>
                    </a:lnTo>
                    <a:lnTo>
                      <a:pt x="90374" y="300641"/>
                    </a:lnTo>
                    <a:lnTo>
                      <a:pt x="133210" y="313843"/>
                    </a:lnTo>
                    <a:lnTo>
                      <a:pt x="133210" y="203512"/>
                    </a:lnTo>
                    <a:lnTo>
                      <a:pt x="93128" y="203512"/>
                    </a:lnTo>
                    <a:lnTo>
                      <a:pt x="93128" y="157880"/>
                    </a:lnTo>
                    <a:lnTo>
                      <a:pt x="133210" y="157880"/>
                    </a:lnTo>
                    <a:lnTo>
                      <a:pt x="133210" y="123095"/>
                    </a:lnTo>
                    <a:lnTo>
                      <a:pt x="137456" y="96805"/>
                    </a:lnTo>
                    <a:lnTo>
                      <a:pt x="149503" y="77546"/>
                    </a:lnTo>
                    <a:lnTo>
                      <a:pt x="168311" y="65706"/>
                    </a:lnTo>
                    <a:lnTo>
                      <a:pt x="192842" y="61673"/>
                    </a:lnTo>
                    <a:lnTo>
                      <a:pt x="205654" y="62154"/>
                    </a:lnTo>
                    <a:lnTo>
                      <a:pt x="216996" y="63212"/>
                    </a:lnTo>
                    <a:lnTo>
                      <a:pt x="228192" y="64751"/>
                    </a:lnTo>
                    <a:lnTo>
                      <a:pt x="228192" y="103609"/>
                    </a:lnTo>
                    <a:lnTo>
                      <a:pt x="208276" y="103609"/>
                    </a:lnTo>
                    <a:lnTo>
                      <a:pt x="195982" y="105705"/>
                    </a:lnTo>
                    <a:lnTo>
                      <a:pt x="188058" y="111254"/>
                    </a:lnTo>
                    <a:lnTo>
                      <a:pt x="183811" y="119145"/>
                    </a:lnTo>
                    <a:lnTo>
                      <a:pt x="182549" y="128268"/>
                    </a:lnTo>
                    <a:lnTo>
                      <a:pt x="182549" y="157880"/>
                    </a:lnTo>
                    <a:lnTo>
                      <a:pt x="226338" y="157880"/>
                    </a:lnTo>
                    <a:lnTo>
                      <a:pt x="219333" y="203512"/>
                    </a:lnTo>
                    <a:lnTo>
                      <a:pt x="182549" y="203512"/>
                    </a:lnTo>
                    <a:lnTo>
                      <a:pt x="182549" y="313843"/>
                    </a:lnTo>
                    <a:lnTo>
                      <a:pt x="225385" y="300641"/>
                    </a:lnTo>
                    <a:lnTo>
                      <a:pt x="262044" y="276524"/>
                    </a:lnTo>
                    <a:lnTo>
                      <a:pt x="290606" y="243411"/>
                    </a:lnTo>
                    <a:lnTo>
                      <a:pt x="309151" y="203224"/>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a:p>
            </p:txBody>
          </p:sp>
          <p:sp>
            <p:nvSpPr>
              <p:cNvPr id="17" name="object 18">
                <a:extLst>
                  <a:ext uri="{FF2B5EF4-FFF2-40B4-BE49-F238E27FC236}">
                    <a16:creationId xmlns:a16="http://schemas.microsoft.com/office/drawing/2014/main" id="{33608EDB-C312-4595-AAEA-6B963B4D8088}"/>
                  </a:ext>
                </a:extLst>
              </p:cNvPr>
              <p:cNvSpPr/>
              <p:nvPr/>
            </p:nvSpPr>
            <p:spPr>
              <a:xfrm>
                <a:off x="13297827" y="9654165"/>
                <a:ext cx="135255" cy="254635"/>
              </a:xfrm>
              <a:custGeom>
                <a:avLst/>
                <a:gdLst/>
                <a:ahLst/>
                <a:cxnLst/>
                <a:rect l="l" t="t" r="r" b="b"/>
                <a:pathLst>
                  <a:path w="135255" h="254634">
                    <a:moveTo>
                      <a:pt x="109984" y="48"/>
                    </a:moveTo>
                    <a:lnTo>
                      <a:pt x="56375" y="15872"/>
                    </a:lnTo>
                    <a:lnTo>
                      <a:pt x="40082" y="61422"/>
                    </a:lnTo>
                    <a:lnTo>
                      <a:pt x="40082" y="96206"/>
                    </a:lnTo>
                    <a:lnTo>
                      <a:pt x="0" y="96206"/>
                    </a:lnTo>
                    <a:lnTo>
                      <a:pt x="0" y="141838"/>
                    </a:lnTo>
                    <a:lnTo>
                      <a:pt x="40082" y="141838"/>
                    </a:lnTo>
                    <a:lnTo>
                      <a:pt x="40082" y="252159"/>
                    </a:lnTo>
                    <a:lnTo>
                      <a:pt x="48124" y="253426"/>
                    </a:lnTo>
                    <a:lnTo>
                      <a:pt x="56354" y="254076"/>
                    </a:lnTo>
                    <a:lnTo>
                      <a:pt x="73139" y="254076"/>
                    </a:lnTo>
                    <a:lnTo>
                      <a:pt x="81379" y="253426"/>
                    </a:lnTo>
                    <a:lnTo>
                      <a:pt x="89421" y="252159"/>
                    </a:lnTo>
                    <a:lnTo>
                      <a:pt x="89421" y="141838"/>
                    </a:lnTo>
                    <a:lnTo>
                      <a:pt x="126205" y="141838"/>
                    </a:lnTo>
                    <a:lnTo>
                      <a:pt x="133200" y="96206"/>
                    </a:lnTo>
                    <a:lnTo>
                      <a:pt x="89421" y="96206"/>
                    </a:lnTo>
                    <a:lnTo>
                      <a:pt x="89421" y="66584"/>
                    </a:lnTo>
                    <a:lnTo>
                      <a:pt x="90683" y="57467"/>
                    </a:lnTo>
                    <a:lnTo>
                      <a:pt x="94930" y="49579"/>
                    </a:lnTo>
                    <a:lnTo>
                      <a:pt x="102854" y="44032"/>
                    </a:lnTo>
                    <a:lnTo>
                      <a:pt x="115148" y="41935"/>
                    </a:lnTo>
                    <a:lnTo>
                      <a:pt x="135053" y="41935"/>
                    </a:lnTo>
                    <a:lnTo>
                      <a:pt x="135053" y="3078"/>
                    </a:lnTo>
                    <a:lnTo>
                      <a:pt x="124341" y="1298"/>
                    </a:lnTo>
                    <a:lnTo>
                      <a:pt x="117089" y="384"/>
                    </a:lnTo>
                    <a:lnTo>
                      <a:pt x="109984" y="48"/>
                    </a:lnTo>
                    <a:close/>
                  </a:path>
                </a:pathLst>
              </a:custGeom>
              <a:solidFill>
                <a:srgbClr val="FFFFFF"/>
              </a:solidFill>
            </p:spPr>
            <p:txBody>
              <a:bodyPr wrap="square" lIns="0" tIns="0" rIns="0" bIns="0" rtlCol="0"/>
              <a:lstStyle/>
              <a:p>
                <a:endParaRPr/>
              </a:p>
            </p:txBody>
          </p:sp>
        </p:grpSp>
        <p:grpSp>
          <p:nvGrpSpPr>
            <p:cNvPr id="30" name="Group 29">
              <a:extLst>
                <a:ext uri="{FF2B5EF4-FFF2-40B4-BE49-F238E27FC236}">
                  <a16:creationId xmlns:a16="http://schemas.microsoft.com/office/drawing/2014/main" id="{CD3CF2BD-2818-9070-276A-B2DA62B29907}"/>
                </a:ext>
              </a:extLst>
            </p:cNvPr>
            <p:cNvGrpSpPr/>
            <p:nvPr/>
          </p:nvGrpSpPr>
          <p:grpSpPr>
            <a:xfrm>
              <a:off x="9826878" y="9592487"/>
              <a:ext cx="316230" cy="316230"/>
              <a:chOff x="9826878" y="9592487"/>
              <a:chExt cx="316230" cy="316230"/>
            </a:xfrm>
          </p:grpSpPr>
          <p:sp>
            <p:nvSpPr>
              <p:cNvPr id="18" name="object 19">
                <a:extLst>
                  <a:ext uri="{FF2B5EF4-FFF2-40B4-BE49-F238E27FC236}">
                    <a16:creationId xmlns:a16="http://schemas.microsoft.com/office/drawing/2014/main" id="{A966FDD3-D8D7-4BAE-AEC1-E921E43978FC}"/>
                  </a:ext>
                </a:extLst>
              </p:cNvPr>
              <p:cNvSpPr/>
              <p:nvPr/>
            </p:nvSpPr>
            <p:spPr>
              <a:xfrm>
                <a:off x="9826878" y="9592487"/>
                <a:ext cx="316230" cy="316230"/>
              </a:xfrm>
              <a:custGeom>
                <a:avLst/>
                <a:gdLst/>
                <a:ahLst/>
                <a:cxnLst/>
                <a:rect l="l" t="t" r="r" b="b"/>
                <a:pathLst>
                  <a:path w="316229" h="316229">
                    <a:moveTo>
                      <a:pt x="157869" y="0"/>
                    </a:moveTo>
                    <a:lnTo>
                      <a:pt x="107969" y="8049"/>
                    </a:lnTo>
                    <a:lnTo>
                      <a:pt x="64632" y="30462"/>
                    </a:lnTo>
                    <a:lnTo>
                      <a:pt x="30459" y="64639"/>
                    </a:lnTo>
                    <a:lnTo>
                      <a:pt x="8048" y="107979"/>
                    </a:lnTo>
                    <a:lnTo>
                      <a:pt x="0" y="157880"/>
                    </a:lnTo>
                    <a:lnTo>
                      <a:pt x="8048" y="207780"/>
                    </a:lnTo>
                    <a:lnTo>
                      <a:pt x="30459" y="251120"/>
                    </a:lnTo>
                    <a:lnTo>
                      <a:pt x="64632" y="285297"/>
                    </a:lnTo>
                    <a:lnTo>
                      <a:pt x="107969" y="307710"/>
                    </a:lnTo>
                    <a:lnTo>
                      <a:pt x="157869" y="315760"/>
                    </a:lnTo>
                    <a:lnTo>
                      <a:pt x="207774" y="307710"/>
                    </a:lnTo>
                    <a:lnTo>
                      <a:pt x="251114" y="285297"/>
                    </a:lnTo>
                    <a:lnTo>
                      <a:pt x="285289" y="251120"/>
                    </a:lnTo>
                    <a:lnTo>
                      <a:pt x="307701" y="207780"/>
                    </a:lnTo>
                    <a:lnTo>
                      <a:pt x="315749" y="157880"/>
                    </a:lnTo>
                    <a:lnTo>
                      <a:pt x="307701" y="107979"/>
                    </a:lnTo>
                    <a:lnTo>
                      <a:pt x="285289" y="64639"/>
                    </a:lnTo>
                    <a:lnTo>
                      <a:pt x="251114" y="30462"/>
                    </a:lnTo>
                    <a:lnTo>
                      <a:pt x="207774" y="8049"/>
                    </a:lnTo>
                    <a:lnTo>
                      <a:pt x="157869" y="0"/>
                    </a:lnTo>
                    <a:close/>
                  </a:path>
                </a:pathLst>
              </a:custGeom>
              <a:solidFill>
                <a:srgbClr val="479680"/>
              </a:solidFill>
            </p:spPr>
            <p:txBody>
              <a:bodyPr wrap="square" lIns="0" tIns="0" rIns="0" bIns="0" rtlCol="0"/>
              <a:lstStyle/>
              <a:p>
                <a:endParaRPr/>
              </a:p>
            </p:txBody>
          </p:sp>
          <p:pic>
            <p:nvPicPr>
              <p:cNvPr id="19" name="object 20">
                <a:extLst>
                  <a:ext uri="{FF2B5EF4-FFF2-40B4-BE49-F238E27FC236}">
                    <a16:creationId xmlns:a16="http://schemas.microsoft.com/office/drawing/2014/main" id="{F28054CE-C9A1-5463-2810-D75E4BC49E18}"/>
                  </a:ext>
                </a:extLst>
              </p:cNvPr>
              <p:cNvPicPr/>
              <p:nvPr/>
            </p:nvPicPr>
            <p:blipFill>
              <a:blip r:embed="rId6" cstate="print"/>
              <a:stretch>
                <a:fillRect/>
              </a:stretch>
            </p:blipFill>
            <p:spPr>
              <a:xfrm>
                <a:off x="9869113" y="9633772"/>
                <a:ext cx="231270" cy="231270"/>
              </a:xfrm>
              <a:prstGeom prst="rect">
                <a:avLst/>
              </a:prstGeom>
            </p:spPr>
          </p:pic>
        </p:grpSp>
        <p:sp>
          <p:nvSpPr>
            <p:cNvPr id="24" name="TextBox 23">
              <a:extLst>
                <a:ext uri="{FF2B5EF4-FFF2-40B4-BE49-F238E27FC236}">
                  <a16:creationId xmlns:a16="http://schemas.microsoft.com/office/drawing/2014/main" id="{3C3C4E50-C659-47BD-71C8-92830A4914C9}"/>
                </a:ext>
              </a:extLst>
            </p:cNvPr>
            <p:cNvSpPr txBox="1"/>
            <p:nvPr/>
          </p:nvSpPr>
          <p:spPr>
            <a:xfrm>
              <a:off x="4718049" y="9455829"/>
              <a:ext cx="3767537" cy="1284069"/>
            </a:xfrm>
            <a:prstGeom prst="rect">
              <a:avLst/>
            </a:prstGeom>
            <a:noFill/>
          </p:spPr>
          <p:txBody>
            <a:bodyPr wrap="square" rtlCol="0">
              <a:spAutoFit/>
            </a:bodyPr>
            <a:lstStyle/>
            <a:p>
              <a:pPr>
                <a:lnSpc>
                  <a:spcPct val="150000"/>
                </a:lnSpc>
              </a:pPr>
              <a:r>
                <a:rPr lang="en-GB">
                  <a:solidFill>
                    <a:schemeClr val="bg1"/>
                  </a:solidFill>
                  <a:latin typeface="Lato" panose="020F0502020204030203" pitchFamily="34" charset="77"/>
                </a:rPr>
                <a:t>19th Floor </a:t>
              </a:r>
              <a:r>
                <a:rPr lang="en-GB" err="1">
                  <a:solidFill>
                    <a:schemeClr val="bg1"/>
                  </a:solidFill>
                  <a:latin typeface="Lato" panose="020F0502020204030203" pitchFamily="34" charset="77"/>
                </a:rPr>
                <a:t>Jeongdong</a:t>
              </a:r>
              <a:r>
                <a:rPr lang="en-GB">
                  <a:solidFill>
                    <a:schemeClr val="bg1"/>
                  </a:solidFill>
                  <a:latin typeface="Lato" panose="020F0502020204030203" pitchFamily="34" charset="77"/>
                </a:rPr>
                <a:t> Bldg. 21-15,</a:t>
              </a:r>
            </a:p>
            <a:p>
              <a:pPr>
                <a:lnSpc>
                  <a:spcPct val="150000"/>
                </a:lnSpc>
              </a:pPr>
              <a:r>
                <a:rPr lang="en-GB" err="1">
                  <a:solidFill>
                    <a:schemeClr val="bg1"/>
                  </a:solidFill>
                  <a:latin typeface="Lato" panose="020F0502020204030203" pitchFamily="34" charset="77"/>
                </a:rPr>
                <a:t>Jeongdong-gil</a:t>
              </a:r>
              <a:r>
                <a:rPr lang="en-GB">
                  <a:solidFill>
                    <a:schemeClr val="bg1"/>
                  </a:solidFill>
                  <a:latin typeface="Lato" panose="020F0502020204030203" pitchFamily="34" charset="77"/>
                </a:rPr>
                <a:t>, Jung-</a:t>
              </a:r>
              <a:r>
                <a:rPr lang="en-GB" err="1">
                  <a:solidFill>
                    <a:schemeClr val="bg1"/>
                  </a:solidFill>
                  <a:latin typeface="Lato" panose="020F0502020204030203" pitchFamily="34" charset="77"/>
                </a:rPr>
                <a:t>gu</a:t>
              </a:r>
              <a:r>
                <a:rPr lang="en-GB">
                  <a:solidFill>
                    <a:schemeClr val="bg1"/>
                  </a:solidFill>
                  <a:latin typeface="Lato" panose="020F0502020204030203" pitchFamily="34" charset="77"/>
                </a:rPr>
                <a:t>, Seoul,</a:t>
              </a:r>
            </a:p>
            <a:p>
              <a:pPr>
                <a:lnSpc>
                  <a:spcPct val="150000"/>
                </a:lnSpc>
              </a:pPr>
              <a:r>
                <a:rPr lang="en-GB">
                  <a:solidFill>
                    <a:schemeClr val="bg1"/>
                  </a:solidFill>
                  <a:latin typeface="Lato" panose="020F0502020204030203" pitchFamily="34" charset="77"/>
                </a:rPr>
                <a:t>Republic of Korea 04518</a:t>
              </a:r>
              <a:endParaRPr lang="en-PT">
                <a:solidFill>
                  <a:schemeClr val="bg1"/>
                </a:solidFill>
                <a:latin typeface="Lato" panose="020F0502020204030203" pitchFamily="34" charset="77"/>
              </a:endParaRPr>
            </a:p>
          </p:txBody>
        </p:sp>
        <p:sp>
          <p:nvSpPr>
            <p:cNvPr id="25" name="TextBox 24">
              <a:extLst>
                <a:ext uri="{FF2B5EF4-FFF2-40B4-BE49-F238E27FC236}">
                  <a16:creationId xmlns:a16="http://schemas.microsoft.com/office/drawing/2014/main" id="{9D9C3479-56EC-C3C8-D3AB-BE46992EAAEB}"/>
                </a:ext>
              </a:extLst>
            </p:cNvPr>
            <p:cNvSpPr txBox="1"/>
            <p:nvPr/>
          </p:nvSpPr>
          <p:spPr>
            <a:xfrm>
              <a:off x="10142619" y="9350102"/>
              <a:ext cx="1689990" cy="1481559"/>
            </a:xfrm>
            <a:prstGeom prst="rect">
              <a:avLst/>
            </a:prstGeom>
            <a:noFill/>
          </p:spPr>
          <p:txBody>
            <a:bodyPr wrap="square" rtlCol="0">
              <a:spAutoFit/>
            </a:bodyPr>
            <a:lstStyle/>
            <a:p>
              <a:pPr>
                <a:lnSpc>
                  <a:spcPts val="3800"/>
                </a:lnSpc>
              </a:pPr>
              <a:r>
                <a:rPr lang="en-GB" err="1">
                  <a:solidFill>
                    <a:schemeClr val="bg1"/>
                  </a:solidFill>
                  <a:latin typeface="Lato" panose="020F0502020204030203" pitchFamily="34" charset="77"/>
                </a:rPr>
                <a:t>www.gggi.org</a:t>
              </a:r>
              <a:endParaRPr lang="en-GB">
                <a:solidFill>
                  <a:schemeClr val="bg1"/>
                </a:solidFill>
                <a:latin typeface="Lato" panose="020F0502020204030203" pitchFamily="34" charset="77"/>
              </a:endParaRPr>
            </a:p>
            <a:p>
              <a:pPr>
                <a:lnSpc>
                  <a:spcPts val="3800"/>
                </a:lnSpc>
              </a:pPr>
              <a:r>
                <a:rPr lang="en-GB">
                  <a:solidFill>
                    <a:schemeClr val="bg1"/>
                  </a:solidFill>
                  <a:latin typeface="Lato" panose="020F0502020204030203" pitchFamily="34" charset="77"/>
                </a:rPr>
                <a:t>@</a:t>
              </a:r>
              <a:r>
                <a:rPr lang="en-GB" err="1">
                  <a:solidFill>
                    <a:schemeClr val="bg1"/>
                  </a:solidFill>
                  <a:latin typeface="Lato" panose="020F0502020204030203" pitchFamily="34" charset="77"/>
                </a:rPr>
                <a:t>gggi_hq</a:t>
              </a:r>
              <a:endParaRPr lang="en-GB">
                <a:solidFill>
                  <a:schemeClr val="bg1"/>
                </a:solidFill>
                <a:latin typeface="Lato" panose="020F0502020204030203" pitchFamily="34" charset="77"/>
              </a:endParaRPr>
            </a:p>
            <a:p>
              <a:pPr>
                <a:lnSpc>
                  <a:spcPts val="3800"/>
                </a:lnSpc>
              </a:pPr>
              <a:r>
                <a:rPr lang="en-GB">
                  <a:solidFill>
                    <a:schemeClr val="bg1"/>
                  </a:solidFill>
                  <a:latin typeface="Lato" panose="020F0502020204030203" pitchFamily="34" charset="77"/>
                </a:rPr>
                <a:t>@GGGIHQ</a:t>
              </a:r>
              <a:endParaRPr lang="en-PT">
                <a:solidFill>
                  <a:schemeClr val="bg1"/>
                </a:solidFill>
                <a:latin typeface="Lato" panose="020F0502020204030203" pitchFamily="34" charset="77"/>
              </a:endParaRPr>
            </a:p>
          </p:txBody>
        </p:sp>
        <p:sp>
          <p:nvSpPr>
            <p:cNvPr id="26" name="TextBox 25">
              <a:extLst>
                <a:ext uri="{FF2B5EF4-FFF2-40B4-BE49-F238E27FC236}">
                  <a16:creationId xmlns:a16="http://schemas.microsoft.com/office/drawing/2014/main" id="{2AB01C6F-F5F7-45D9-304D-733508E8359F}"/>
                </a:ext>
              </a:extLst>
            </p:cNvPr>
            <p:cNvSpPr txBox="1"/>
            <p:nvPr/>
          </p:nvSpPr>
          <p:spPr>
            <a:xfrm>
              <a:off x="13643057" y="9350102"/>
              <a:ext cx="1710056" cy="1481559"/>
            </a:xfrm>
            <a:prstGeom prst="rect">
              <a:avLst/>
            </a:prstGeom>
            <a:noFill/>
          </p:spPr>
          <p:txBody>
            <a:bodyPr wrap="square" rtlCol="0">
              <a:spAutoFit/>
            </a:bodyPr>
            <a:lstStyle/>
            <a:p>
              <a:pPr>
                <a:lnSpc>
                  <a:spcPts val="3800"/>
                </a:lnSpc>
              </a:pPr>
              <a:r>
                <a:rPr lang="en-GB">
                  <a:solidFill>
                    <a:schemeClr val="bg1"/>
                  </a:solidFill>
                  <a:latin typeface="Lato" panose="020F0502020204030203" pitchFamily="34" charset="77"/>
                </a:rPr>
                <a:t>@GGGIHQ</a:t>
              </a:r>
            </a:p>
            <a:p>
              <a:pPr>
                <a:lnSpc>
                  <a:spcPts val="3800"/>
                </a:lnSpc>
              </a:pPr>
              <a:r>
                <a:rPr lang="en-GB">
                  <a:solidFill>
                    <a:schemeClr val="bg1"/>
                  </a:solidFill>
                  <a:latin typeface="Lato" panose="020F0502020204030203" pitchFamily="34" charset="77"/>
                </a:rPr>
                <a:t>@gggi_hq</a:t>
              </a:r>
            </a:p>
            <a:p>
              <a:pPr>
                <a:lnSpc>
                  <a:spcPts val="3800"/>
                </a:lnSpc>
              </a:pPr>
              <a:r>
                <a:rPr lang="en-GB">
                  <a:solidFill>
                    <a:schemeClr val="bg1"/>
                  </a:solidFill>
                  <a:latin typeface="Lato" panose="020F0502020204030203" pitchFamily="34" charset="77"/>
                </a:rPr>
                <a:t>@GGGIMedia</a:t>
              </a:r>
              <a:endParaRPr lang="en-PT">
                <a:solidFill>
                  <a:schemeClr val="bg1"/>
                </a:solidFill>
                <a:latin typeface="Lato" panose="020F0502020204030203" pitchFamily="34" charset="77"/>
              </a:endParaRPr>
            </a:p>
          </p:txBody>
        </p:sp>
        <p:grpSp>
          <p:nvGrpSpPr>
            <p:cNvPr id="27" name="Group 26">
              <a:extLst>
                <a:ext uri="{FF2B5EF4-FFF2-40B4-BE49-F238E27FC236}">
                  <a16:creationId xmlns:a16="http://schemas.microsoft.com/office/drawing/2014/main" id="{DA78132F-EF0C-6A93-327D-104BD0304F2B}"/>
                </a:ext>
              </a:extLst>
            </p:cNvPr>
            <p:cNvGrpSpPr/>
            <p:nvPr/>
          </p:nvGrpSpPr>
          <p:grpSpPr>
            <a:xfrm>
              <a:off x="9826874" y="10031689"/>
              <a:ext cx="316230" cy="316230"/>
              <a:chOff x="9826874" y="10031689"/>
              <a:chExt cx="316230" cy="316230"/>
            </a:xfrm>
          </p:grpSpPr>
          <p:sp>
            <p:nvSpPr>
              <p:cNvPr id="28" name="object 16">
                <a:extLst>
                  <a:ext uri="{FF2B5EF4-FFF2-40B4-BE49-F238E27FC236}">
                    <a16:creationId xmlns:a16="http://schemas.microsoft.com/office/drawing/2014/main" id="{FCCDDFA5-4360-1C41-7A5B-D30C271E82D8}"/>
                  </a:ext>
                </a:extLst>
              </p:cNvPr>
              <p:cNvSpPr/>
              <p:nvPr/>
            </p:nvSpPr>
            <p:spPr>
              <a:xfrm>
                <a:off x="9826874" y="10031689"/>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a:p>
            </p:txBody>
          </p:sp>
          <p:pic>
            <p:nvPicPr>
              <p:cNvPr id="29" name="Graphic 28">
                <a:extLst>
                  <a:ext uri="{FF2B5EF4-FFF2-40B4-BE49-F238E27FC236}">
                    <a16:creationId xmlns:a16="http://schemas.microsoft.com/office/drawing/2014/main" id="{5B0DE05E-F0D8-4AA8-43D3-2B340D75C1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78731" y="10097610"/>
                <a:ext cx="212034" cy="195338"/>
              </a:xfrm>
              <a:prstGeom prst="rect">
                <a:avLst/>
              </a:prstGeom>
            </p:spPr>
          </p:pic>
        </p:grpSp>
        <p:pic>
          <p:nvPicPr>
            <p:cNvPr id="3" name="Picture 2" descr="A qr code with a cube and text&#10;&#10;Description automatically generated">
              <a:extLst>
                <a:ext uri="{FF2B5EF4-FFF2-40B4-BE49-F238E27FC236}">
                  <a16:creationId xmlns:a16="http://schemas.microsoft.com/office/drawing/2014/main" id="{F89FE1A2-C675-8344-307A-28658824084D}"/>
                </a:ext>
              </a:extLst>
            </p:cNvPr>
            <p:cNvPicPr>
              <a:picLocks noChangeAspect="1"/>
            </p:cNvPicPr>
            <p:nvPr/>
          </p:nvPicPr>
          <p:blipFill>
            <a:blip r:embed="rId9">
              <a:extLst>
                <a:ext uri="{28A0092B-C50C-407E-A947-70E740481C1C}">
                  <a14:useLocalDpi xmlns:a14="http://schemas.microsoft.com/office/drawing/2010/main" val="0"/>
                </a:ext>
              </a:extLst>
            </a:blip>
            <a:srcRect l="8646" t="9082" r="8171" b="9288"/>
            <a:stretch/>
          </p:blipFill>
          <p:spPr>
            <a:xfrm>
              <a:off x="17085338" y="8751570"/>
              <a:ext cx="2208496" cy="2167330"/>
            </a:xfrm>
            <a:prstGeom prst="rect">
              <a:avLst/>
            </a:prstGeom>
          </p:spPr>
        </p:pic>
      </p:grpSp>
    </p:spTree>
    <p:extLst>
      <p:ext uri="{BB962C8B-B14F-4D97-AF65-F5344CB8AC3E}">
        <p14:creationId xmlns:p14="http://schemas.microsoft.com/office/powerpoint/2010/main" val="2027927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6F7AB-2EC8-6027-900B-838AACB38EF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927986-1A63-D4CE-6C23-48F43C646355}"/>
              </a:ext>
            </a:extLst>
          </p:cNvPr>
          <p:cNvSpPr txBox="1"/>
          <p:nvPr/>
        </p:nvSpPr>
        <p:spPr>
          <a:xfrm>
            <a:off x="882282" y="10664021"/>
            <a:ext cx="15048598" cy="477054"/>
          </a:xfrm>
          <a:prstGeom prst="rect">
            <a:avLst/>
          </a:prstGeom>
          <a:noFill/>
        </p:spPr>
        <p:txBody>
          <a:bodyPr wrap="square">
            <a:spAutoFit/>
          </a:bodyPr>
          <a:lstStyle/>
          <a:p>
            <a:r>
              <a:rPr lang="en-IE" sz="2500" noProof="0">
                <a:solidFill>
                  <a:schemeClr val="bg1"/>
                </a:solidFill>
                <a:latin typeface="Lato" panose="020F0502020204030203" pitchFamily="34" charset="77"/>
              </a:rPr>
              <a:t>Training of Trainers on Climate-Sanitation Nexus – Climate Finance for Sanitation</a:t>
            </a:r>
          </a:p>
        </p:txBody>
      </p:sp>
      <p:pic>
        <p:nvPicPr>
          <p:cNvPr id="21" name="Grafik 20" descr="Ein Bild, das Grafiken, Schrift, Logo, Grafikdesign enthält.&#10;&#10;KI-generierte Inhalte können fehlerhaft sein.">
            <a:extLst>
              <a:ext uri="{FF2B5EF4-FFF2-40B4-BE49-F238E27FC236}">
                <a16:creationId xmlns:a16="http://schemas.microsoft.com/office/drawing/2014/main" id="{76F0613B-B93B-95FF-36FD-C6FD4349F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23" name="TextBox 7">
            <a:extLst>
              <a:ext uri="{FF2B5EF4-FFF2-40B4-BE49-F238E27FC236}">
                <a16:creationId xmlns:a16="http://schemas.microsoft.com/office/drawing/2014/main" id="{B3E38BDB-567D-D63D-C7F6-BC96588BE1BE}"/>
              </a:ext>
            </a:extLst>
          </p:cNvPr>
          <p:cNvSpPr txBox="1"/>
          <p:nvPr/>
        </p:nvSpPr>
        <p:spPr>
          <a:xfrm>
            <a:off x="2153151" y="2125139"/>
            <a:ext cx="15810497" cy="892552"/>
          </a:xfrm>
          <a:prstGeom prst="rect">
            <a:avLst/>
          </a:prstGeom>
          <a:noFill/>
        </p:spPr>
        <p:txBody>
          <a:bodyPr wrap="square">
            <a:spAutoFit/>
          </a:bodyPr>
          <a:lstStyle/>
          <a:p>
            <a:pPr algn="ctr"/>
            <a:r>
              <a:rPr lang="en-IE" sz="5200" b="1">
                <a:solidFill>
                  <a:srgbClr val="08B89D"/>
                </a:solidFill>
                <a:latin typeface="Lato" panose="020F0502020204030203" pitchFamily="34" charset="0"/>
                <a:ea typeface="Lato" panose="020F0502020204030203" pitchFamily="34" charset="0"/>
                <a:cs typeface="Lato" panose="020F0502020204030203" pitchFamily="34" charset="0"/>
              </a:rPr>
              <a:t>WHAT DOES CLIMATE FINANCE MEAN TO YOU?</a:t>
            </a:r>
            <a:endParaRPr lang="en-PT" sz="5200" b="1">
              <a:solidFill>
                <a:srgbClr val="08B89D"/>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CED92C53-6A39-2D26-7F89-2D1B4760E701}"/>
              </a:ext>
            </a:extLst>
          </p:cNvPr>
          <p:cNvSpPr txBox="1"/>
          <p:nvPr/>
        </p:nvSpPr>
        <p:spPr>
          <a:xfrm>
            <a:off x="5029200" y="4988913"/>
            <a:ext cx="10058400" cy="2308324"/>
          </a:xfrm>
          <a:prstGeom prst="rect">
            <a:avLst/>
          </a:prstGeom>
          <a:noFill/>
        </p:spPr>
        <p:txBody>
          <a:bodyPr wrap="square">
            <a:spAutoFit/>
          </a:bodyPr>
          <a:lstStyle/>
          <a:p>
            <a:pPr algn="ctr"/>
            <a:r>
              <a:rPr lang="en-IE" sz="7200" dirty="0">
                <a:solidFill>
                  <a:srgbClr val="004A80"/>
                </a:solidFill>
                <a:latin typeface="Lato" panose="020F0502020204030203" pitchFamily="34" charset="0"/>
                <a:ea typeface="Lato" panose="020F0502020204030203" pitchFamily="34" charset="0"/>
                <a:cs typeface="Lato" panose="020F0502020204030203" pitchFamily="34" charset="0"/>
              </a:rPr>
              <a:t>Join </a:t>
            </a:r>
            <a:r>
              <a:rPr lang="en-IE" sz="7200" dirty="0" err="1">
                <a:solidFill>
                  <a:srgbClr val="004A80"/>
                </a:solidFill>
                <a:latin typeface="Lato" panose="020F0502020204030203" pitchFamily="34" charset="0"/>
                <a:ea typeface="Lato" panose="020F0502020204030203" pitchFamily="34" charset="0"/>
                <a:cs typeface="Lato" panose="020F0502020204030203" pitchFamily="34" charset="0"/>
              </a:rPr>
              <a:t>menti.com</a:t>
            </a:r>
            <a:endParaRPr lang="en-IE" sz="7200" dirty="0">
              <a:solidFill>
                <a:srgbClr val="004A80"/>
              </a:solidFill>
              <a:latin typeface="Lato" panose="020F0502020204030203" pitchFamily="34" charset="0"/>
              <a:ea typeface="Lato" panose="020F0502020204030203" pitchFamily="34" charset="0"/>
              <a:cs typeface="Lato" panose="020F0502020204030203" pitchFamily="34" charset="0"/>
            </a:endParaRPr>
          </a:p>
          <a:p>
            <a:pPr algn="ctr"/>
            <a:r>
              <a:rPr lang="en-IE" sz="7200" dirty="0">
                <a:solidFill>
                  <a:srgbClr val="004A80"/>
                </a:solidFill>
                <a:latin typeface="Lato" panose="020F0502020204030203" pitchFamily="34" charset="0"/>
                <a:ea typeface="Lato" panose="020F0502020204030203" pitchFamily="34" charset="0"/>
                <a:cs typeface="Lato" panose="020F0502020204030203" pitchFamily="34" charset="0"/>
              </a:rPr>
              <a:t>XXX</a:t>
            </a:r>
          </a:p>
        </p:txBody>
      </p:sp>
      <p:sp>
        <p:nvSpPr>
          <p:cNvPr id="3" name="Slide Number Placeholder 11">
            <a:extLst>
              <a:ext uri="{FF2B5EF4-FFF2-40B4-BE49-F238E27FC236}">
                <a16:creationId xmlns:a16="http://schemas.microsoft.com/office/drawing/2014/main" id="{F798E2FC-A972-9F32-2B4F-9CD40A2B674E}"/>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2</a:t>
            </a:fld>
            <a:endParaRPr lang="en-FR">
              <a:solidFill>
                <a:schemeClr val="tx1"/>
              </a:solidFill>
            </a:endParaRPr>
          </a:p>
        </p:txBody>
      </p:sp>
    </p:spTree>
    <p:extLst>
      <p:ext uri="{BB962C8B-B14F-4D97-AF65-F5344CB8AC3E}">
        <p14:creationId xmlns:p14="http://schemas.microsoft.com/office/powerpoint/2010/main" val="1755151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dplatzhalter 28" descr="Ein Bild, das Himmel, draußen, Gebäude, Eigentum enthält.&#10;&#10;KI-generierte Inhalte können fehlerhaft sein.">
            <a:extLst>
              <a:ext uri="{FF2B5EF4-FFF2-40B4-BE49-F238E27FC236}">
                <a16:creationId xmlns:a16="http://schemas.microsoft.com/office/drawing/2014/main" id="{71D16BCC-AE54-5297-93DA-383F53010EC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5818" b="35818"/>
          <a:stretch>
            <a:fillRect/>
          </a:stretch>
        </p:blipFill>
        <p:spPr/>
      </p:pic>
      <p:sp>
        <p:nvSpPr>
          <p:cNvPr id="4" name="TextBox 3">
            <a:extLst>
              <a:ext uri="{FF2B5EF4-FFF2-40B4-BE49-F238E27FC236}">
                <a16:creationId xmlns:a16="http://schemas.microsoft.com/office/drawing/2014/main" id="{99EA5B7F-B5FE-7F13-306F-17D3E399A7EC}"/>
              </a:ext>
            </a:extLst>
          </p:cNvPr>
          <p:cNvSpPr txBox="1"/>
          <p:nvPr/>
        </p:nvSpPr>
        <p:spPr>
          <a:xfrm>
            <a:off x="769593" y="1109930"/>
            <a:ext cx="11538294" cy="1200329"/>
          </a:xfrm>
          <a:prstGeom prst="rect">
            <a:avLst/>
          </a:prstGeom>
          <a:noFill/>
        </p:spPr>
        <p:txBody>
          <a:bodyPr wrap="square" rtlCol="0">
            <a:spAutoFit/>
          </a:bodyPr>
          <a:lstStyle/>
          <a:p>
            <a:r>
              <a:rPr lang="en-GB" sz="7200" b="1">
                <a:latin typeface="Lato Black" panose="020F0502020204030203" pitchFamily="34" charset="77"/>
              </a:rPr>
              <a:t>Agenda</a:t>
            </a:r>
            <a:endParaRPr lang="en-PT" sz="7200" b="1">
              <a:latin typeface="Lato Black" panose="020F0502020204030203" pitchFamily="34" charset="77"/>
            </a:endParaRPr>
          </a:p>
        </p:txBody>
      </p:sp>
      <p:sp>
        <p:nvSpPr>
          <p:cNvPr id="5" name="TextBox 4">
            <a:extLst>
              <a:ext uri="{FF2B5EF4-FFF2-40B4-BE49-F238E27FC236}">
                <a16:creationId xmlns:a16="http://schemas.microsoft.com/office/drawing/2014/main" id="{D88A433D-38E4-49DA-9DC5-39D99E075CE4}"/>
              </a:ext>
            </a:extLst>
          </p:cNvPr>
          <p:cNvSpPr txBox="1"/>
          <p:nvPr/>
        </p:nvSpPr>
        <p:spPr>
          <a:xfrm>
            <a:off x="3235676" y="3775473"/>
            <a:ext cx="3616975" cy="954107"/>
          </a:xfrm>
          <a:prstGeom prst="rect">
            <a:avLst/>
          </a:prstGeom>
          <a:noFill/>
        </p:spPr>
        <p:txBody>
          <a:bodyPr wrap="square" rtlCol="0">
            <a:spAutoFit/>
          </a:bodyPr>
          <a:lstStyle/>
          <a:p>
            <a:pPr algn="ctr"/>
            <a:r>
              <a:rPr lang="en-GB" sz="2800" b="1" u="sng">
                <a:uFill>
                  <a:solidFill>
                    <a:srgbClr val="FFC000"/>
                  </a:solidFill>
                </a:uFill>
                <a:latin typeface="Lato" panose="020F0502020204030203" pitchFamily="34" charset="77"/>
              </a:rPr>
              <a:t>What is Climate Finance?</a:t>
            </a:r>
            <a:endParaRPr lang="en-PT" sz="2800" b="1" u="sng">
              <a:uFill>
                <a:solidFill>
                  <a:srgbClr val="FFC000"/>
                </a:solidFill>
              </a:uFill>
              <a:latin typeface="Lato" panose="020F0502020204030203" pitchFamily="34" charset="77"/>
            </a:endParaRPr>
          </a:p>
        </p:txBody>
      </p:sp>
      <p:sp>
        <p:nvSpPr>
          <p:cNvPr id="6" name="TextBox 5">
            <a:extLst>
              <a:ext uri="{FF2B5EF4-FFF2-40B4-BE49-F238E27FC236}">
                <a16:creationId xmlns:a16="http://schemas.microsoft.com/office/drawing/2014/main" id="{5C783CFC-E617-35B3-9661-2D433A14B3F9}"/>
              </a:ext>
            </a:extLst>
          </p:cNvPr>
          <p:cNvSpPr txBox="1"/>
          <p:nvPr/>
        </p:nvSpPr>
        <p:spPr>
          <a:xfrm>
            <a:off x="7812159" y="3651890"/>
            <a:ext cx="3888370" cy="1384995"/>
          </a:xfrm>
          <a:prstGeom prst="rect">
            <a:avLst/>
          </a:prstGeom>
          <a:noFill/>
        </p:spPr>
        <p:txBody>
          <a:bodyPr wrap="square" rtlCol="0">
            <a:spAutoFit/>
          </a:bodyPr>
          <a:lstStyle/>
          <a:p>
            <a:pPr algn="ctr"/>
            <a:r>
              <a:rPr lang="en-GB" sz="2800" b="1" u="sng">
                <a:uFill>
                  <a:solidFill>
                    <a:srgbClr val="FFC000"/>
                  </a:solidFill>
                </a:uFill>
                <a:latin typeface="Lato" panose="020F0502020204030203" pitchFamily="34" charset="77"/>
              </a:rPr>
              <a:t>How can Climate Finance impact sanitation?</a:t>
            </a:r>
            <a:endParaRPr lang="en-PT" sz="2800" b="1" u="sng">
              <a:uFill>
                <a:solidFill>
                  <a:srgbClr val="FFC000"/>
                </a:solidFill>
              </a:uFill>
              <a:latin typeface="Lato" panose="020F0502020204030203" pitchFamily="34" charset="77"/>
            </a:endParaRPr>
          </a:p>
        </p:txBody>
      </p:sp>
      <p:sp>
        <p:nvSpPr>
          <p:cNvPr id="9" name="TextBox 8">
            <a:extLst>
              <a:ext uri="{FF2B5EF4-FFF2-40B4-BE49-F238E27FC236}">
                <a16:creationId xmlns:a16="http://schemas.microsoft.com/office/drawing/2014/main" id="{978BC76B-BF2C-6E7B-CD9A-0FE1095B26E2}"/>
              </a:ext>
            </a:extLst>
          </p:cNvPr>
          <p:cNvSpPr txBox="1"/>
          <p:nvPr/>
        </p:nvSpPr>
        <p:spPr>
          <a:xfrm>
            <a:off x="12756657" y="3651890"/>
            <a:ext cx="3888369" cy="1384995"/>
          </a:xfrm>
          <a:prstGeom prst="rect">
            <a:avLst/>
          </a:prstGeom>
          <a:noFill/>
        </p:spPr>
        <p:txBody>
          <a:bodyPr wrap="square" rtlCol="0">
            <a:spAutoFit/>
          </a:bodyPr>
          <a:lstStyle/>
          <a:p>
            <a:pPr algn="ctr"/>
            <a:r>
              <a:rPr lang="en-GB" sz="2800" b="1" u="sng">
                <a:uFill>
                  <a:solidFill>
                    <a:srgbClr val="FFC000"/>
                  </a:solidFill>
                </a:uFill>
                <a:latin typeface="Lato" panose="020F0502020204030203" pitchFamily="34" charset="77"/>
              </a:rPr>
              <a:t>How has Climate Finance evolved globally?</a:t>
            </a:r>
            <a:endParaRPr lang="en-PT" sz="2800" b="1" u="sng">
              <a:uFill>
                <a:solidFill>
                  <a:srgbClr val="FFC000"/>
                </a:solidFill>
              </a:uFill>
              <a:latin typeface="Lato" panose="020F0502020204030203" pitchFamily="34" charset="77"/>
            </a:endParaRPr>
          </a:p>
        </p:txBody>
      </p:sp>
      <p:sp>
        <p:nvSpPr>
          <p:cNvPr id="12" name="Oval 11">
            <a:extLst>
              <a:ext uri="{FF2B5EF4-FFF2-40B4-BE49-F238E27FC236}">
                <a16:creationId xmlns:a16="http://schemas.microsoft.com/office/drawing/2014/main" id="{12392846-DEF9-C6D7-B842-71769E2AE6B1}"/>
              </a:ext>
            </a:extLst>
          </p:cNvPr>
          <p:cNvSpPr/>
          <p:nvPr/>
        </p:nvSpPr>
        <p:spPr>
          <a:xfrm>
            <a:off x="13758374"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3" name="TextBox 12">
            <a:extLst>
              <a:ext uri="{FF2B5EF4-FFF2-40B4-BE49-F238E27FC236}">
                <a16:creationId xmlns:a16="http://schemas.microsoft.com/office/drawing/2014/main" id="{F2F83BF3-C6BF-2388-9E0F-93252F1A0975}"/>
              </a:ext>
            </a:extLst>
          </p:cNvPr>
          <p:cNvSpPr txBox="1"/>
          <p:nvPr/>
        </p:nvSpPr>
        <p:spPr>
          <a:xfrm>
            <a:off x="13960519" y="5240690"/>
            <a:ext cx="1905000" cy="1477328"/>
          </a:xfrm>
          <a:prstGeom prst="rect">
            <a:avLst/>
          </a:prstGeom>
          <a:noFill/>
        </p:spPr>
        <p:txBody>
          <a:bodyPr wrap="square" rtlCol="0">
            <a:spAutoFit/>
          </a:bodyPr>
          <a:lstStyle/>
          <a:p>
            <a:r>
              <a:rPr lang="en-PT" sz="9000">
                <a:solidFill>
                  <a:schemeClr val="bg1"/>
                </a:solidFill>
                <a:latin typeface="Lato Light" panose="020F0302020204030203" pitchFamily="34" charset="77"/>
              </a:rPr>
              <a:t>0</a:t>
            </a:r>
            <a:r>
              <a:rPr lang="de-DE" sz="9000">
                <a:solidFill>
                  <a:schemeClr val="bg1"/>
                </a:solidFill>
                <a:latin typeface="Lato Light" panose="020F0302020204030203" pitchFamily="34" charset="77"/>
              </a:rPr>
              <a:t>3</a:t>
            </a:r>
            <a:endParaRPr lang="en-PT" sz="9000">
              <a:solidFill>
                <a:schemeClr val="bg1"/>
              </a:solidFill>
              <a:latin typeface="Lato Light" panose="020F0302020204030203" pitchFamily="34" charset="77"/>
            </a:endParaRPr>
          </a:p>
        </p:txBody>
      </p:sp>
      <p:sp>
        <p:nvSpPr>
          <p:cNvPr id="16" name="Oval 15">
            <a:extLst>
              <a:ext uri="{FF2B5EF4-FFF2-40B4-BE49-F238E27FC236}">
                <a16:creationId xmlns:a16="http://schemas.microsoft.com/office/drawing/2014/main" id="{7290FDE6-9E2D-BB34-570D-79EE302794AD}"/>
              </a:ext>
            </a:extLst>
          </p:cNvPr>
          <p:cNvSpPr/>
          <p:nvPr/>
        </p:nvSpPr>
        <p:spPr>
          <a:xfrm>
            <a:off x="8816574"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7" name="TextBox 16">
            <a:extLst>
              <a:ext uri="{FF2B5EF4-FFF2-40B4-BE49-F238E27FC236}">
                <a16:creationId xmlns:a16="http://schemas.microsoft.com/office/drawing/2014/main" id="{3C78CCED-FB2D-A07F-9908-10DC187B7912}"/>
              </a:ext>
            </a:extLst>
          </p:cNvPr>
          <p:cNvSpPr txBox="1"/>
          <p:nvPr/>
        </p:nvSpPr>
        <p:spPr>
          <a:xfrm>
            <a:off x="9018719" y="5240690"/>
            <a:ext cx="1905000" cy="1477328"/>
          </a:xfrm>
          <a:prstGeom prst="rect">
            <a:avLst/>
          </a:prstGeom>
          <a:noFill/>
        </p:spPr>
        <p:txBody>
          <a:bodyPr wrap="square" rtlCol="0">
            <a:spAutoFit/>
          </a:bodyPr>
          <a:lstStyle/>
          <a:p>
            <a:r>
              <a:rPr lang="en-PT" sz="9000">
                <a:solidFill>
                  <a:schemeClr val="bg1"/>
                </a:solidFill>
                <a:latin typeface="Lato Light" panose="020F0302020204030203" pitchFamily="34" charset="77"/>
              </a:rPr>
              <a:t>02</a:t>
            </a:r>
          </a:p>
        </p:txBody>
      </p:sp>
      <p:sp>
        <p:nvSpPr>
          <p:cNvPr id="18" name="Oval 17">
            <a:extLst>
              <a:ext uri="{FF2B5EF4-FFF2-40B4-BE49-F238E27FC236}">
                <a16:creationId xmlns:a16="http://schemas.microsoft.com/office/drawing/2014/main" id="{D4C32287-C555-6183-9630-D2ED5B12262F}"/>
              </a:ext>
            </a:extLst>
          </p:cNvPr>
          <p:cNvSpPr/>
          <p:nvPr/>
        </p:nvSpPr>
        <p:spPr>
          <a:xfrm>
            <a:off x="4101696"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9" name="TextBox 18">
            <a:extLst>
              <a:ext uri="{FF2B5EF4-FFF2-40B4-BE49-F238E27FC236}">
                <a16:creationId xmlns:a16="http://schemas.microsoft.com/office/drawing/2014/main" id="{7E2134FE-814E-F1D4-13F2-BC55FB6E45B2}"/>
              </a:ext>
            </a:extLst>
          </p:cNvPr>
          <p:cNvSpPr txBox="1"/>
          <p:nvPr/>
        </p:nvSpPr>
        <p:spPr>
          <a:xfrm>
            <a:off x="4303841" y="5240690"/>
            <a:ext cx="1905000" cy="1477328"/>
          </a:xfrm>
          <a:prstGeom prst="rect">
            <a:avLst/>
          </a:prstGeom>
          <a:noFill/>
        </p:spPr>
        <p:txBody>
          <a:bodyPr wrap="square" rtlCol="0">
            <a:spAutoFit/>
          </a:bodyPr>
          <a:lstStyle/>
          <a:p>
            <a:r>
              <a:rPr lang="en-PT" sz="9000">
                <a:solidFill>
                  <a:schemeClr val="bg1"/>
                </a:solidFill>
                <a:latin typeface="Lato Light" panose="020F0302020204030203" pitchFamily="34" charset="77"/>
              </a:rPr>
              <a:t>01</a:t>
            </a:r>
          </a:p>
        </p:txBody>
      </p:sp>
      <p:sp>
        <p:nvSpPr>
          <p:cNvPr id="20" name="TextBox 19">
            <a:extLst>
              <a:ext uri="{FF2B5EF4-FFF2-40B4-BE49-F238E27FC236}">
                <a16:creationId xmlns:a16="http://schemas.microsoft.com/office/drawing/2014/main" id="{EE738252-7B87-80FD-F8BD-9229BB3C6BB1}"/>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 Finance for Sanitation</a:t>
            </a:r>
          </a:p>
        </p:txBody>
      </p:sp>
      <p:pic>
        <p:nvPicPr>
          <p:cNvPr id="2" name="Grafik 1" descr="Ein Bild, das Grafiken, Schrift, Logo, Grafikdesign enthält.&#10;&#10;KI-generierte Inhalte können fehlerhaft sein.">
            <a:extLst>
              <a:ext uri="{FF2B5EF4-FFF2-40B4-BE49-F238E27FC236}">
                <a16:creationId xmlns:a16="http://schemas.microsoft.com/office/drawing/2014/main" id="{1E7655DA-835F-C72E-6723-0D9CEFBF2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Tree>
    <p:extLst>
      <p:ext uri="{BB962C8B-B14F-4D97-AF65-F5344CB8AC3E}">
        <p14:creationId xmlns:p14="http://schemas.microsoft.com/office/powerpoint/2010/main" val="1681371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261D6C-A526-82D0-79B4-EF4176C01937}"/>
              </a:ext>
            </a:extLst>
          </p:cNvPr>
          <p:cNvSpPr txBox="1"/>
          <p:nvPr/>
        </p:nvSpPr>
        <p:spPr>
          <a:xfrm>
            <a:off x="450850" y="560973"/>
            <a:ext cx="10058400" cy="5093702"/>
          </a:xfrm>
          <a:prstGeom prst="rect">
            <a:avLst/>
          </a:prstGeom>
          <a:noFill/>
        </p:spPr>
        <p:txBody>
          <a:bodyPr wrap="square">
            <a:spAutoFit/>
          </a:bodyPr>
          <a:lstStyle/>
          <a:p>
            <a:r>
              <a:rPr lang="en-PT" sz="32500">
                <a:solidFill>
                  <a:schemeClr val="bg1"/>
                </a:solidFill>
                <a:latin typeface="Lato Light" panose="020F0302020204030203" pitchFamily="34" charset="77"/>
              </a:rPr>
              <a:t>01</a:t>
            </a:r>
          </a:p>
        </p:txBody>
      </p:sp>
      <p:sp>
        <p:nvSpPr>
          <p:cNvPr id="4" name="TextBox 3">
            <a:extLst>
              <a:ext uri="{FF2B5EF4-FFF2-40B4-BE49-F238E27FC236}">
                <a16:creationId xmlns:a16="http://schemas.microsoft.com/office/drawing/2014/main" id="{4E82EB22-D02E-C5D3-7E88-FE5C2F9884EA}"/>
              </a:ext>
            </a:extLst>
          </p:cNvPr>
          <p:cNvSpPr txBox="1"/>
          <p:nvPr/>
        </p:nvSpPr>
        <p:spPr>
          <a:xfrm>
            <a:off x="6851650" y="2331889"/>
            <a:ext cx="11963400" cy="2308324"/>
          </a:xfrm>
          <a:prstGeom prst="rect">
            <a:avLst/>
          </a:prstGeom>
          <a:noFill/>
        </p:spPr>
        <p:txBody>
          <a:bodyPr wrap="square" rtlCol="0">
            <a:spAutoFit/>
          </a:bodyPr>
          <a:lstStyle/>
          <a:p>
            <a:r>
              <a:rPr lang="en-GB" sz="7200" b="1">
                <a:solidFill>
                  <a:schemeClr val="bg1"/>
                </a:solidFill>
                <a:latin typeface="Lato" panose="020F0502020204030203" pitchFamily="34" charset="0"/>
                <a:ea typeface="Lato" panose="020F0502020204030203" pitchFamily="34" charset="0"/>
                <a:cs typeface="Lato" panose="020F0502020204030203" pitchFamily="34" charset="0"/>
              </a:rPr>
              <a:t>WHAT IS CLIMATE FINANCE?</a:t>
            </a:r>
          </a:p>
        </p:txBody>
      </p:sp>
      <p:pic>
        <p:nvPicPr>
          <p:cNvPr id="2" name="Graphic 68">
            <a:extLst>
              <a:ext uri="{FF2B5EF4-FFF2-40B4-BE49-F238E27FC236}">
                <a16:creationId xmlns:a16="http://schemas.microsoft.com/office/drawing/2014/main" id="{5BA243EE-ACDD-9E8E-7E9C-6FF117E130A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sp>
        <p:nvSpPr>
          <p:cNvPr id="8" name="Picture Placeholder 7">
            <a:extLst>
              <a:ext uri="{FF2B5EF4-FFF2-40B4-BE49-F238E27FC236}">
                <a16:creationId xmlns:a16="http://schemas.microsoft.com/office/drawing/2014/main" id="{9C7949D5-842E-04FE-C0C8-13611B8EC724}"/>
              </a:ext>
            </a:extLst>
          </p:cNvPr>
          <p:cNvSpPr>
            <a:spLocks noGrp="1"/>
          </p:cNvSpPr>
          <p:nvPr>
            <p:ph type="pic" sz="quarter" idx="10"/>
          </p:nvPr>
        </p:nvSpPr>
        <p:spPr/>
        <p:txBody>
          <a:bodyPr/>
          <a:lstStyle/>
          <a:p>
            <a:endParaRPr lang="en-IE"/>
          </a:p>
        </p:txBody>
      </p:sp>
      <p:pic>
        <p:nvPicPr>
          <p:cNvPr id="5" name="Picture 4">
            <a:extLst>
              <a:ext uri="{FF2B5EF4-FFF2-40B4-BE49-F238E27FC236}">
                <a16:creationId xmlns:a16="http://schemas.microsoft.com/office/drawing/2014/main" id="{FD639FA6-B3D0-969F-5B97-408FAB059B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973"/>
          <a:stretch>
            <a:fillRect/>
          </a:stretch>
        </p:blipFill>
        <p:spPr bwMode="auto">
          <a:xfrm>
            <a:off x="0" y="5760307"/>
            <a:ext cx="20109300" cy="5595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220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E958-D762-EF9B-E962-068E23A28DBD}"/>
            </a:ext>
          </a:extLst>
        </p:cNvPr>
        <p:cNvGrpSpPr/>
        <p:nvPr/>
      </p:nvGrpSpPr>
      <p:grpSpPr>
        <a:xfrm>
          <a:off x="0" y="0"/>
          <a:ext cx="0" cy="0"/>
          <a:chOff x="0" y="0"/>
          <a:chExt cx="0" cy="0"/>
        </a:xfrm>
      </p:grpSpPr>
      <p:pic>
        <p:nvPicPr>
          <p:cNvPr id="21" name="Grafik 20" descr="Ein Bild, das Grafiken, Schrift, Logo, Grafikdesign enthält.&#10;&#10;KI-generierte Inhalte können fehlerhaft sein.">
            <a:extLst>
              <a:ext uri="{FF2B5EF4-FFF2-40B4-BE49-F238E27FC236}">
                <a16:creationId xmlns:a16="http://schemas.microsoft.com/office/drawing/2014/main" id="{0C3A1651-8C47-EAD0-3F47-E19825F6D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23" name="TextBox 7">
            <a:extLst>
              <a:ext uri="{FF2B5EF4-FFF2-40B4-BE49-F238E27FC236}">
                <a16:creationId xmlns:a16="http://schemas.microsoft.com/office/drawing/2014/main" id="{09412DD8-C4CF-AE49-492A-D63F6FF91F4E}"/>
              </a:ext>
            </a:extLst>
          </p:cNvPr>
          <p:cNvSpPr txBox="1"/>
          <p:nvPr/>
        </p:nvSpPr>
        <p:spPr>
          <a:xfrm>
            <a:off x="2689655" y="3660064"/>
            <a:ext cx="14724790" cy="2400657"/>
          </a:xfrm>
          <a:prstGeom prst="rect">
            <a:avLst/>
          </a:prstGeom>
          <a:noFill/>
        </p:spPr>
        <p:txBody>
          <a:bodyPr wrap="square">
            <a:spAutoFit/>
          </a:bodyPr>
          <a:lstStyle/>
          <a:p>
            <a:pPr algn="ctr"/>
            <a:r>
              <a:rPr lang="en-US" sz="5000">
                <a:solidFill>
                  <a:srgbClr val="08B89D"/>
                </a:solidFill>
                <a:latin typeface="Lato" panose="020F0502020204030203" pitchFamily="34" charset="0"/>
                <a:ea typeface="Lato" panose="020F0502020204030203" pitchFamily="34" charset="0"/>
                <a:cs typeface="Lato" panose="020F0502020204030203" pitchFamily="34" charset="0"/>
              </a:rPr>
              <a:t>Climate finance can be defined as </a:t>
            </a:r>
            <a:r>
              <a:rPr lang="en-US" sz="5000" b="1">
                <a:solidFill>
                  <a:srgbClr val="08B89D"/>
                </a:solidFill>
                <a:latin typeface="Lato" panose="020F0502020204030203" pitchFamily="34" charset="0"/>
                <a:ea typeface="Lato" panose="020F0502020204030203" pitchFamily="34" charset="0"/>
                <a:cs typeface="Lato" panose="020F0502020204030203" pitchFamily="34" charset="0"/>
              </a:rPr>
              <a:t>the financial instruments or assets that help to enable mitigation and adaptation actions to address climate change</a:t>
            </a:r>
            <a:r>
              <a:rPr lang="en-IE" sz="5000" b="1">
                <a:solidFill>
                  <a:srgbClr val="08B89D"/>
                </a:solidFill>
                <a:latin typeface="Lato" panose="020F0502020204030203" pitchFamily="34" charset="0"/>
                <a:ea typeface="Lato" panose="020F0502020204030203" pitchFamily="34" charset="0"/>
                <a:cs typeface="Lato" panose="020F0502020204030203" pitchFamily="34" charset="0"/>
              </a:rPr>
              <a:t>.</a:t>
            </a:r>
            <a:endParaRPr lang="en-PT" sz="5000" b="1">
              <a:solidFill>
                <a:srgbClr val="08B89D"/>
              </a:solidFill>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8E09A2AE-CE95-6286-CB23-6FE1C949AAFB}"/>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 Finance for Sanitation</a:t>
            </a:r>
          </a:p>
        </p:txBody>
      </p:sp>
      <p:sp>
        <p:nvSpPr>
          <p:cNvPr id="2" name="Slide Number Placeholder 11">
            <a:extLst>
              <a:ext uri="{FF2B5EF4-FFF2-40B4-BE49-F238E27FC236}">
                <a16:creationId xmlns:a16="http://schemas.microsoft.com/office/drawing/2014/main" id="{2DFDE8E6-7FEB-D7A9-D802-25A7E65ED234}"/>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5</a:t>
            </a:fld>
            <a:endParaRPr lang="en-FR">
              <a:solidFill>
                <a:schemeClr val="tx1"/>
              </a:solidFill>
            </a:endParaRPr>
          </a:p>
        </p:txBody>
      </p:sp>
    </p:spTree>
    <p:extLst>
      <p:ext uri="{BB962C8B-B14F-4D97-AF65-F5344CB8AC3E}">
        <p14:creationId xmlns:p14="http://schemas.microsoft.com/office/powerpoint/2010/main" val="2751817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2EEB2-2BD9-268F-E1E5-FAEFB30488A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08C5770-1AC6-8E72-BE95-700D088E61DE}"/>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7AF87FEC-7E0F-5C3A-D204-E6F212F4561E}"/>
              </a:ext>
            </a:extLst>
          </p:cNvPr>
          <p:cNvSpPr txBox="1"/>
          <p:nvPr/>
        </p:nvSpPr>
        <p:spPr>
          <a:xfrm>
            <a:off x="1441450" y="1478260"/>
            <a:ext cx="10051256" cy="1938992"/>
          </a:xfrm>
          <a:prstGeom prst="rect">
            <a:avLst/>
          </a:prstGeom>
          <a:noFill/>
        </p:spPr>
        <p:txBody>
          <a:bodyPr wrap="square">
            <a:spAutoFit/>
          </a:bodyPr>
          <a:lstStyle/>
          <a:p>
            <a:r>
              <a:rPr lang="en-IE" sz="6000" b="1" noProof="0">
                <a:latin typeface="Lato Black" panose="020F0502020204030203" pitchFamily="34" charset="77"/>
              </a:rPr>
              <a:t>Water is the key indicator of climate change‘s impact</a:t>
            </a:r>
          </a:p>
        </p:txBody>
      </p:sp>
      <p:sp>
        <p:nvSpPr>
          <p:cNvPr id="7" name="TextBox 6">
            <a:extLst>
              <a:ext uri="{FF2B5EF4-FFF2-40B4-BE49-F238E27FC236}">
                <a16:creationId xmlns:a16="http://schemas.microsoft.com/office/drawing/2014/main" id="{08613F0C-AA7E-9602-48EC-0785167B6DB4}"/>
              </a:ext>
            </a:extLst>
          </p:cNvPr>
          <p:cNvSpPr txBox="1"/>
          <p:nvPr/>
        </p:nvSpPr>
        <p:spPr>
          <a:xfrm>
            <a:off x="1225092" y="3915892"/>
            <a:ext cx="8155227" cy="7602209"/>
          </a:xfrm>
          <a:prstGeom prst="rect">
            <a:avLst/>
          </a:prstGeom>
          <a:noFill/>
        </p:spPr>
        <p:txBody>
          <a:bodyPr wrap="square" rtlCol="0">
            <a:spAutoFit/>
          </a:bodyPr>
          <a:lstStyle/>
          <a:p>
            <a:pPr marL="342900" indent="-342900" algn="just">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Droughts accelerate water scarcity and inhibit safe sanitation and hygiene practices.</a:t>
            </a:r>
          </a:p>
          <a:p>
            <a:pPr marL="342900" indent="-342900" algn="just">
              <a:lnSpc>
                <a:spcPts val="3000"/>
              </a:lnSpc>
              <a:spcAft>
                <a:spcPts val="600"/>
              </a:spcAft>
              <a:buFont typeface="Arial" panose="020B0604020202020204" pitchFamily="34" charset="0"/>
              <a:buChar char="•"/>
            </a:pPr>
            <a:endParaRPr lang="en-US" sz="240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Flooding leads to water contamination, thus spreading water-borne diseases within communities.</a:t>
            </a:r>
          </a:p>
          <a:p>
            <a:pPr marL="342900" indent="-342900" algn="just">
              <a:lnSpc>
                <a:spcPts val="3000"/>
              </a:lnSpc>
              <a:spcAft>
                <a:spcPts val="600"/>
              </a:spcAft>
              <a:buFont typeface="Arial" panose="020B0604020202020204" pitchFamily="34" charset="0"/>
              <a:buChar char="•"/>
            </a:pPr>
            <a:endParaRPr lang="en-US" sz="240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This extremely delicate relationship between climate change, water, and sanitation emphasizes the </a:t>
            </a:r>
            <a:r>
              <a:rPr lang="en-US" sz="2400" b="1">
                <a:latin typeface="Lato" panose="020F0502020204030203" pitchFamily="34" charset="0"/>
                <a:ea typeface="Lato" panose="020F0502020204030203" pitchFamily="34" charset="0"/>
                <a:cs typeface="Lato" panose="020F0502020204030203" pitchFamily="34" charset="0"/>
              </a:rPr>
              <a:t>need to invest in climate-SMART WaSH services </a:t>
            </a:r>
            <a:r>
              <a:rPr lang="en-US" sz="2400">
                <a:latin typeface="Lato" panose="020F0502020204030203" pitchFamily="34" charset="0"/>
                <a:ea typeface="Lato" panose="020F0502020204030203" pitchFamily="34" charset="0"/>
                <a:cs typeface="Lato" panose="020F0502020204030203" pitchFamily="34" charset="0"/>
              </a:rPr>
              <a:t>worldwide.</a:t>
            </a:r>
          </a:p>
          <a:p>
            <a:pPr marL="342900" indent="-342900" algn="just">
              <a:lnSpc>
                <a:spcPts val="3000"/>
              </a:lnSpc>
              <a:spcAft>
                <a:spcPts val="600"/>
              </a:spcAft>
              <a:buFont typeface="Arial" panose="020B0604020202020204" pitchFamily="34" charset="0"/>
              <a:buChar char="•"/>
            </a:pPr>
            <a:endParaRPr lang="en-US" sz="240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According to the African Union, </a:t>
            </a:r>
            <a:r>
              <a:rPr lang="en-US" sz="2400" b="1">
                <a:latin typeface="Lato" panose="020F0502020204030203" pitchFamily="34" charset="0"/>
                <a:ea typeface="Lato" panose="020F0502020204030203" pitchFamily="34" charset="0"/>
                <a:cs typeface="Lato" panose="020F0502020204030203" pitchFamily="34" charset="0"/>
              </a:rPr>
              <a:t>every US$1 invested in climate-resilient water and sanitation returns at least US$7 in socio-economic gains </a:t>
            </a:r>
            <a:r>
              <a:rPr lang="en-US" sz="2400">
                <a:latin typeface="Lato" panose="020F0502020204030203" pitchFamily="34" charset="0"/>
                <a:ea typeface="Lato" panose="020F0502020204030203" pitchFamily="34" charset="0"/>
                <a:cs typeface="Lato" panose="020F0502020204030203" pitchFamily="34" charset="0"/>
              </a:rPr>
              <a:t>through enhancements in health, food security, education, gender equality, and SDGs.</a:t>
            </a:r>
            <a:endParaRPr lang="en-IE" sz="2400">
              <a:latin typeface="Lato" panose="020F0502020204030203" pitchFamily="34" charset="0"/>
              <a:ea typeface="Lato" panose="020F0502020204030203" pitchFamily="34" charset="0"/>
              <a:cs typeface="Lato" panose="020F0502020204030203" pitchFamily="34" charset="0"/>
            </a:endParaRPr>
          </a:p>
          <a:p>
            <a:pPr marL="342900" indent="-342900">
              <a:lnSpc>
                <a:spcPts val="3000"/>
              </a:lnSpc>
              <a:spcAft>
                <a:spcPts val="600"/>
              </a:spcAft>
              <a:buFont typeface="Arial" panose="020B0604020202020204" pitchFamily="34" charset="0"/>
              <a:buChar char="•"/>
            </a:pPr>
            <a:endParaRPr lang="en-US" sz="2400">
              <a:latin typeface="Lato" panose="020F0502020204030203" pitchFamily="34" charset="0"/>
              <a:ea typeface="Lato" panose="020F0502020204030203" pitchFamily="34" charset="0"/>
              <a:cs typeface="Lato" panose="020F0502020204030203" pitchFamily="34" charset="0"/>
            </a:endParaRPr>
          </a:p>
          <a:p>
            <a:pPr marL="342900" indent="-342900">
              <a:lnSpc>
                <a:spcPts val="3000"/>
              </a:lnSpc>
              <a:buFont typeface="Arial" panose="020B0604020202020204" pitchFamily="34" charset="0"/>
              <a:buChar char="•"/>
            </a:pPr>
            <a:endParaRPr lang="en-US" sz="2400">
              <a:latin typeface="Lato" panose="020F0502020204030203" pitchFamily="34" charset="0"/>
              <a:ea typeface="Lato" panose="020F0502020204030203" pitchFamily="34" charset="0"/>
              <a:cs typeface="Lato" panose="020F0502020204030203" pitchFamily="34" charset="0"/>
            </a:endParaRPr>
          </a:p>
          <a:p>
            <a:pPr>
              <a:lnSpc>
                <a:spcPts val="3000"/>
              </a:lnSpc>
            </a:pPr>
            <a:endParaRPr lang="en-PT" sz="240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E225809B-8916-7555-CA37-E4EC4FC209A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pic>
        <p:nvPicPr>
          <p:cNvPr id="1026" name="Picture 2">
            <a:extLst>
              <a:ext uri="{FF2B5EF4-FFF2-40B4-BE49-F238E27FC236}">
                <a16:creationId xmlns:a16="http://schemas.microsoft.com/office/drawing/2014/main" id="{D7837542-D216-4B19-50FB-FDF1F8074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6845" y="2868864"/>
            <a:ext cx="8353354" cy="5571622"/>
          </a:xfrm>
          <a:prstGeom prst="roundRect">
            <a:avLst>
              <a:gd name="adj" fmla="val 8594"/>
            </a:avLst>
          </a:prstGeom>
          <a:solidFill>
            <a:srgbClr val="FFFFFF">
              <a:shade val="85000"/>
            </a:srgbClr>
          </a:solidFill>
          <a:ln>
            <a:noFill/>
          </a:ln>
          <a:effectLst/>
        </p:spPr>
      </p:pic>
      <p:sp>
        <p:nvSpPr>
          <p:cNvPr id="6" name="TextBox 5">
            <a:extLst>
              <a:ext uri="{FF2B5EF4-FFF2-40B4-BE49-F238E27FC236}">
                <a16:creationId xmlns:a16="http://schemas.microsoft.com/office/drawing/2014/main" id="{8908C78D-D7B1-4F82-0629-535B249B235F}"/>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 Finance for Sanitation</a:t>
            </a:r>
          </a:p>
        </p:txBody>
      </p:sp>
      <p:sp>
        <p:nvSpPr>
          <p:cNvPr id="4" name="Slide Number Placeholder 11">
            <a:extLst>
              <a:ext uri="{FF2B5EF4-FFF2-40B4-BE49-F238E27FC236}">
                <a16:creationId xmlns:a16="http://schemas.microsoft.com/office/drawing/2014/main" id="{FB8090C4-0FC2-B9BC-0E78-7BC98DAF2E55}"/>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6</a:t>
            </a:fld>
            <a:endParaRPr lang="en-FR">
              <a:solidFill>
                <a:schemeClr val="tx1"/>
              </a:solidFill>
            </a:endParaRPr>
          </a:p>
        </p:txBody>
      </p:sp>
    </p:spTree>
    <p:extLst>
      <p:ext uri="{BB962C8B-B14F-4D97-AF65-F5344CB8AC3E}">
        <p14:creationId xmlns:p14="http://schemas.microsoft.com/office/powerpoint/2010/main" val="717836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955A-0AC0-B786-A4B4-EB3C9F6AA3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2064054-FC55-B0F5-2A69-5AA294826F29}"/>
              </a:ext>
            </a:extLst>
          </p:cNvPr>
          <p:cNvSpPr txBox="1"/>
          <p:nvPr/>
        </p:nvSpPr>
        <p:spPr>
          <a:xfrm>
            <a:off x="450850" y="560973"/>
            <a:ext cx="10058400" cy="5093702"/>
          </a:xfrm>
          <a:prstGeom prst="rect">
            <a:avLst/>
          </a:prstGeom>
          <a:noFill/>
        </p:spPr>
        <p:txBody>
          <a:bodyPr wrap="square">
            <a:spAutoFit/>
          </a:bodyPr>
          <a:lstStyle/>
          <a:p>
            <a:r>
              <a:rPr lang="en-PT" sz="32500">
                <a:solidFill>
                  <a:schemeClr val="bg1"/>
                </a:solidFill>
                <a:latin typeface="Lato Light" panose="020F0302020204030203" pitchFamily="34" charset="77"/>
              </a:rPr>
              <a:t>0</a:t>
            </a:r>
            <a:r>
              <a:rPr lang="de-DE" sz="32500">
                <a:solidFill>
                  <a:schemeClr val="bg1"/>
                </a:solidFill>
                <a:latin typeface="Lato Light" panose="020F0302020204030203" pitchFamily="34" charset="77"/>
              </a:rPr>
              <a:t>2</a:t>
            </a:r>
            <a:endParaRPr lang="en-PT" sz="32500">
              <a:solidFill>
                <a:schemeClr val="bg1"/>
              </a:solidFill>
              <a:latin typeface="Lato Light" panose="020F0302020204030203" pitchFamily="34" charset="77"/>
            </a:endParaRPr>
          </a:p>
        </p:txBody>
      </p:sp>
      <p:sp>
        <p:nvSpPr>
          <p:cNvPr id="4" name="TextBox 3">
            <a:extLst>
              <a:ext uri="{FF2B5EF4-FFF2-40B4-BE49-F238E27FC236}">
                <a16:creationId xmlns:a16="http://schemas.microsoft.com/office/drawing/2014/main" id="{C10AEC7E-7D60-DA99-4BCA-0AA0235E04FF}"/>
              </a:ext>
            </a:extLst>
          </p:cNvPr>
          <p:cNvSpPr txBox="1"/>
          <p:nvPr/>
        </p:nvSpPr>
        <p:spPr>
          <a:xfrm>
            <a:off x="6851650" y="2331889"/>
            <a:ext cx="11963400" cy="3416320"/>
          </a:xfrm>
          <a:prstGeom prst="rect">
            <a:avLst/>
          </a:prstGeom>
          <a:noFill/>
        </p:spPr>
        <p:txBody>
          <a:bodyPr wrap="square" rtlCol="0">
            <a:spAutoFit/>
          </a:bodyPr>
          <a:lstStyle/>
          <a:p>
            <a:r>
              <a:rPr lang="en-GB" sz="7200" b="1">
                <a:solidFill>
                  <a:schemeClr val="bg1"/>
                </a:solidFill>
                <a:latin typeface="Lato" panose="020F0502020204030203" pitchFamily="34" charset="0"/>
                <a:ea typeface="Lato" panose="020F0502020204030203" pitchFamily="34" charset="0"/>
                <a:cs typeface="Lato" panose="020F0502020204030203" pitchFamily="34" charset="0"/>
              </a:rPr>
              <a:t>HOW CAN CLIMATE FINANCE IMPACT SANITATION?</a:t>
            </a:r>
          </a:p>
        </p:txBody>
      </p:sp>
      <p:pic>
        <p:nvPicPr>
          <p:cNvPr id="5" name="Graphic 68">
            <a:extLst>
              <a:ext uri="{FF2B5EF4-FFF2-40B4-BE49-F238E27FC236}">
                <a16:creationId xmlns:a16="http://schemas.microsoft.com/office/drawing/2014/main" id="{DD8CC9F7-0482-4436-5647-73151C8F0A7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6" name="Picture Placeholder 15" descr="Aerial view of a sewage treatment plant&#10;&#10;AI-generated content may be incorrect.">
            <a:extLst>
              <a:ext uri="{FF2B5EF4-FFF2-40B4-BE49-F238E27FC236}">
                <a16:creationId xmlns:a16="http://schemas.microsoft.com/office/drawing/2014/main" id="{40F5D612-F04A-8C60-6A32-42A767708A3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31744" b="31744"/>
          <a:stretch>
            <a:fillRect/>
          </a:stretch>
        </p:blipFill>
        <p:spPr/>
      </p:pic>
    </p:spTree>
    <p:extLst>
      <p:ext uri="{BB962C8B-B14F-4D97-AF65-F5344CB8AC3E}">
        <p14:creationId xmlns:p14="http://schemas.microsoft.com/office/powerpoint/2010/main" val="2962501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8CFB0-5165-5519-77F2-C0F1CC42C72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922A7EB-5E18-D318-2B6E-73C429178FF9}"/>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FB9B8CDC-483A-0CD2-9B46-79A936B36235}"/>
              </a:ext>
            </a:extLst>
          </p:cNvPr>
          <p:cNvSpPr txBox="1"/>
          <p:nvPr/>
        </p:nvSpPr>
        <p:spPr>
          <a:xfrm>
            <a:off x="1441450" y="1478260"/>
            <a:ext cx="10051256" cy="1938992"/>
          </a:xfrm>
          <a:prstGeom prst="rect">
            <a:avLst/>
          </a:prstGeom>
          <a:noFill/>
        </p:spPr>
        <p:txBody>
          <a:bodyPr wrap="square">
            <a:spAutoFit/>
          </a:bodyPr>
          <a:lstStyle/>
          <a:p>
            <a:pPr algn="l"/>
            <a:r>
              <a:rPr lang="en-IE" sz="6000" b="1" noProof="0">
                <a:latin typeface="Lato Black" panose="020F0502020204030203" pitchFamily="34" charset="77"/>
              </a:rPr>
              <a:t>Benefits that climate finance can bring for sanitation</a:t>
            </a:r>
          </a:p>
        </p:txBody>
      </p:sp>
      <p:sp>
        <p:nvSpPr>
          <p:cNvPr id="7" name="TextBox 6">
            <a:extLst>
              <a:ext uri="{FF2B5EF4-FFF2-40B4-BE49-F238E27FC236}">
                <a16:creationId xmlns:a16="http://schemas.microsoft.com/office/drawing/2014/main" id="{1102D9C1-6920-420F-C081-50A81643BF06}"/>
              </a:ext>
            </a:extLst>
          </p:cNvPr>
          <p:cNvSpPr txBox="1"/>
          <p:nvPr/>
        </p:nvSpPr>
        <p:spPr>
          <a:xfrm>
            <a:off x="1225092" y="5115082"/>
            <a:ext cx="8155227" cy="4370555"/>
          </a:xfrm>
          <a:prstGeom prst="rect">
            <a:avLst/>
          </a:prstGeom>
          <a:noFill/>
        </p:spPr>
        <p:txBody>
          <a:bodyPr wrap="square" rtlCol="0">
            <a:spAutoFit/>
          </a:bodyPr>
          <a:lstStyle/>
          <a:p>
            <a:pPr marL="342900" indent="-342900" algn="just">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Establishment and access to dedicated climate funds to finance climate change mitigation and adaptation efforts in WaSH</a:t>
            </a:r>
          </a:p>
          <a:p>
            <a:pPr marL="342900" indent="-342900" algn="just">
              <a:lnSpc>
                <a:spcPts val="3000"/>
              </a:lnSpc>
              <a:spcAft>
                <a:spcPts val="600"/>
              </a:spcAft>
              <a:buFont typeface="Arial" panose="020B0604020202020204" pitchFamily="34" charset="0"/>
              <a:buChar char="•"/>
            </a:pPr>
            <a:endParaRPr lang="en-US" sz="240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Promotion of innovative sanitation technologies</a:t>
            </a:r>
          </a:p>
          <a:p>
            <a:pPr marL="342900" indent="-342900" algn="just">
              <a:lnSpc>
                <a:spcPts val="3000"/>
              </a:lnSpc>
              <a:spcAft>
                <a:spcPts val="600"/>
              </a:spcAft>
              <a:buFont typeface="Arial" panose="020B0604020202020204" pitchFamily="34" charset="0"/>
              <a:buChar char="•"/>
            </a:pPr>
            <a:endParaRPr lang="en-US" sz="240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Innovative climate financing methods can mobilize funds from public and private sources</a:t>
            </a:r>
          </a:p>
          <a:p>
            <a:pPr marL="342900" indent="-342900">
              <a:lnSpc>
                <a:spcPts val="3000"/>
              </a:lnSpc>
              <a:spcAft>
                <a:spcPts val="600"/>
              </a:spcAft>
              <a:buFont typeface="Arial" panose="020B0604020202020204" pitchFamily="34" charset="0"/>
              <a:buChar char="•"/>
            </a:pPr>
            <a:endParaRPr lang="en-US" sz="2400">
              <a:latin typeface="Lato" panose="020F0502020204030203" pitchFamily="34" charset="0"/>
              <a:ea typeface="Lato" panose="020F0502020204030203" pitchFamily="34" charset="0"/>
              <a:cs typeface="Lato" panose="020F0502020204030203" pitchFamily="34" charset="0"/>
            </a:endParaRPr>
          </a:p>
          <a:p>
            <a:pPr>
              <a:lnSpc>
                <a:spcPts val="3000"/>
              </a:lnSpc>
            </a:pPr>
            <a:endParaRPr lang="en-PT" sz="240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34CB6BC9-1DEF-C970-4887-809EDA13E8F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2050" name="Picture 2">
            <a:extLst>
              <a:ext uri="{FF2B5EF4-FFF2-40B4-BE49-F238E27FC236}">
                <a16:creationId xmlns:a16="http://schemas.microsoft.com/office/drawing/2014/main" id="{C53A7127-C15B-5129-77F7-0750103D8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9309" y="2745744"/>
            <a:ext cx="8728425" cy="5817861"/>
          </a:xfrm>
          <a:prstGeom prst="roundRect">
            <a:avLst>
              <a:gd name="adj" fmla="val 8594"/>
            </a:avLst>
          </a:prstGeom>
          <a:solidFill>
            <a:srgbClr val="FFFFFF">
              <a:shade val="85000"/>
            </a:srgbClr>
          </a:solidFill>
          <a:ln>
            <a:noFill/>
          </a:ln>
          <a:effectLst/>
        </p:spPr>
      </p:pic>
      <p:sp>
        <p:nvSpPr>
          <p:cNvPr id="6" name="TextBox 5">
            <a:extLst>
              <a:ext uri="{FF2B5EF4-FFF2-40B4-BE49-F238E27FC236}">
                <a16:creationId xmlns:a16="http://schemas.microsoft.com/office/drawing/2014/main" id="{36F253EF-EB63-5B03-8FE9-55C2496A1D51}"/>
              </a:ext>
            </a:extLst>
          </p:cNvPr>
          <p:cNvSpPr txBox="1"/>
          <p:nvPr/>
        </p:nvSpPr>
        <p:spPr>
          <a:xfrm>
            <a:off x="11886043" y="8563605"/>
            <a:ext cx="2528047" cy="276999"/>
          </a:xfrm>
          <a:prstGeom prst="rect">
            <a:avLst/>
          </a:prstGeom>
          <a:noFill/>
        </p:spPr>
        <p:txBody>
          <a:bodyPr wrap="square" rtlCol="0">
            <a:spAutoFit/>
          </a:bodyPr>
          <a:lstStyle/>
          <a:p>
            <a:r>
              <a:rPr lang="en-IE" sz="1200" i="1"/>
              <a:t>Image: WaterAid/Dennis </a:t>
            </a:r>
            <a:r>
              <a:rPr lang="en-IE" sz="1200" i="1" err="1"/>
              <a:t>Lupenga</a:t>
            </a:r>
            <a:endParaRPr lang="en-IE" sz="1200" i="1"/>
          </a:p>
        </p:txBody>
      </p:sp>
      <p:sp>
        <p:nvSpPr>
          <p:cNvPr id="8" name="TextBox 7">
            <a:extLst>
              <a:ext uri="{FF2B5EF4-FFF2-40B4-BE49-F238E27FC236}">
                <a16:creationId xmlns:a16="http://schemas.microsoft.com/office/drawing/2014/main" id="{F9F9B5B1-2F2E-AA71-6985-4B423F711500}"/>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 Finance for Sanitation</a:t>
            </a:r>
          </a:p>
        </p:txBody>
      </p:sp>
      <p:sp>
        <p:nvSpPr>
          <p:cNvPr id="4" name="Slide Number Placeholder 11">
            <a:extLst>
              <a:ext uri="{FF2B5EF4-FFF2-40B4-BE49-F238E27FC236}">
                <a16:creationId xmlns:a16="http://schemas.microsoft.com/office/drawing/2014/main" id="{8AAEC2A4-A617-17AD-8EF3-C7FA5541B2A2}"/>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8</a:t>
            </a:fld>
            <a:endParaRPr lang="en-FR">
              <a:solidFill>
                <a:schemeClr val="tx1"/>
              </a:solidFill>
            </a:endParaRPr>
          </a:p>
        </p:txBody>
      </p:sp>
    </p:spTree>
    <p:extLst>
      <p:ext uri="{BB962C8B-B14F-4D97-AF65-F5344CB8AC3E}">
        <p14:creationId xmlns:p14="http://schemas.microsoft.com/office/powerpoint/2010/main" val="564152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F05F4-CC5D-1485-1577-D1C58748757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28AAF11-4D6E-5BFF-96DF-3AD43986B8C7}"/>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8D7D1D5C-24C2-B30C-2D79-4F5D55D7BFBB}"/>
              </a:ext>
            </a:extLst>
          </p:cNvPr>
          <p:cNvSpPr txBox="1"/>
          <p:nvPr/>
        </p:nvSpPr>
        <p:spPr>
          <a:xfrm>
            <a:off x="1441449" y="1376389"/>
            <a:ext cx="10929419" cy="1938992"/>
          </a:xfrm>
          <a:prstGeom prst="rect">
            <a:avLst/>
          </a:prstGeom>
          <a:noFill/>
        </p:spPr>
        <p:txBody>
          <a:bodyPr wrap="square">
            <a:spAutoFit/>
          </a:bodyPr>
          <a:lstStyle/>
          <a:p>
            <a:pPr algn="l"/>
            <a:r>
              <a:rPr lang="en-IE" sz="6000" b="1" noProof="0">
                <a:latin typeface="Lato Black" panose="020F0502020204030203" pitchFamily="34" charset="77"/>
              </a:rPr>
              <a:t>Existing challenges concerning climate finance for sanitation </a:t>
            </a:r>
          </a:p>
        </p:txBody>
      </p:sp>
      <p:sp>
        <p:nvSpPr>
          <p:cNvPr id="7" name="TextBox 6">
            <a:extLst>
              <a:ext uri="{FF2B5EF4-FFF2-40B4-BE49-F238E27FC236}">
                <a16:creationId xmlns:a16="http://schemas.microsoft.com/office/drawing/2014/main" id="{D5C65824-425C-5618-BBF9-E549860ABE01}"/>
              </a:ext>
            </a:extLst>
          </p:cNvPr>
          <p:cNvSpPr txBox="1"/>
          <p:nvPr/>
        </p:nvSpPr>
        <p:spPr>
          <a:xfrm>
            <a:off x="1225092" y="3916683"/>
            <a:ext cx="8640803" cy="5755550"/>
          </a:xfrm>
          <a:prstGeom prst="rect">
            <a:avLst/>
          </a:prstGeom>
          <a:noFill/>
        </p:spPr>
        <p:txBody>
          <a:bodyPr wrap="square" rtlCol="0">
            <a:spAutoFit/>
          </a:bodyPr>
          <a:lstStyle/>
          <a:p>
            <a:pPr marL="342900" indent="-342900" algn="just">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Climate finance provided in the form of conventional loans are unsuitable for water and sanitation services as the full costs are difficult to recover from users.</a:t>
            </a:r>
          </a:p>
          <a:p>
            <a:pPr marL="342900" indent="-342900" algn="just">
              <a:lnSpc>
                <a:spcPts val="3000"/>
              </a:lnSpc>
              <a:spcAft>
                <a:spcPts val="600"/>
              </a:spcAft>
              <a:buFont typeface="Arial" panose="020B0604020202020204" pitchFamily="34" charset="0"/>
              <a:buChar char="•"/>
            </a:pPr>
            <a:endParaRPr lang="en-US" sz="240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Climate finance has historically prioritized mitigation over adaptation, which is typically more impactful for sanitation, leaving a considerable gap in global adaptation finance. Although adaptation finance has increased in recent years, only 5% of global total climate finance went towards funding adaptation efforts.</a:t>
            </a:r>
          </a:p>
          <a:p>
            <a:pPr marL="342900" indent="-342900" algn="just">
              <a:lnSpc>
                <a:spcPts val="3000"/>
              </a:lnSpc>
              <a:spcAft>
                <a:spcPts val="600"/>
              </a:spcAft>
              <a:buFont typeface="Arial" panose="020B0604020202020204" pitchFamily="34" charset="0"/>
              <a:buChar char="•"/>
            </a:pPr>
            <a:endParaRPr lang="en-US" sz="240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Deficient incorporation of climate considerations in sanitation policies, and vice versa</a:t>
            </a:r>
            <a:r>
              <a:rPr lang="en-IE" sz="2400">
                <a:latin typeface="Lato" panose="020F0502020204030203" pitchFamily="34" charset="0"/>
                <a:ea typeface="Lato" panose="020F0502020204030203" pitchFamily="34" charset="0"/>
                <a:cs typeface="Lato" panose="020F0502020204030203" pitchFamily="34" charset="0"/>
              </a:rPr>
              <a:t> has resulted in the underfunding of sanitation initiatives from climate finance</a:t>
            </a:r>
            <a:endParaRPr lang="en-PT" sz="240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F0016478-2DD7-F42D-D3A1-2FB6BCEE41B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5124" name="Picture 4" descr="a close up of a cracked surface of dirt">
            <a:extLst>
              <a:ext uri="{FF2B5EF4-FFF2-40B4-BE49-F238E27FC236}">
                <a16:creationId xmlns:a16="http://schemas.microsoft.com/office/drawing/2014/main" id="{E7A2FEEB-AAB0-1E7D-7611-8CD88CEEA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464" y="3498500"/>
            <a:ext cx="7840116" cy="5226744"/>
          </a:xfrm>
          <a:prstGeom prst="roundRect">
            <a:avLst>
              <a:gd name="adj" fmla="val 8594"/>
            </a:avLst>
          </a:prstGeom>
          <a:solidFill>
            <a:srgbClr val="FFFFFF">
              <a:shade val="85000"/>
            </a:srgbClr>
          </a:solidFill>
          <a:ln>
            <a:noFill/>
          </a:ln>
          <a:effectLst/>
        </p:spPr>
      </p:pic>
      <p:sp>
        <p:nvSpPr>
          <p:cNvPr id="6" name="TextBox 5">
            <a:extLst>
              <a:ext uri="{FF2B5EF4-FFF2-40B4-BE49-F238E27FC236}">
                <a16:creationId xmlns:a16="http://schemas.microsoft.com/office/drawing/2014/main" id="{64C7DAB8-041F-D94D-8023-CEF7A190F1B8}"/>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 Finance for Sanitation</a:t>
            </a:r>
          </a:p>
        </p:txBody>
      </p:sp>
      <p:sp>
        <p:nvSpPr>
          <p:cNvPr id="4" name="Slide Number Placeholder 11">
            <a:extLst>
              <a:ext uri="{FF2B5EF4-FFF2-40B4-BE49-F238E27FC236}">
                <a16:creationId xmlns:a16="http://schemas.microsoft.com/office/drawing/2014/main" id="{BEF3E837-369C-C20A-FA15-807D583EE818}"/>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9</a:t>
            </a:fld>
            <a:endParaRPr lang="en-FR">
              <a:solidFill>
                <a:schemeClr val="tx1"/>
              </a:solidFill>
            </a:endParaRPr>
          </a:p>
        </p:txBody>
      </p:sp>
    </p:spTree>
    <p:extLst>
      <p:ext uri="{BB962C8B-B14F-4D97-AF65-F5344CB8AC3E}">
        <p14:creationId xmlns:p14="http://schemas.microsoft.com/office/powerpoint/2010/main" val="133798977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 Presentation" id="{8D81FA6A-C9EC-4D73-8E6C-D59F5EBB8786}" vid="{C9595A5C-54F3-49D6-A9D9-E7C138EF18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8FEB3B636A8849B3027D304D958C2B" ma:contentTypeVersion="18" ma:contentTypeDescription="Create a new document." ma:contentTypeScope="" ma:versionID="7eb244738a7c214551287ba383fc7fb9">
  <xsd:schema xmlns:xsd="http://www.w3.org/2001/XMLSchema" xmlns:xs="http://www.w3.org/2001/XMLSchema" xmlns:p="http://schemas.microsoft.com/office/2006/metadata/properties" xmlns:ns2="2bc881f8-4278-4867-b426-cb4fc2a8ea98" xmlns:ns3="fb8c4722-8444-49f8-8256-7a94408702c6" targetNamespace="http://schemas.microsoft.com/office/2006/metadata/properties" ma:root="true" ma:fieldsID="788e130360962f06dd304d8e06b0538f" ns2:_="" ns3:_="">
    <xsd:import namespace="2bc881f8-4278-4867-b426-cb4fc2a8ea98"/>
    <xsd:import namespace="fb8c4722-8444-49f8-8256-7a94408702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881f8-4278-4867-b426-cb4fc2a8e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72cfb00-c42a-46a1-97e5-bfa8e9cb2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8c4722-8444-49f8-8256-7a94408702c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1b6b4e3-0a7b-4683-9226-c8274d5c367b}" ma:internalName="TaxCatchAll" ma:showField="CatchAllData" ma:web="fb8c4722-8444-49f8-8256-7a94408702c6">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c881f8-4278-4867-b426-cb4fc2a8ea98">
      <Terms xmlns="http://schemas.microsoft.com/office/infopath/2007/PartnerControls"/>
    </lcf76f155ced4ddcb4097134ff3c332f>
    <TaxCatchAll xmlns="fb8c4722-8444-49f8-8256-7a94408702c6" xsi:nil="true"/>
  </documentManagement>
</p:properties>
</file>

<file path=customXml/itemProps1.xml><?xml version="1.0" encoding="utf-8"?>
<ds:datastoreItem xmlns:ds="http://schemas.openxmlformats.org/officeDocument/2006/customXml" ds:itemID="{882E50AD-D80C-4291-9DBF-1C1DE153F682}"/>
</file>

<file path=customXml/itemProps2.xml><?xml version="1.0" encoding="utf-8"?>
<ds:datastoreItem xmlns:ds="http://schemas.openxmlformats.org/officeDocument/2006/customXml" ds:itemID="{101563B9-0E71-43EB-90C6-495EA5E35B28}">
  <ds:schemaRefs>
    <ds:schemaRef ds:uri="http://schemas.microsoft.com/sharepoint/v3/contenttype/forms"/>
  </ds:schemaRefs>
</ds:datastoreItem>
</file>

<file path=customXml/itemProps3.xml><?xml version="1.0" encoding="utf-8"?>
<ds:datastoreItem xmlns:ds="http://schemas.openxmlformats.org/officeDocument/2006/customXml" ds:itemID="{3981A023-7298-4526-8A46-37FAC96D0C80}">
  <ds:schemaRefs>
    <ds:schemaRef ds:uri="http://purl.org/dc/terms/"/>
    <ds:schemaRef ds:uri="http://schemas.microsoft.com/office/2006/documentManagement/types"/>
    <ds:schemaRef ds:uri="http://purl.org/dc/elements/1.1/"/>
    <ds:schemaRef ds:uri="http://schemas.openxmlformats.org/package/2006/metadata/core-properties"/>
    <ds:schemaRef ds:uri="http://www.w3.org/XML/1998/namespace"/>
    <ds:schemaRef ds:uri="2bc881f8-4278-4867-b426-cb4fc2a8ea98"/>
    <ds:schemaRef ds:uri="http://purl.org/dc/dcmitype/"/>
    <ds:schemaRef ds:uri="http://schemas.microsoft.com/office/2006/metadata/properties"/>
    <ds:schemaRef ds:uri="http://schemas.microsoft.com/office/infopath/2007/PartnerControls"/>
    <ds:schemaRef ds:uri="fb8c4722-8444-49f8-8256-7a94408702c6"/>
  </ds:schemaRefs>
</ds:datastoreItem>
</file>

<file path=docProps/app.xml><?xml version="1.0" encoding="utf-8"?>
<Properties xmlns="http://schemas.openxmlformats.org/officeDocument/2006/extended-properties" xmlns:vt="http://schemas.openxmlformats.org/officeDocument/2006/docPropsVTypes">
  <Template>Standard Presentation</Template>
  <TotalTime>0</TotalTime>
  <Words>1132</Words>
  <Application>Microsoft Macintosh PowerPoint</Application>
  <PresentationFormat>Custom</PresentationFormat>
  <Paragraphs>117</Paragraphs>
  <Slides>17</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Lato Light</vt:lpstr>
      <vt:lpstr>Courier New</vt:lpstr>
      <vt:lpstr>Arial Black</vt:lpstr>
      <vt:lpstr>Lato</vt:lpstr>
      <vt:lpstr>Aptos</vt:lpstr>
      <vt:lpstr>Arial</vt:lpstr>
      <vt:lpstr>Lato ExtraBold</vt:lpstr>
      <vt:lpstr>Lato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Jean Pierre Bucyensenge</dc:creator>
  <cp:lastModifiedBy>Marie Reysset</cp:lastModifiedBy>
  <cp:revision>1</cp:revision>
  <dcterms:created xsi:type="dcterms:W3CDTF">2025-03-19T17:39:14Z</dcterms:created>
  <dcterms:modified xsi:type="dcterms:W3CDTF">2025-08-22T18:06:43Z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0x010100D88FEB3B636A8849B3027D304D958C2B</vt:lpwstr>
  </property>
  <property fmtid="{D5CDD505-2E9C-101B-9397-08002B2CF9AE}" pid="4" name="ResponsibleUnit/Person">
    <vt:lpwstr>67;#i:0#.f|membership|sujeung.hong@gggi.org,#i:0#.f|membership|sujeung.hong@gggi.org,#sujeung.hong@gggi.org,#,#Su Jeung Hong,#,#Director of ODG (Governance, Strategy, Partnerships, Comms),#Communication and Knowledge Sharing Officer</vt:lpwstr>
  </property>
</Properties>
</file>