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sldIdLst>
    <p:sldId id="278" r:id="rId5"/>
    <p:sldId id="279" r:id="rId6"/>
    <p:sldId id="277" r:id="rId7"/>
    <p:sldId id="289" r:id="rId8"/>
    <p:sldId id="311" r:id="rId9"/>
    <p:sldId id="284" r:id="rId10"/>
    <p:sldId id="290" r:id="rId11"/>
    <p:sldId id="316" r:id="rId12"/>
    <p:sldId id="356" r:id="rId13"/>
    <p:sldId id="314" r:id="rId14"/>
    <p:sldId id="320" r:id="rId15"/>
    <p:sldId id="327" r:id="rId16"/>
    <p:sldId id="322" r:id="rId17"/>
    <p:sldId id="317" r:id="rId18"/>
    <p:sldId id="318" r:id="rId19"/>
    <p:sldId id="321" r:id="rId20"/>
    <p:sldId id="287" r:id="rId21"/>
    <p:sldId id="312" r:id="rId22"/>
    <p:sldId id="313" r:id="rId23"/>
    <p:sldId id="324" r:id="rId24"/>
    <p:sldId id="354" r:id="rId25"/>
    <p:sldId id="276" r:id="rId26"/>
  </p:sldIdLst>
  <p:sldSz cx="20104100" cy="11309350"/>
  <p:notesSz cx="20104100" cy="11309350"/>
  <p:embeddedFontLst>
    <p:embeddedFont>
      <p:font typeface="Arial Black" panose="020B0604020202020204" pitchFamily="34" charset="0"/>
      <p:bold r:id="rId28"/>
    </p:embeddedFont>
    <p:embeddedFont>
      <p:font typeface="Lato" panose="020F0502020204030203" pitchFamily="34" charset="0"/>
      <p:regular r:id="rId29"/>
      <p:bold r:id="rId30"/>
      <p:italic r:id="rId31"/>
      <p:boldItalic r:id="rId32"/>
    </p:embeddedFont>
    <p:embeddedFont>
      <p:font typeface="Lato Black" panose="020F0502020204030204" pitchFamily="34" charset="0"/>
      <p:bold r:id="rId33"/>
      <p:italic r:id="rId34"/>
      <p:boldItalic r:id="rId35"/>
    </p:embeddedFont>
    <p:embeddedFont>
      <p:font typeface="Lato ExtraBold" panose="020F0502020204030204" pitchFamily="34" charset="0"/>
      <p:bold r:id="rId36"/>
      <p:italic r:id="rId37"/>
      <p:boldItalic r:id="rId38"/>
    </p:embeddedFont>
    <p:embeddedFont>
      <p:font typeface="Lato Light" panose="020F0302020204030204" pitchFamily="34" charset="0"/>
      <p:regular r:id="rId39"/>
      <p:italic r:id="rId4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B89D"/>
    <a:srgbClr val="F6B11B"/>
    <a:srgbClr val="0E8972"/>
    <a:srgbClr val="004A80"/>
    <a:srgbClr val="08B89D"/>
    <a:srgbClr val="E584B6"/>
    <a:srgbClr val="00B3E3"/>
    <a:srgbClr val="69BCDD"/>
    <a:srgbClr val="945874"/>
    <a:srgbClr val="EF49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0B1A92-B438-AB44-9AB8-041E8B28DA04}" v="2" dt="2025-06-23T18:00:32.19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73" d="100"/>
          <a:sy n="73" d="100"/>
        </p:scale>
        <p:origin x="328" y="19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Dilger" userId="9ea28fac-bbe8-4e8e-8845-c9224e0284e3" providerId="ADAL" clId="{B90B1A92-B438-AB44-9AB8-041E8B28DA04}"/>
    <pc:docChg chg="addSld delSld modSld sldOrd">
      <pc:chgData name="Martin Dilger" userId="9ea28fac-bbe8-4e8e-8845-c9224e0284e3" providerId="ADAL" clId="{B90B1A92-B438-AB44-9AB8-041E8B28DA04}" dt="2025-06-25T20:41:52.646" v="208" actId="20578"/>
      <pc:docMkLst>
        <pc:docMk/>
      </pc:docMkLst>
      <pc:sldChg chg="modSp mod">
        <pc:chgData name="Martin Dilger" userId="9ea28fac-bbe8-4e8e-8845-c9224e0284e3" providerId="ADAL" clId="{B90B1A92-B438-AB44-9AB8-041E8B28DA04}" dt="2025-06-25T12:28:32.805" v="206" actId="948"/>
        <pc:sldMkLst>
          <pc:docMk/>
          <pc:sldMk cId="564152385" sldId="290"/>
        </pc:sldMkLst>
        <pc:spChg chg="mod">
          <ac:chgData name="Martin Dilger" userId="9ea28fac-bbe8-4e8e-8845-c9224e0284e3" providerId="ADAL" clId="{B90B1A92-B438-AB44-9AB8-041E8B28DA04}" dt="2025-06-25T12:28:32.805" v="206" actId="948"/>
          <ac:spMkLst>
            <pc:docMk/>
            <pc:sldMk cId="564152385" sldId="290"/>
            <ac:spMk id="7" creationId="{1102D9C1-6920-420F-C081-50A81643BF06}"/>
          </ac:spMkLst>
        </pc:spChg>
      </pc:sldChg>
      <pc:sldChg chg="ord">
        <pc:chgData name="Martin Dilger" userId="9ea28fac-bbe8-4e8e-8845-c9224e0284e3" providerId="ADAL" clId="{B90B1A92-B438-AB44-9AB8-041E8B28DA04}" dt="2025-06-25T20:41:52.646" v="208" actId="20578"/>
        <pc:sldMkLst>
          <pc:docMk/>
          <pc:sldMk cId="714020499" sldId="314"/>
        </pc:sldMkLst>
      </pc:sldChg>
      <pc:sldChg chg="add del">
        <pc:chgData name="Martin Dilger" userId="9ea28fac-bbe8-4e8e-8845-c9224e0284e3" providerId="ADAL" clId="{B90B1A92-B438-AB44-9AB8-041E8B28DA04}" dt="2025-06-23T18:07:34.101" v="193" actId="2696"/>
        <pc:sldMkLst>
          <pc:docMk/>
          <pc:sldMk cId="271790685" sldId="355"/>
        </pc:sldMkLst>
      </pc:sldChg>
      <pc:sldChg chg="modSp add mod">
        <pc:chgData name="Martin Dilger" userId="9ea28fac-bbe8-4e8e-8845-c9224e0284e3" providerId="ADAL" clId="{B90B1A92-B438-AB44-9AB8-041E8B28DA04}" dt="2025-06-23T18:07:13.884" v="192" actId="20577"/>
        <pc:sldMkLst>
          <pc:docMk/>
          <pc:sldMk cId="4147930075" sldId="356"/>
        </pc:sldMkLst>
        <pc:spChg chg="mod">
          <ac:chgData name="Martin Dilger" userId="9ea28fac-bbe8-4e8e-8845-c9224e0284e3" providerId="ADAL" clId="{B90B1A92-B438-AB44-9AB8-041E8B28DA04}" dt="2025-06-23T18:00:50.795" v="21" actId="20577"/>
          <ac:spMkLst>
            <pc:docMk/>
            <pc:sldMk cId="4147930075" sldId="356"/>
            <ac:spMk id="5" creationId="{B4F4F169-57F7-3884-8221-66C5F4759837}"/>
          </ac:spMkLst>
        </pc:spChg>
        <pc:spChg chg="mod">
          <ac:chgData name="Martin Dilger" userId="9ea28fac-bbe8-4e8e-8845-c9224e0284e3" providerId="ADAL" clId="{B90B1A92-B438-AB44-9AB8-041E8B28DA04}" dt="2025-06-23T18:07:13.884" v="192" actId="20577"/>
          <ac:spMkLst>
            <pc:docMk/>
            <pc:sldMk cId="4147930075" sldId="356"/>
            <ac:spMk id="7" creationId="{24BBACAA-921D-63AE-5D2A-ED4759E757AA}"/>
          </ac:spMkLst>
        </pc:spChg>
      </pc:sldChg>
    </pc:docChg>
  </pc:docChgLst>
  <pc:docChgLst>
    <pc:chgData name="Marie Reysset" userId="da34172a-9a3d-4507-a76d-9da88a77cce9" providerId="ADAL" clId="{5FF9F3A3-6575-2747-ADFB-B84CE7FBB143}"/>
    <pc:docChg chg="custSel addSld modSld">
      <pc:chgData name="Marie Reysset" userId="da34172a-9a3d-4507-a76d-9da88a77cce9" providerId="ADAL" clId="{5FF9F3A3-6575-2747-ADFB-B84CE7FBB143}" dt="2025-06-04T23:29:42.617" v="71"/>
      <pc:docMkLst>
        <pc:docMk/>
      </pc:docMkLst>
      <pc:sldChg chg="modSp mod">
        <pc:chgData name="Marie Reysset" userId="da34172a-9a3d-4507-a76d-9da88a77cce9" providerId="ADAL" clId="{5FF9F3A3-6575-2747-ADFB-B84CE7FBB143}" dt="2025-06-04T23:27:36.466" v="51" actId="255"/>
        <pc:sldMkLst>
          <pc:docMk/>
          <pc:sldMk cId="1681371921" sldId="279"/>
        </pc:sldMkLst>
        <pc:spChg chg="mod">
          <ac:chgData name="Marie Reysset" userId="da34172a-9a3d-4507-a76d-9da88a77cce9" providerId="ADAL" clId="{5FF9F3A3-6575-2747-ADFB-B84CE7FBB143}" dt="2025-06-04T23:27:36.466" v="51" actId="255"/>
          <ac:spMkLst>
            <pc:docMk/>
            <pc:sldMk cId="1681371921" sldId="279"/>
            <ac:spMk id="4" creationId="{99EA5B7F-B5FE-7F13-306F-17D3E399A7EC}"/>
          </ac:spMkLst>
        </pc:spChg>
        <pc:spChg chg="mod">
          <ac:chgData name="Marie Reysset" userId="da34172a-9a3d-4507-a76d-9da88a77cce9" providerId="ADAL" clId="{5FF9F3A3-6575-2747-ADFB-B84CE7FBB143}" dt="2025-06-04T23:26:06.768" v="24" actId="790"/>
          <ac:spMkLst>
            <pc:docMk/>
            <pc:sldMk cId="1681371921" sldId="279"/>
            <ac:spMk id="20" creationId="{EE738252-7B87-80FD-F8BD-9229BB3C6BB1}"/>
          </ac:spMkLst>
        </pc:spChg>
      </pc:sldChg>
      <pc:sldChg chg="addSp delSp modSp mod">
        <pc:chgData name="Marie Reysset" userId="da34172a-9a3d-4507-a76d-9da88a77cce9" providerId="ADAL" clId="{5FF9F3A3-6575-2747-ADFB-B84CE7FBB143}" dt="2025-06-04T23:28:26.676" v="67" actId="20577"/>
        <pc:sldMkLst>
          <pc:docMk/>
          <pc:sldMk cId="2751817820" sldId="289"/>
        </pc:sldMkLst>
        <pc:spChg chg="add mod">
          <ac:chgData name="Marie Reysset" userId="da34172a-9a3d-4507-a76d-9da88a77cce9" providerId="ADAL" clId="{5FF9F3A3-6575-2747-ADFB-B84CE7FBB143}" dt="2025-06-04T23:26:12.972" v="26"/>
          <ac:spMkLst>
            <pc:docMk/>
            <pc:sldMk cId="2751817820" sldId="289"/>
            <ac:spMk id="3" creationId="{E0F49659-EBDB-CDE6-A0A0-2710BB25518F}"/>
          </ac:spMkLst>
        </pc:spChg>
        <pc:spChg chg="mod">
          <ac:chgData name="Marie Reysset" userId="da34172a-9a3d-4507-a76d-9da88a77cce9" providerId="ADAL" clId="{5FF9F3A3-6575-2747-ADFB-B84CE7FBB143}" dt="2025-06-04T23:28:26.676" v="67" actId="20577"/>
          <ac:spMkLst>
            <pc:docMk/>
            <pc:sldMk cId="2751817820" sldId="289"/>
            <ac:spMk id="23" creationId="{09412DD8-C4CF-AE49-492A-D63F6FF91F4E}"/>
          </ac:spMkLst>
        </pc:spChg>
      </pc:sldChg>
      <pc:sldChg chg="addSp delSp modSp mod">
        <pc:chgData name="Marie Reysset" userId="da34172a-9a3d-4507-a76d-9da88a77cce9" providerId="ADAL" clId="{5FF9F3A3-6575-2747-ADFB-B84CE7FBB143}" dt="2025-06-04T23:27:44.601" v="52" actId="255"/>
        <pc:sldMkLst>
          <pc:docMk/>
          <pc:sldMk cId="564152385" sldId="290"/>
        </pc:sldMkLst>
        <pc:spChg chg="mod">
          <ac:chgData name="Marie Reysset" userId="da34172a-9a3d-4507-a76d-9da88a77cce9" providerId="ADAL" clId="{5FF9F3A3-6575-2747-ADFB-B84CE7FBB143}" dt="2025-06-04T23:27:44.601" v="52" actId="255"/>
          <ac:spMkLst>
            <pc:docMk/>
            <pc:sldMk cId="564152385" sldId="290"/>
            <ac:spMk id="5" creationId="{FB9B8CDC-483A-0CD2-9B46-79A936B36235}"/>
          </ac:spMkLst>
        </pc:spChg>
        <pc:spChg chg="add mod">
          <ac:chgData name="Marie Reysset" userId="da34172a-9a3d-4507-a76d-9da88a77cce9" providerId="ADAL" clId="{5FF9F3A3-6575-2747-ADFB-B84CE7FBB143}" dt="2025-06-04T23:26:19.032" v="29"/>
          <ac:spMkLst>
            <pc:docMk/>
            <pc:sldMk cId="564152385" sldId="290"/>
            <ac:spMk id="6" creationId="{98F65C31-3245-42E1-796F-7E36C5F4E304}"/>
          </ac:spMkLst>
        </pc:spChg>
      </pc:sldChg>
      <pc:sldChg chg="addSp modSp mod">
        <pc:chgData name="Marie Reysset" userId="da34172a-9a3d-4507-a76d-9da88a77cce9" providerId="ADAL" clId="{5FF9F3A3-6575-2747-ADFB-B84CE7FBB143}" dt="2025-06-04T23:27:30.880" v="50" actId="255"/>
        <pc:sldMkLst>
          <pc:docMk/>
          <pc:sldMk cId="3649982036" sldId="311"/>
        </pc:sldMkLst>
        <pc:spChg chg="add mod">
          <ac:chgData name="Marie Reysset" userId="da34172a-9a3d-4507-a76d-9da88a77cce9" providerId="ADAL" clId="{5FF9F3A3-6575-2747-ADFB-B84CE7FBB143}" dt="2025-06-04T23:26:15.405" v="27"/>
          <ac:spMkLst>
            <pc:docMk/>
            <pc:sldMk cId="3649982036" sldId="311"/>
            <ac:spMk id="2" creationId="{33282781-68A1-37E5-7193-06C2A695640A}"/>
          </ac:spMkLst>
        </pc:spChg>
        <pc:spChg chg="mod">
          <ac:chgData name="Marie Reysset" userId="da34172a-9a3d-4507-a76d-9da88a77cce9" providerId="ADAL" clId="{5FF9F3A3-6575-2747-ADFB-B84CE7FBB143}" dt="2025-06-04T23:27:30.880" v="50" actId="255"/>
          <ac:spMkLst>
            <pc:docMk/>
            <pc:sldMk cId="3649982036" sldId="311"/>
            <ac:spMk id="4" creationId="{1E34FEBF-48C3-EA8F-3871-CF1B441FE30E}"/>
          </ac:spMkLst>
        </pc:spChg>
      </pc:sldChg>
      <pc:sldChg chg="addSp modSp">
        <pc:chgData name="Marie Reysset" userId="da34172a-9a3d-4507-a76d-9da88a77cce9" providerId="ADAL" clId="{5FF9F3A3-6575-2747-ADFB-B84CE7FBB143}" dt="2025-06-04T23:27:03.024" v="45"/>
        <pc:sldMkLst>
          <pc:docMk/>
          <pc:sldMk cId="2362533389" sldId="312"/>
        </pc:sldMkLst>
        <pc:spChg chg="add mod">
          <ac:chgData name="Marie Reysset" userId="da34172a-9a3d-4507-a76d-9da88a77cce9" providerId="ADAL" clId="{5FF9F3A3-6575-2747-ADFB-B84CE7FBB143}" dt="2025-06-04T23:27:03.024" v="45"/>
          <ac:spMkLst>
            <pc:docMk/>
            <pc:sldMk cId="2362533389" sldId="312"/>
            <ac:spMk id="6" creationId="{DC545463-1C27-3111-64C0-9D8AF1E2D5C1}"/>
          </ac:spMkLst>
        </pc:spChg>
      </pc:sldChg>
      <pc:sldChg chg="addSp modSp mod">
        <pc:chgData name="Marie Reysset" userId="da34172a-9a3d-4507-a76d-9da88a77cce9" providerId="ADAL" clId="{5FF9F3A3-6575-2747-ADFB-B84CE7FBB143}" dt="2025-06-04T23:29:07.143" v="69" actId="255"/>
        <pc:sldMkLst>
          <pc:docMk/>
          <pc:sldMk cId="4189129914" sldId="313"/>
        </pc:sldMkLst>
        <pc:spChg chg="add mod">
          <ac:chgData name="Marie Reysset" userId="da34172a-9a3d-4507-a76d-9da88a77cce9" providerId="ADAL" clId="{5FF9F3A3-6575-2747-ADFB-B84CE7FBB143}" dt="2025-06-04T23:27:05.426" v="46"/>
          <ac:spMkLst>
            <pc:docMk/>
            <pc:sldMk cId="4189129914" sldId="313"/>
            <ac:spMk id="2" creationId="{7DBE57F6-0C05-0FEC-5F22-194442E76D45}"/>
          </ac:spMkLst>
        </pc:spChg>
        <pc:spChg chg="mod">
          <ac:chgData name="Marie Reysset" userId="da34172a-9a3d-4507-a76d-9da88a77cce9" providerId="ADAL" clId="{5FF9F3A3-6575-2747-ADFB-B84CE7FBB143}" dt="2025-06-04T23:29:07.143" v="69" actId="255"/>
          <ac:spMkLst>
            <pc:docMk/>
            <pc:sldMk cId="4189129914" sldId="313"/>
            <ac:spMk id="4" creationId="{DCB20A62-8967-C1BA-ED7B-2D599AD889F0}"/>
          </ac:spMkLst>
        </pc:spChg>
      </pc:sldChg>
      <pc:sldChg chg="addSp delSp modSp mod">
        <pc:chgData name="Marie Reysset" userId="da34172a-9a3d-4507-a76d-9da88a77cce9" providerId="ADAL" clId="{5FF9F3A3-6575-2747-ADFB-B84CE7FBB143}" dt="2025-06-04T23:27:59.664" v="55" actId="20577"/>
        <pc:sldMkLst>
          <pc:docMk/>
          <pc:sldMk cId="714020499" sldId="314"/>
        </pc:sldMkLst>
        <pc:spChg chg="mod">
          <ac:chgData name="Marie Reysset" userId="da34172a-9a3d-4507-a76d-9da88a77cce9" providerId="ADAL" clId="{5FF9F3A3-6575-2747-ADFB-B84CE7FBB143}" dt="2025-06-04T23:27:50.396" v="53" actId="255"/>
          <ac:spMkLst>
            <pc:docMk/>
            <pc:sldMk cId="714020499" sldId="314"/>
            <ac:spMk id="5" creationId="{86CBED23-D10D-A297-6BC1-1FD0038CD7D0}"/>
          </ac:spMkLst>
        </pc:spChg>
        <pc:spChg chg="add mod">
          <ac:chgData name="Marie Reysset" userId="da34172a-9a3d-4507-a76d-9da88a77cce9" providerId="ADAL" clId="{5FF9F3A3-6575-2747-ADFB-B84CE7FBB143}" dt="2025-06-04T23:26:23.837" v="31"/>
          <ac:spMkLst>
            <pc:docMk/>
            <pc:sldMk cId="714020499" sldId="314"/>
            <ac:spMk id="6" creationId="{021218C6-F78C-9B86-D397-EBDDE594A4DA}"/>
          </ac:spMkLst>
        </pc:spChg>
        <pc:spChg chg="mod">
          <ac:chgData name="Marie Reysset" userId="da34172a-9a3d-4507-a76d-9da88a77cce9" providerId="ADAL" clId="{5FF9F3A3-6575-2747-ADFB-B84CE7FBB143}" dt="2025-06-04T23:27:59.664" v="55" actId="20577"/>
          <ac:spMkLst>
            <pc:docMk/>
            <pc:sldMk cId="714020499" sldId="314"/>
            <ac:spMk id="7" creationId="{6DBFF8B6-C829-26C9-EA45-7C2F680541F1}"/>
          </ac:spMkLst>
        </pc:spChg>
      </pc:sldChg>
      <pc:sldChg chg="addSp delSp modSp mod">
        <pc:chgData name="Marie Reysset" userId="da34172a-9a3d-4507-a76d-9da88a77cce9" providerId="ADAL" clId="{5FF9F3A3-6575-2747-ADFB-B84CE7FBB143}" dt="2025-06-04T23:28:41.631" v="68" actId="255"/>
        <pc:sldMkLst>
          <pc:docMk/>
          <pc:sldMk cId="2088439302" sldId="316"/>
        </pc:sldMkLst>
        <pc:spChg chg="mod">
          <ac:chgData name="Marie Reysset" userId="da34172a-9a3d-4507-a76d-9da88a77cce9" providerId="ADAL" clId="{5FF9F3A3-6575-2747-ADFB-B84CE7FBB143}" dt="2025-06-04T23:28:41.631" v="68" actId="255"/>
          <ac:spMkLst>
            <pc:docMk/>
            <pc:sldMk cId="2088439302" sldId="316"/>
            <ac:spMk id="5" creationId="{F23DEC3B-1EDE-0146-7DF2-0F5EC4FFDA85}"/>
          </ac:spMkLst>
        </pc:spChg>
        <pc:spChg chg="add mod">
          <ac:chgData name="Marie Reysset" userId="da34172a-9a3d-4507-a76d-9da88a77cce9" providerId="ADAL" clId="{5FF9F3A3-6575-2747-ADFB-B84CE7FBB143}" dt="2025-06-04T23:26:29.180" v="33"/>
          <ac:spMkLst>
            <pc:docMk/>
            <pc:sldMk cId="2088439302" sldId="316"/>
            <ac:spMk id="6" creationId="{7FCF3F91-3ED2-8F45-692B-7373F398B712}"/>
          </ac:spMkLst>
        </pc:spChg>
      </pc:sldChg>
      <pc:sldChg chg="addSp delSp modSp mod">
        <pc:chgData name="Marie Reysset" userId="da34172a-9a3d-4507-a76d-9da88a77cce9" providerId="ADAL" clId="{5FF9F3A3-6575-2747-ADFB-B84CE7FBB143}" dt="2025-06-04T23:26:51.190" v="40"/>
        <pc:sldMkLst>
          <pc:docMk/>
          <pc:sldMk cId="4229095231" sldId="317"/>
        </pc:sldMkLst>
        <pc:spChg chg="add mod">
          <ac:chgData name="Marie Reysset" userId="da34172a-9a3d-4507-a76d-9da88a77cce9" providerId="ADAL" clId="{5FF9F3A3-6575-2747-ADFB-B84CE7FBB143}" dt="2025-06-04T23:26:51.190" v="40"/>
          <ac:spMkLst>
            <pc:docMk/>
            <pc:sldMk cId="4229095231" sldId="317"/>
            <ac:spMk id="6" creationId="{C0CEC620-55EA-F81D-A397-FEDA08F67134}"/>
          </ac:spMkLst>
        </pc:spChg>
      </pc:sldChg>
      <pc:sldChg chg="addSp delSp modSp mod">
        <pc:chgData name="Marie Reysset" userId="da34172a-9a3d-4507-a76d-9da88a77cce9" providerId="ADAL" clId="{5FF9F3A3-6575-2747-ADFB-B84CE7FBB143}" dt="2025-06-04T23:26:55.715" v="42"/>
        <pc:sldMkLst>
          <pc:docMk/>
          <pc:sldMk cId="2662739186" sldId="318"/>
        </pc:sldMkLst>
        <pc:spChg chg="add mod">
          <ac:chgData name="Marie Reysset" userId="da34172a-9a3d-4507-a76d-9da88a77cce9" providerId="ADAL" clId="{5FF9F3A3-6575-2747-ADFB-B84CE7FBB143}" dt="2025-06-04T23:26:55.715" v="42"/>
          <ac:spMkLst>
            <pc:docMk/>
            <pc:sldMk cId="2662739186" sldId="318"/>
            <ac:spMk id="6" creationId="{E4A466AC-4CE8-5957-A903-72510D60B96B}"/>
          </ac:spMkLst>
        </pc:spChg>
      </pc:sldChg>
      <pc:sldChg chg="addSp modSp mod">
        <pc:chgData name="Marie Reysset" userId="da34172a-9a3d-4507-a76d-9da88a77cce9" providerId="ADAL" clId="{5FF9F3A3-6575-2747-ADFB-B84CE7FBB143}" dt="2025-06-04T23:27:20.060" v="49" actId="207"/>
        <pc:sldMkLst>
          <pc:docMk/>
          <pc:sldMk cId="2234767636" sldId="320"/>
        </pc:sldMkLst>
        <pc:spChg chg="mod">
          <ac:chgData name="Marie Reysset" userId="da34172a-9a3d-4507-a76d-9da88a77cce9" providerId="ADAL" clId="{5FF9F3A3-6575-2747-ADFB-B84CE7FBB143}" dt="2025-06-04T23:27:20.060" v="49" actId="207"/>
          <ac:spMkLst>
            <pc:docMk/>
            <pc:sldMk cId="2234767636" sldId="320"/>
            <ac:spMk id="5" creationId="{3B89769E-53A3-2668-D885-36A81968DF32}"/>
          </ac:spMkLst>
        </pc:spChg>
        <pc:spChg chg="add mod">
          <ac:chgData name="Marie Reysset" userId="da34172a-9a3d-4507-a76d-9da88a77cce9" providerId="ADAL" clId="{5FF9F3A3-6575-2747-ADFB-B84CE7FBB143}" dt="2025-06-04T23:26:31.853" v="34"/>
          <ac:spMkLst>
            <pc:docMk/>
            <pc:sldMk cId="2234767636" sldId="320"/>
            <ac:spMk id="8" creationId="{1C0FFDAE-5ED3-C200-E7A0-735F7D7A0C1A}"/>
          </ac:spMkLst>
        </pc:spChg>
      </pc:sldChg>
      <pc:sldChg chg="addSp delSp modSp mod">
        <pc:chgData name="Marie Reysset" userId="da34172a-9a3d-4507-a76d-9da88a77cce9" providerId="ADAL" clId="{5FF9F3A3-6575-2747-ADFB-B84CE7FBB143}" dt="2025-06-04T23:27:00.358" v="44"/>
        <pc:sldMkLst>
          <pc:docMk/>
          <pc:sldMk cId="1605443676" sldId="321"/>
        </pc:sldMkLst>
        <pc:spChg chg="add mod">
          <ac:chgData name="Marie Reysset" userId="da34172a-9a3d-4507-a76d-9da88a77cce9" providerId="ADAL" clId="{5FF9F3A3-6575-2747-ADFB-B84CE7FBB143}" dt="2025-06-04T23:27:00.358" v="44"/>
          <ac:spMkLst>
            <pc:docMk/>
            <pc:sldMk cId="1605443676" sldId="321"/>
            <ac:spMk id="6" creationId="{ADAFC866-F6BB-CF40-990D-AB72EBB67D6B}"/>
          </ac:spMkLst>
        </pc:spChg>
      </pc:sldChg>
      <pc:sldChg chg="addSp delSp modSp mod">
        <pc:chgData name="Marie Reysset" userId="da34172a-9a3d-4507-a76d-9da88a77cce9" providerId="ADAL" clId="{5FF9F3A3-6575-2747-ADFB-B84CE7FBB143}" dt="2025-06-04T23:26:46.087" v="38"/>
        <pc:sldMkLst>
          <pc:docMk/>
          <pc:sldMk cId="874072813" sldId="322"/>
        </pc:sldMkLst>
        <pc:spChg chg="add mod">
          <ac:chgData name="Marie Reysset" userId="da34172a-9a3d-4507-a76d-9da88a77cce9" providerId="ADAL" clId="{5FF9F3A3-6575-2747-ADFB-B84CE7FBB143}" dt="2025-06-04T23:26:46.087" v="38"/>
          <ac:spMkLst>
            <pc:docMk/>
            <pc:sldMk cId="874072813" sldId="322"/>
            <ac:spMk id="6" creationId="{D12EC821-5BD6-F058-8C47-88FCD7B2A146}"/>
          </ac:spMkLst>
        </pc:spChg>
      </pc:sldChg>
      <pc:sldChg chg="addSp modSp mod">
        <pc:chgData name="Marie Reysset" userId="da34172a-9a3d-4507-a76d-9da88a77cce9" providerId="ADAL" clId="{5FF9F3A3-6575-2747-ADFB-B84CE7FBB143}" dt="2025-06-04T23:29:14.509" v="70" actId="255"/>
        <pc:sldMkLst>
          <pc:docMk/>
          <pc:sldMk cId="2387803096" sldId="324"/>
        </pc:sldMkLst>
        <pc:spChg chg="mod">
          <ac:chgData name="Marie Reysset" userId="da34172a-9a3d-4507-a76d-9da88a77cce9" providerId="ADAL" clId="{5FF9F3A3-6575-2747-ADFB-B84CE7FBB143}" dt="2025-06-04T23:29:14.509" v="70" actId="255"/>
          <ac:spMkLst>
            <pc:docMk/>
            <pc:sldMk cId="2387803096" sldId="324"/>
            <ac:spMk id="4" creationId="{42DD2474-02DE-2D55-5E9B-B4525BDF9FAD}"/>
          </ac:spMkLst>
        </pc:spChg>
        <pc:spChg chg="add mod">
          <ac:chgData name="Marie Reysset" userId="da34172a-9a3d-4507-a76d-9da88a77cce9" providerId="ADAL" clId="{5FF9F3A3-6575-2747-ADFB-B84CE7FBB143}" dt="2025-06-04T23:27:07.944" v="47"/>
          <ac:spMkLst>
            <pc:docMk/>
            <pc:sldMk cId="2387803096" sldId="324"/>
            <ac:spMk id="5" creationId="{EE6DB140-291F-FBD9-BE0F-2439CDB82145}"/>
          </ac:spMkLst>
        </pc:spChg>
      </pc:sldChg>
      <pc:sldChg chg="addSp delSp modSp mod">
        <pc:chgData name="Marie Reysset" userId="da34172a-9a3d-4507-a76d-9da88a77cce9" providerId="ADAL" clId="{5FF9F3A3-6575-2747-ADFB-B84CE7FBB143}" dt="2025-06-04T23:26:39.359" v="36"/>
        <pc:sldMkLst>
          <pc:docMk/>
          <pc:sldMk cId="3413133893" sldId="327"/>
        </pc:sldMkLst>
        <pc:spChg chg="add mod">
          <ac:chgData name="Marie Reysset" userId="da34172a-9a3d-4507-a76d-9da88a77cce9" providerId="ADAL" clId="{5FF9F3A3-6575-2747-ADFB-B84CE7FBB143}" dt="2025-06-04T23:26:39.359" v="36"/>
          <ac:spMkLst>
            <pc:docMk/>
            <pc:sldMk cId="3413133893" sldId="327"/>
            <ac:spMk id="6" creationId="{8046CDA9-32B1-D378-92E1-34978F65A4E9}"/>
          </ac:spMkLst>
        </pc:spChg>
      </pc:sldChg>
      <pc:sldChg chg="add">
        <pc:chgData name="Marie Reysset" userId="da34172a-9a3d-4507-a76d-9da88a77cce9" providerId="ADAL" clId="{5FF9F3A3-6575-2747-ADFB-B84CE7FBB143}" dt="2025-06-04T23:29:42.617" v="71"/>
        <pc:sldMkLst>
          <pc:docMk/>
          <pc:sldMk cId="369631078" sldId="354"/>
        </pc:sldMkLst>
      </pc:sldChg>
    </pc:docChg>
  </pc:docChgLst>
  <pc:docChgLst>
    <pc:chgData name="Zubin Shrestha" userId="0c4b9321-8c99-41a6-ae79-bc874d296625" providerId="ADAL" clId="{20535D90-0AE0-E44B-B076-1E40FF16A3A6}"/>
    <pc:docChg chg="custSel addSld delSld modSld sldOrd">
      <pc:chgData name="Zubin Shrestha" userId="0c4b9321-8c99-41a6-ae79-bc874d296625" providerId="ADAL" clId="{20535D90-0AE0-E44B-B076-1E40FF16A3A6}" dt="2025-06-04T21:20:54.145" v="393"/>
      <pc:docMkLst>
        <pc:docMk/>
      </pc:docMkLst>
      <pc:sldChg chg="modSp mod">
        <pc:chgData name="Zubin Shrestha" userId="0c4b9321-8c99-41a6-ae79-bc874d296625" providerId="ADAL" clId="{20535D90-0AE0-E44B-B076-1E40FF16A3A6}" dt="2025-06-04T21:13:51.915" v="136" actId="114"/>
        <pc:sldMkLst>
          <pc:docMk/>
          <pc:sldMk cId="714020499" sldId="314"/>
        </pc:sldMkLst>
        <pc:spChg chg="mod">
          <ac:chgData name="Zubin Shrestha" userId="0c4b9321-8c99-41a6-ae79-bc874d296625" providerId="ADAL" clId="{20535D90-0AE0-E44B-B076-1E40FF16A3A6}" dt="2025-06-04T21:13:51.915" v="136" actId="114"/>
          <ac:spMkLst>
            <pc:docMk/>
            <pc:sldMk cId="714020499" sldId="314"/>
            <ac:spMk id="7" creationId="{6DBFF8B6-C829-26C9-EA45-7C2F680541F1}"/>
          </ac:spMkLst>
        </pc:spChg>
      </pc:sldChg>
      <pc:sldChg chg="addSp modSp mod">
        <pc:chgData name="Zubin Shrestha" userId="0c4b9321-8c99-41a6-ae79-bc874d296625" providerId="ADAL" clId="{20535D90-0AE0-E44B-B076-1E40FF16A3A6}" dt="2025-06-04T21:18:28.396" v="392" actId="20577"/>
        <pc:sldMkLst>
          <pc:docMk/>
          <pc:sldMk cId="2234767636" sldId="320"/>
        </pc:sldMkLst>
        <pc:spChg chg="mod">
          <ac:chgData name="Zubin Shrestha" userId="0c4b9321-8c99-41a6-ae79-bc874d296625" providerId="ADAL" clId="{20535D90-0AE0-E44B-B076-1E40FF16A3A6}" dt="2025-06-04T21:14:23.887" v="139" actId="1076"/>
          <ac:spMkLst>
            <pc:docMk/>
            <pc:sldMk cId="2234767636" sldId="320"/>
            <ac:spMk id="4" creationId="{003C9DB0-8290-2F32-2963-FBCC6D07BEFD}"/>
          </ac:spMkLst>
        </pc:spChg>
        <pc:spChg chg="add mod">
          <ac:chgData name="Zubin Shrestha" userId="0c4b9321-8c99-41a6-ae79-bc874d296625" providerId="ADAL" clId="{20535D90-0AE0-E44B-B076-1E40FF16A3A6}" dt="2025-06-04T21:18:28.396" v="392" actId="20577"/>
          <ac:spMkLst>
            <pc:docMk/>
            <pc:sldMk cId="2234767636" sldId="320"/>
            <ac:spMk id="5" creationId="{3B89769E-53A3-2668-D885-36A81968DF32}"/>
          </ac:spMkLst>
        </pc:spChg>
        <pc:spChg chg="mod">
          <ac:chgData name="Zubin Shrestha" userId="0c4b9321-8c99-41a6-ae79-bc874d296625" providerId="ADAL" clId="{20535D90-0AE0-E44B-B076-1E40FF16A3A6}" dt="2025-06-04T21:14:17.552" v="137" actId="1076"/>
          <ac:spMkLst>
            <pc:docMk/>
            <pc:sldMk cId="2234767636" sldId="320"/>
            <ac:spMk id="7" creationId="{B4EA9492-F2AA-EC29-49C6-CF48592E1789}"/>
          </ac:spMkLst>
        </pc:spChg>
        <pc:picChg chg="mod">
          <ac:chgData name="Zubin Shrestha" userId="0c4b9321-8c99-41a6-ae79-bc874d296625" providerId="ADAL" clId="{20535D90-0AE0-E44B-B076-1E40FF16A3A6}" dt="2025-06-04T21:14:21.025" v="138" actId="1076"/>
          <ac:picMkLst>
            <pc:docMk/>
            <pc:sldMk cId="2234767636" sldId="320"/>
            <ac:picMk id="6" creationId="{197AC89B-7118-0D0C-37D9-C477EA4EDAFD}"/>
          </ac:picMkLst>
        </pc:picChg>
      </pc:sldChg>
      <pc:sldChg chg="new del">
        <pc:chgData name="Zubin Shrestha" userId="0c4b9321-8c99-41a6-ae79-bc874d296625" providerId="ADAL" clId="{20535D90-0AE0-E44B-B076-1E40FF16A3A6}" dt="2025-06-04T20:55:01.341" v="3" actId="2696"/>
        <pc:sldMkLst>
          <pc:docMk/>
          <pc:sldMk cId="1939102015" sldId="323"/>
        </pc:sldMkLst>
      </pc:sldChg>
      <pc:sldChg chg="addSp delSp modSp add mod ord">
        <pc:chgData name="Zubin Shrestha" userId="0c4b9321-8c99-41a6-ae79-bc874d296625" providerId="ADAL" clId="{20535D90-0AE0-E44B-B076-1E40FF16A3A6}" dt="2025-06-04T20:58:24.731" v="75" actId="20577"/>
        <pc:sldMkLst>
          <pc:docMk/>
          <pc:sldMk cId="2387803096" sldId="324"/>
        </pc:sldMkLst>
        <pc:spChg chg="mod">
          <ac:chgData name="Zubin Shrestha" userId="0c4b9321-8c99-41a6-ae79-bc874d296625" providerId="ADAL" clId="{20535D90-0AE0-E44B-B076-1E40FF16A3A6}" dt="2025-06-04T20:55:30.813" v="59" actId="255"/>
          <ac:spMkLst>
            <pc:docMk/>
            <pc:sldMk cId="2387803096" sldId="324"/>
            <ac:spMk id="4" creationId="{42DD2474-02DE-2D55-5E9B-B4525BDF9FAD}"/>
          </ac:spMkLst>
        </pc:spChg>
        <pc:spChg chg="add mod">
          <ac:chgData name="Zubin Shrestha" userId="0c4b9321-8c99-41a6-ae79-bc874d296625" providerId="ADAL" clId="{20535D90-0AE0-E44B-B076-1E40FF16A3A6}" dt="2025-06-04T20:58:24.731" v="75" actId="20577"/>
          <ac:spMkLst>
            <pc:docMk/>
            <pc:sldMk cId="2387803096" sldId="324"/>
            <ac:spMk id="7" creationId="{A4FAF07D-423C-C5C9-D3C4-470749312E5C}"/>
          </ac:spMkLst>
        </pc:spChg>
        <pc:picChg chg="add mod">
          <ac:chgData name="Zubin Shrestha" userId="0c4b9321-8c99-41a6-ae79-bc874d296625" providerId="ADAL" clId="{20535D90-0AE0-E44B-B076-1E40FF16A3A6}" dt="2025-06-04T20:57:51.874" v="74" actId="14100"/>
          <ac:picMkLst>
            <pc:docMk/>
            <pc:sldMk cId="2387803096" sldId="324"/>
            <ac:picMk id="8" creationId="{265729D3-D2C1-2BB1-44DD-99DD96089796}"/>
          </ac:picMkLst>
        </pc:picChg>
      </pc:sldChg>
      <pc:sldChg chg="add">
        <pc:chgData name="Zubin Shrestha" userId="0c4b9321-8c99-41a6-ae79-bc874d296625" providerId="ADAL" clId="{20535D90-0AE0-E44B-B076-1E40FF16A3A6}" dt="2025-06-04T21:20:54.145" v="393"/>
        <pc:sldMkLst>
          <pc:docMk/>
          <pc:sldMk cId="3413133893" sldId="327"/>
        </pc:sldMkLst>
      </pc:sldChg>
    </pc:docChg>
  </pc:docChgLst>
  <pc:docChgLst>
    <pc:chgData name="Marie Reysset" userId="da34172a-9a3d-4507-a76d-9da88a77cce9" providerId="ADAL" clId="{A6A0EC4C-C331-9B41-92F8-41FEC7236F3E}"/>
    <pc:docChg chg="undo addSld delSld modSld">
      <pc:chgData name="Marie Reysset" userId="da34172a-9a3d-4507-a76d-9da88a77cce9" providerId="ADAL" clId="{A6A0EC4C-C331-9B41-92F8-41FEC7236F3E}" dt="2025-06-23T14:10:05.697" v="210"/>
      <pc:docMkLst>
        <pc:docMk/>
      </pc:docMkLst>
      <pc:sldChg chg="addSp modSp">
        <pc:chgData name="Marie Reysset" userId="da34172a-9a3d-4507-a76d-9da88a77cce9" providerId="ADAL" clId="{A6A0EC4C-C331-9B41-92F8-41FEC7236F3E}" dt="2025-06-23T14:09:41.656" v="198"/>
        <pc:sldMkLst>
          <pc:docMk/>
          <pc:sldMk cId="2751817820" sldId="289"/>
        </pc:sldMkLst>
        <pc:spChg chg="add mod">
          <ac:chgData name="Marie Reysset" userId="da34172a-9a3d-4507-a76d-9da88a77cce9" providerId="ADAL" clId="{A6A0EC4C-C331-9B41-92F8-41FEC7236F3E}" dt="2025-06-23T14:09:41.656" v="198"/>
          <ac:spMkLst>
            <pc:docMk/>
            <pc:sldMk cId="2751817820" sldId="289"/>
            <ac:spMk id="2" creationId="{9B4669BE-CB5C-FCC9-8799-B8ECD448F825}"/>
          </ac:spMkLst>
        </pc:spChg>
      </pc:sldChg>
      <pc:sldChg chg="addSp modSp">
        <pc:chgData name="Marie Reysset" userId="da34172a-9a3d-4507-a76d-9da88a77cce9" providerId="ADAL" clId="{A6A0EC4C-C331-9B41-92F8-41FEC7236F3E}" dt="2025-06-23T14:09:46.055" v="200"/>
        <pc:sldMkLst>
          <pc:docMk/>
          <pc:sldMk cId="564152385" sldId="290"/>
        </pc:sldMkLst>
        <pc:spChg chg="add mod">
          <ac:chgData name="Marie Reysset" userId="da34172a-9a3d-4507-a76d-9da88a77cce9" providerId="ADAL" clId="{A6A0EC4C-C331-9B41-92F8-41FEC7236F3E}" dt="2025-06-23T14:09:46.055" v="200"/>
          <ac:spMkLst>
            <pc:docMk/>
            <pc:sldMk cId="564152385" sldId="290"/>
            <ac:spMk id="4" creationId="{FB8E9BDA-B533-D95D-5B49-22CF0D8351AA}"/>
          </ac:spMkLst>
        </pc:spChg>
      </pc:sldChg>
      <pc:sldChg chg="addSp modSp">
        <pc:chgData name="Marie Reysset" userId="da34172a-9a3d-4507-a76d-9da88a77cce9" providerId="ADAL" clId="{A6A0EC4C-C331-9B41-92F8-41FEC7236F3E}" dt="2025-06-23T14:09:43.566" v="199"/>
        <pc:sldMkLst>
          <pc:docMk/>
          <pc:sldMk cId="3649982036" sldId="311"/>
        </pc:sldMkLst>
        <pc:spChg chg="add mod">
          <ac:chgData name="Marie Reysset" userId="da34172a-9a3d-4507-a76d-9da88a77cce9" providerId="ADAL" clId="{A6A0EC4C-C331-9B41-92F8-41FEC7236F3E}" dt="2025-06-23T14:09:43.566" v="199"/>
          <ac:spMkLst>
            <pc:docMk/>
            <pc:sldMk cId="3649982036" sldId="311"/>
            <ac:spMk id="5" creationId="{869BAB40-E15B-1193-7C13-56A6D637BB4F}"/>
          </ac:spMkLst>
        </pc:spChg>
      </pc:sldChg>
      <pc:sldChg chg="addSp modSp">
        <pc:chgData name="Marie Reysset" userId="da34172a-9a3d-4507-a76d-9da88a77cce9" providerId="ADAL" clId="{A6A0EC4C-C331-9B41-92F8-41FEC7236F3E}" dt="2025-06-23T14:10:04.101" v="209"/>
        <pc:sldMkLst>
          <pc:docMk/>
          <pc:sldMk cId="2362533389" sldId="312"/>
        </pc:sldMkLst>
        <pc:spChg chg="add mod">
          <ac:chgData name="Marie Reysset" userId="da34172a-9a3d-4507-a76d-9da88a77cce9" providerId="ADAL" clId="{A6A0EC4C-C331-9B41-92F8-41FEC7236F3E}" dt="2025-06-23T14:10:04.101" v="209"/>
          <ac:spMkLst>
            <pc:docMk/>
            <pc:sldMk cId="2362533389" sldId="312"/>
            <ac:spMk id="7" creationId="{3262223B-E32D-A733-03B0-00EB57ACDB1C}"/>
          </ac:spMkLst>
        </pc:spChg>
      </pc:sldChg>
      <pc:sldChg chg="addSp modSp mod">
        <pc:chgData name="Marie Reysset" userId="da34172a-9a3d-4507-a76d-9da88a77cce9" providerId="ADAL" clId="{A6A0EC4C-C331-9B41-92F8-41FEC7236F3E}" dt="2025-06-23T14:10:05.697" v="210"/>
        <pc:sldMkLst>
          <pc:docMk/>
          <pc:sldMk cId="4189129914" sldId="313"/>
        </pc:sldMkLst>
        <pc:spChg chg="add mod">
          <ac:chgData name="Marie Reysset" userId="da34172a-9a3d-4507-a76d-9da88a77cce9" providerId="ADAL" clId="{A6A0EC4C-C331-9B41-92F8-41FEC7236F3E}" dt="2025-06-23T14:10:05.697" v="210"/>
          <ac:spMkLst>
            <pc:docMk/>
            <pc:sldMk cId="4189129914" sldId="313"/>
            <ac:spMk id="6" creationId="{2DCA62BD-019A-85C9-82DA-C894F1546B33}"/>
          </ac:spMkLst>
        </pc:spChg>
        <pc:graphicFrameChg chg="mod modGraphic">
          <ac:chgData name="Marie Reysset" userId="da34172a-9a3d-4507-a76d-9da88a77cce9" providerId="ADAL" clId="{A6A0EC4C-C331-9B41-92F8-41FEC7236F3E}" dt="2025-06-23T11:34:20.427" v="194" actId="20577"/>
          <ac:graphicFrameMkLst>
            <pc:docMk/>
            <pc:sldMk cId="4189129914" sldId="313"/>
            <ac:graphicFrameMk id="5" creationId="{80165A8E-8DA4-51DE-23BF-80AC78233C72}"/>
          </ac:graphicFrameMkLst>
        </pc:graphicFrameChg>
      </pc:sldChg>
      <pc:sldChg chg="addSp modSp modNotesTx">
        <pc:chgData name="Marie Reysset" userId="da34172a-9a3d-4507-a76d-9da88a77cce9" providerId="ADAL" clId="{A6A0EC4C-C331-9B41-92F8-41FEC7236F3E}" dt="2025-06-23T14:09:47.505" v="201"/>
        <pc:sldMkLst>
          <pc:docMk/>
          <pc:sldMk cId="714020499" sldId="314"/>
        </pc:sldMkLst>
        <pc:spChg chg="add mod">
          <ac:chgData name="Marie Reysset" userId="da34172a-9a3d-4507-a76d-9da88a77cce9" providerId="ADAL" clId="{A6A0EC4C-C331-9B41-92F8-41FEC7236F3E}" dt="2025-06-23T14:09:47.505" v="201"/>
          <ac:spMkLst>
            <pc:docMk/>
            <pc:sldMk cId="714020499" sldId="314"/>
            <ac:spMk id="4" creationId="{D1618C85-6CC1-0056-38C8-A1CD777A30F4}"/>
          </ac:spMkLst>
        </pc:spChg>
      </pc:sldChg>
      <pc:sldChg chg="addSp modSp">
        <pc:chgData name="Marie Reysset" userId="da34172a-9a3d-4507-a76d-9da88a77cce9" providerId="ADAL" clId="{A6A0EC4C-C331-9B41-92F8-41FEC7236F3E}" dt="2025-06-23T14:09:49.579" v="202"/>
        <pc:sldMkLst>
          <pc:docMk/>
          <pc:sldMk cId="2088439302" sldId="316"/>
        </pc:sldMkLst>
        <pc:spChg chg="add mod">
          <ac:chgData name="Marie Reysset" userId="da34172a-9a3d-4507-a76d-9da88a77cce9" providerId="ADAL" clId="{A6A0EC4C-C331-9B41-92F8-41FEC7236F3E}" dt="2025-06-23T14:09:49.579" v="202"/>
          <ac:spMkLst>
            <pc:docMk/>
            <pc:sldMk cId="2088439302" sldId="316"/>
            <ac:spMk id="4" creationId="{A2988563-DF6D-F6F4-2CF2-89856C809E96}"/>
          </ac:spMkLst>
        </pc:spChg>
      </pc:sldChg>
      <pc:sldChg chg="addSp modSp">
        <pc:chgData name="Marie Reysset" userId="da34172a-9a3d-4507-a76d-9da88a77cce9" providerId="ADAL" clId="{A6A0EC4C-C331-9B41-92F8-41FEC7236F3E}" dt="2025-06-23T14:09:58.070" v="206"/>
        <pc:sldMkLst>
          <pc:docMk/>
          <pc:sldMk cId="4229095231" sldId="317"/>
        </pc:sldMkLst>
        <pc:spChg chg="add mod">
          <ac:chgData name="Marie Reysset" userId="da34172a-9a3d-4507-a76d-9da88a77cce9" providerId="ADAL" clId="{A6A0EC4C-C331-9B41-92F8-41FEC7236F3E}" dt="2025-06-23T14:09:58.070" v="206"/>
          <ac:spMkLst>
            <pc:docMk/>
            <pc:sldMk cId="4229095231" sldId="317"/>
            <ac:spMk id="4" creationId="{D9A86EB1-8714-B751-1AEE-67D4270FD57E}"/>
          </ac:spMkLst>
        </pc:spChg>
      </pc:sldChg>
      <pc:sldChg chg="addSp modSp">
        <pc:chgData name="Marie Reysset" userId="da34172a-9a3d-4507-a76d-9da88a77cce9" providerId="ADAL" clId="{A6A0EC4C-C331-9B41-92F8-41FEC7236F3E}" dt="2025-06-23T14:09:59.934" v="207"/>
        <pc:sldMkLst>
          <pc:docMk/>
          <pc:sldMk cId="2662739186" sldId="318"/>
        </pc:sldMkLst>
        <pc:spChg chg="add mod">
          <ac:chgData name="Marie Reysset" userId="da34172a-9a3d-4507-a76d-9da88a77cce9" providerId="ADAL" clId="{A6A0EC4C-C331-9B41-92F8-41FEC7236F3E}" dt="2025-06-23T14:09:59.934" v="207"/>
          <ac:spMkLst>
            <pc:docMk/>
            <pc:sldMk cId="2662739186" sldId="318"/>
            <ac:spMk id="4" creationId="{B871F968-03CB-F8EF-2FB9-5D3CBD933A7F}"/>
          </ac:spMkLst>
        </pc:spChg>
      </pc:sldChg>
      <pc:sldChg chg="addSp modSp">
        <pc:chgData name="Marie Reysset" userId="da34172a-9a3d-4507-a76d-9da88a77cce9" providerId="ADAL" clId="{A6A0EC4C-C331-9B41-92F8-41FEC7236F3E}" dt="2025-06-23T14:09:51.671" v="203"/>
        <pc:sldMkLst>
          <pc:docMk/>
          <pc:sldMk cId="2234767636" sldId="320"/>
        </pc:sldMkLst>
        <pc:spChg chg="add mod">
          <ac:chgData name="Marie Reysset" userId="da34172a-9a3d-4507-a76d-9da88a77cce9" providerId="ADAL" clId="{A6A0EC4C-C331-9B41-92F8-41FEC7236F3E}" dt="2025-06-23T14:09:51.671" v="203"/>
          <ac:spMkLst>
            <pc:docMk/>
            <pc:sldMk cId="2234767636" sldId="320"/>
            <ac:spMk id="9" creationId="{34CA1EEE-26CE-DFC3-637F-6E97BA471C40}"/>
          </ac:spMkLst>
        </pc:spChg>
      </pc:sldChg>
      <pc:sldChg chg="addSp modSp">
        <pc:chgData name="Marie Reysset" userId="da34172a-9a3d-4507-a76d-9da88a77cce9" providerId="ADAL" clId="{A6A0EC4C-C331-9B41-92F8-41FEC7236F3E}" dt="2025-06-23T14:10:01.602" v="208"/>
        <pc:sldMkLst>
          <pc:docMk/>
          <pc:sldMk cId="1605443676" sldId="321"/>
        </pc:sldMkLst>
        <pc:spChg chg="add mod">
          <ac:chgData name="Marie Reysset" userId="da34172a-9a3d-4507-a76d-9da88a77cce9" providerId="ADAL" clId="{A6A0EC4C-C331-9B41-92F8-41FEC7236F3E}" dt="2025-06-23T14:10:01.602" v="208"/>
          <ac:spMkLst>
            <pc:docMk/>
            <pc:sldMk cId="1605443676" sldId="321"/>
            <ac:spMk id="4" creationId="{29D5D290-0B1D-A626-43CF-E11FB6510E12}"/>
          </ac:spMkLst>
        </pc:spChg>
      </pc:sldChg>
      <pc:sldChg chg="addSp modSp">
        <pc:chgData name="Marie Reysset" userId="da34172a-9a3d-4507-a76d-9da88a77cce9" providerId="ADAL" clId="{A6A0EC4C-C331-9B41-92F8-41FEC7236F3E}" dt="2025-06-23T14:09:55.613" v="205"/>
        <pc:sldMkLst>
          <pc:docMk/>
          <pc:sldMk cId="874072813" sldId="322"/>
        </pc:sldMkLst>
        <pc:spChg chg="add mod">
          <ac:chgData name="Marie Reysset" userId="da34172a-9a3d-4507-a76d-9da88a77cce9" providerId="ADAL" clId="{A6A0EC4C-C331-9B41-92F8-41FEC7236F3E}" dt="2025-06-23T14:09:55.613" v="205"/>
          <ac:spMkLst>
            <pc:docMk/>
            <pc:sldMk cId="874072813" sldId="322"/>
            <ac:spMk id="4" creationId="{011CE0EE-EC1F-53A1-D5B0-5C80AAF128D9}"/>
          </ac:spMkLst>
        </pc:spChg>
      </pc:sldChg>
      <pc:sldChg chg="add del mod modShow">
        <pc:chgData name="Marie Reysset" userId="da34172a-9a3d-4507-a76d-9da88a77cce9" providerId="ADAL" clId="{A6A0EC4C-C331-9B41-92F8-41FEC7236F3E}" dt="2025-06-23T11:36:02.606" v="197" actId="729"/>
        <pc:sldMkLst>
          <pc:docMk/>
          <pc:sldMk cId="2387803096" sldId="324"/>
        </pc:sldMkLst>
      </pc:sldChg>
      <pc:sldChg chg="addSp modSp">
        <pc:chgData name="Marie Reysset" userId="da34172a-9a3d-4507-a76d-9da88a77cce9" providerId="ADAL" clId="{A6A0EC4C-C331-9B41-92F8-41FEC7236F3E}" dt="2025-06-23T14:09:53.854" v="204"/>
        <pc:sldMkLst>
          <pc:docMk/>
          <pc:sldMk cId="3413133893" sldId="327"/>
        </pc:sldMkLst>
        <pc:spChg chg="add mod">
          <ac:chgData name="Marie Reysset" userId="da34172a-9a3d-4507-a76d-9da88a77cce9" providerId="ADAL" clId="{A6A0EC4C-C331-9B41-92F8-41FEC7236F3E}" dt="2025-06-23T14:09:53.854" v="204"/>
          <ac:spMkLst>
            <pc:docMk/>
            <pc:sldMk cId="3413133893" sldId="327"/>
            <ac:spMk id="4" creationId="{D307FE98-A13B-6B27-4B84-75C429164256}"/>
          </ac:spMkLst>
        </pc:spChg>
      </pc:sldChg>
    </pc:docChg>
  </pc:docChgLst>
  <pc:docChgLst>
    <pc:chgData name="Zubin Shrestha" userId="0c4b9321-8c99-41a6-ae79-bc874d296625" providerId="ADAL" clId="{1F866848-A494-F24F-A043-7029199EAB31}"/>
    <pc:docChg chg="undo custSel addSld modSld sldOrd">
      <pc:chgData name="Zubin Shrestha" userId="0c4b9321-8c99-41a6-ae79-bc874d296625" providerId="ADAL" clId="{1F866848-A494-F24F-A043-7029199EAB31}" dt="2025-06-04T20:50:54.952" v="156" actId="255"/>
      <pc:docMkLst>
        <pc:docMk/>
      </pc:docMkLst>
      <pc:sldChg chg="modSp add mod ord">
        <pc:chgData name="Zubin Shrestha" userId="0c4b9321-8c99-41a6-ae79-bc874d296625" providerId="ADAL" clId="{1F866848-A494-F24F-A043-7029199EAB31}" dt="2025-06-04T20:50:54.952" v="156" actId="255"/>
        <pc:sldMkLst>
          <pc:docMk/>
          <pc:sldMk cId="874072813" sldId="322"/>
        </pc:sldMkLst>
        <pc:spChg chg="mod">
          <ac:chgData name="Zubin Shrestha" userId="0c4b9321-8c99-41a6-ae79-bc874d296625" providerId="ADAL" clId="{1F866848-A494-F24F-A043-7029199EAB31}" dt="2025-06-04T20:40:39.222" v="16" actId="20577"/>
          <ac:spMkLst>
            <pc:docMk/>
            <pc:sldMk cId="874072813" sldId="322"/>
            <ac:spMk id="5" creationId="{57059A7C-BE24-22D7-7D2E-BDE3E6ABCFFC}"/>
          </ac:spMkLst>
        </pc:spChg>
        <pc:spChg chg="mod">
          <ac:chgData name="Zubin Shrestha" userId="0c4b9321-8c99-41a6-ae79-bc874d296625" providerId="ADAL" clId="{1F866848-A494-F24F-A043-7029199EAB31}" dt="2025-06-04T20:50:54.952" v="156" actId="255"/>
          <ac:spMkLst>
            <pc:docMk/>
            <pc:sldMk cId="874072813" sldId="322"/>
            <ac:spMk id="7" creationId="{9581124F-CCF2-4E0C-2395-0CCB8F76C4C1}"/>
          </ac:spMkLst>
        </pc:spChg>
        <pc:picChg chg="mod">
          <ac:chgData name="Zubin Shrestha" userId="0c4b9321-8c99-41a6-ae79-bc874d296625" providerId="ADAL" clId="{1F866848-A494-F24F-A043-7029199EAB31}" dt="2025-06-04T20:43:09.237" v="21" actId="1582"/>
          <ac:picMkLst>
            <pc:docMk/>
            <pc:sldMk cId="874072813" sldId="322"/>
            <ac:picMk id="2050" creationId="{6B02958C-3782-8E4F-FFE7-8DDB32C0E62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ECE9F5-7522-D549-9E5D-89D0EFEED9BF}" type="doc">
      <dgm:prSet loTypeId="urn:microsoft.com/office/officeart/2005/8/layout/pList2" loCatId="" qsTypeId="urn:microsoft.com/office/officeart/2005/8/quickstyle/simple1" qsCatId="simple" csTypeId="urn:microsoft.com/office/officeart/2005/8/colors/colorful1" csCatId="colorful" phldr="1"/>
      <dgm:spPr/>
    </dgm:pt>
    <dgm:pt modelId="{282DB0EE-E59E-ED4C-8FD1-7973B6075A18}">
      <dgm:prSet phldrT="[Text]" custT="1"/>
      <dgm:spPr/>
      <dgm:t>
        <a:bodyPr/>
        <a:lstStyle/>
        <a:p>
          <a:pPr algn="ctr"/>
          <a:r>
            <a:rPr lang="en-GB" sz="2600" b="1" u="sng"/>
            <a:t>Bilateral Climate Agreements</a:t>
          </a:r>
        </a:p>
        <a:p>
          <a:pPr algn="ctr"/>
          <a:r>
            <a:rPr lang="en-US" sz="1600" b="1"/>
            <a:t>Direct financial support from one country to another</a:t>
          </a:r>
          <a:r>
            <a:rPr lang="en-US" sz="1600"/>
            <a:t> to address climate change challenges involving sanitation, </a:t>
          </a:r>
          <a:r>
            <a:rPr lang="en-US" sz="1600" b="1"/>
            <a:t>enabling countries to collaborate on implementing climate-SMART sanitation projects globally</a:t>
          </a:r>
          <a:r>
            <a:rPr lang="en-US" sz="1600"/>
            <a:t>. Climate finance through bilateral agreements is generally provided in the form of </a:t>
          </a:r>
          <a:r>
            <a:rPr lang="en-US" sz="1600" b="1"/>
            <a:t>grants and loans.</a:t>
          </a:r>
          <a:endParaRPr lang="en-GB" sz="1600"/>
        </a:p>
      </dgm:t>
    </dgm:pt>
    <dgm:pt modelId="{7D52F2EC-4C7C-6347-980C-CA5A33FF1E04}" type="parTrans" cxnId="{75702075-7ADB-F44B-BCC6-5F14DF6EE790}">
      <dgm:prSet/>
      <dgm:spPr/>
      <dgm:t>
        <a:bodyPr/>
        <a:lstStyle/>
        <a:p>
          <a:endParaRPr lang="en-GB"/>
        </a:p>
      </dgm:t>
    </dgm:pt>
    <dgm:pt modelId="{F9B996BD-ABB8-8641-95C1-A5DEDDFCDDE8}" type="sibTrans" cxnId="{75702075-7ADB-F44B-BCC6-5F14DF6EE790}">
      <dgm:prSet/>
      <dgm:spPr/>
      <dgm:t>
        <a:bodyPr/>
        <a:lstStyle/>
        <a:p>
          <a:endParaRPr lang="en-GB"/>
        </a:p>
      </dgm:t>
    </dgm:pt>
    <dgm:pt modelId="{96ABDCD1-8895-7E4F-8FE3-50DDCE24E0AF}">
      <dgm:prSet phldrT="[Text]" custT="1"/>
      <dgm:spPr/>
      <dgm:t>
        <a:bodyPr/>
        <a:lstStyle/>
        <a:p>
          <a:pPr algn="ctr"/>
          <a:r>
            <a:rPr lang="en-GB" sz="2600" b="1" u="sng" kern="1200"/>
            <a:t>Multilateral Climate Funds (MCFs)</a:t>
          </a:r>
        </a:p>
        <a:p>
          <a:pPr algn="ctr"/>
          <a:r>
            <a:rPr lang="en-US" sz="1600" b="1" kern="1200">
              <a:latin typeface="Calibri" panose="020F0502020204030204"/>
              <a:ea typeface="+mn-ea"/>
              <a:cs typeface="+mn-cs"/>
            </a:rPr>
            <a:t>International financial entities </a:t>
          </a:r>
          <a:r>
            <a:rPr lang="en-US" sz="1600" kern="1200">
              <a:latin typeface="Calibri" panose="020F0502020204030204"/>
              <a:ea typeface="+mn-ea"/>
              <a:cs typeface="+mn-cs"/>
            </a:rPr>
            <a:t>that provide financing, </a:t>
          </a:r>
          <a:r>
            <a:rPr lang="en-US" sz="1600" b="1" kern="1200">
              <a:latin typeface="Calibri" panose="020F0502020204030204"/>
              <a:ea typeface="+mn-ea"/>
              <a:cs typeface="+mn-cs"/>
            </a:rPr>
            <a:t>largely in the form of grants</a:t>
          </a:r>
          <a:r>
            <a:rPr lang="en-US" sz="1600" kern="1200">
              <a:latin typeface="Calibri" panose="020F0502020204030204"/>
              <a:ea typeface="+mn-ea"/>
              <a:cs typeface="+mn-cs"/>
            </a:rPr>
            <a:t>, to several developing countries to foster climate mitigation and adaptation. </a:t>
          </a:r>
          <a:r>
            <a:rPr lang="en-US" sz="1600" kern="1200"/>
            <a:t>The primary aim of MCFs is </a:t>
          </a:r>
          <a:r>
            <a:rPr lang="en-US" sz="1600" b="1" kern="1200"/>
            <a:t>to support developing countries in their efforts to mitigate and adapt to climate change, by translating ambitious NDC commitments into tangible climate actions</a:t>
          </a:r>
          <a:r>
            <a:rPr lang="en-US" sz="1600" kern="1200"/>
            <a:t>.</a:t>
          </a:r>
          <a:endParaRPr lang="en-GB" sz="1600" kern="1200">
            <a:latin typeface="Calibri" panose="020F0502020204030204"/>
            <a:ea typeface="+mn-ea"/>
            <a:cs typeface="+mn-cs"/>
          </a:endParaRPr>
        </a:p>
      </dgm:t>
    </dgm:pt>
    <dgm:pt modelId="{1A726E7A-9C12-3B42-B4D8-E31DBEB9ADD2}" type="parTrans" cxnId="{FF2BAAF4-A8C4-E34F-9E9C-D9E0F7701E05}">
      <dgm:prSet/>
      <dgm:spPr/>
      <dgm:t>
        <a:bodyPr/>
        <a:lstStyle/>
        <a:p>
          <a:endParaRPr lang="en-GB"/>
        </a:p>
      </dgm:t>
    </dgm:pt>
    <dgm:pt modelId="{83CFA6F1-BB36-7D45-B14C-6F766FC2E8EE}" type="sibTrans" cxnId="{FF2BAAF4-A8C4-E34F-9E9C-D9E0F7701E05}">
      <dgm:prSet/>
      <dgm:spPr/>
      <dgm:t>
        <a:bodyPr/>
        <a:lstStyle/>
        <a:p>
          <a:endParaRPr lang="en-GB"/>
        </a:p>
      </dgm:t>
    </dgm:pt>
    <dgm:pt modelId="{6ACCCA8D-2409-8B4D-BD65-724C35DD5285}">
      <dgm:prSet phldrT="[Text]" custT="1"/>
      <dgm:spPr/>
      <dgm:t>
        <a:bodyPr/>
        <a:lstStyle/>
        <a:p>
          <a:r>
            <a:rPr lang="en-GB" sz="2600" b="1" u="sng" kern="1200"/>
            <a:t>Concessional Climate Finance</a:t>
          </a:r>
        </a:p>
        <a:p>
          <a:r>
            <a:rPr lang="en-US" sz="1600" b="0" kern="1200">
              <a:latin typeface="Calibri" panose="020F0502020204030204"/>
              <a:ea typeface="+mn-ea"/>
              <a:cs typeface="+mn-cs"/>
            </a:rPr>
            <a:t>Often provided through </a:t>
          </a:r>
          <a:r>
            <a:rPr lang="en-US" sz="1600" b="1" kern="1200">
              <a:latin typeface="Calibri" panose="020F0502020204030204"/>
              <a:ea typeface="+mn-ea"/>
              <a:cs typeface="+mn-cs"/>
            </a:rPr>
            <a:t>loans with lower interest rates and longer repayment periods than commercial loans</a:t>
          </a:r>
          <a:r>
            <a:rPr lang="en-US" sz="1600" b="0" kern="1200">
              <a:latin typeface="Calibri" panose="020F0502020204030204"/>
              <a:ea typeface="+mn-ea"/>
              <a:cs typeface="+mn-cs"/>
            </a:rPr>
            <a:t>. They are most widely used by </a:t>
          </a:r>
          <a:r>
            <a:rPr lang="en-US" sz="1600" b="1" kern="1200">
              <a:latin typeface="Calibri" panose="020F0502020204030204"/>
              <a:ea typeface="+mn-ea"/>
              <a:cs typeface="+mn-cs"/>
            </a:rPr>
            <a:t>development banks </a:t>
          </a:r>
          <a:r>
            <a:rPr lang="en-US" sz="1600" b="0" kern="1200">
              <a:latin typeface="Calibri" panose="020F0502020204030204"/>
              <a:ea typeface="+mn-ea"/>
              <a:cs typeface="+mn-cs"/>
            </a:rPr>
            <a:t>and are most </a:t>
          </a:r>
          <a:r>
            <a:rPr lang="en-US" sz="1600" kern="1200"/>
            <a:t>effective in cases when </a:t>
          </a:r>
          <a:r>
            <a:rPr lang="en-US" sz="1600" b="1" kern="1200"/>
            <a:t>project solutions require high upfront costs</a:t>
          </a:r>
          <a:r>
            <a:rPr lang="en-US" sz="1600" kern="1200"/>
            <a:t>, </a:t>
          </a:r>
          <a:r>
            <a:rPr lang="en-US" sz="1600" b="1" kern="1200"/>
            <a:t>affordability constraints in vulnerable communities need to be considered</a:t>
          </a:r>
          <a:r>
            <a:rPr lang="en-US" sz="1600" kern="1200"/>
            <a:t>, and </a:t>
          </a:r>
          <a:r>
            <a:rPr lang="en-US" sz="1600" b="1" kern="1200"/>
            <a:t>addressing critical climate-related sanitation challenges may otherwise be unviable without such support.</a:t>
          </a:r>
          <a:endParaRPr lang="en-GB" sz="1600" b="1" kern="1200">
            <a:latin typeface="Calibri" panose="020F0502020204030204"/>
            <a:ea typeface="+mn-ea"/>
            <a:cs typeface="+mn-cs"/>
          </a:endParaRPr>
        </a:p>
      </dgm:t>
    </dgm:pt>
    <dgm:pt modelId="{F180ADBD-817B-744A-9FC5-889FA483A0D9}" type="parTrans" cxnId="{1209314C-C03F-7B4A-9683-2A482FA5B31A}">
      <dgm:prSet/>
      <dgm:spPr/>
      <dgm:t>
        <a:bodyPr/>
        <a:lstStyle/>
        <a:p>
          <a:endParaRPr lang="en-GB"/>
        </a:p>
      </dgm:t>
    </dgm:pt>
    <dgm:pt modelId="{AE854F0E-4C21-7A42-BAE7-5F90FB9B3AED}" type="sibTrans" cxnId="{1209314C-C03F-7B4A-9683-2A482FA5B31A}">
      <dgm:prSet/>
      <dgm:spPr/>
      <dgm:t>
        <a:bodyPr/>
        <a:lstStyle/>
        <a:p>
          <a:endParaRPr lang="en-GB"/>
        </a:p>
      </dgm:t>
    </dgm:pt>
    <dgm:pt modelId="{DA519BC5-82FF-E64A-819A-4331DDD59726}">
      <dgm:prSet custT="1"/>
      <dgm:spPr/>
      <dgm:t>
        <a:bodyPr/>
        <a:lstStyle/>
        <a:p>
          <a:pPr algn="ctr"/>
          <a:r>
            <a:rPr lang="en-GB" sz="2600" b="1" u="sng" kern="1200"/>
            <a:t>Blended Climate Finance</a:t>
          </a:r>
        </a:p>
        <a:p>
          <a:pPr algn="ctr"/>
          <a:r>
            <a:rPr lang="en-US" sz="1600" b="1" kern="1200">
              <a:latin typeface="Calibri" panose="020F0502020204030204"/>
              <a:ea typeface="+mn-ea"/>
              <a:cs typeface="+mn-cs"/>
            </a:rPr>
            <a:t>Combining public and private capital </a:t>
          </a:r>
          <a:r>
            <a:rPr lang="en-US" sz="1600" b="0" kern="1200">
              <a:latin typeface="Calibri" panose="020F0502020204030204"/>
              <a:ea typeface="+mn-ea"/>
              <a:cs typeface="+mn-cs"/>
            </a:rPr>
            <a:t>to fund climate-SMART projects that struggle to attract purely commercial investment. It involves the </a:t>
          </a:r>
          <a:r>
            <a:rPr lang="en-US" sz="1600" kern="1200"/>
            <a:t>public </a:t>
          </a:r>
          <a:r>
            <a:rPr lang="en-US" sz="1600" b="1" kern="1200"/>
            <a:t>sector funds to absorb financial risks</a:t>
          </a:r>
          <a:r>
            <a:rPr lang="en-US" sz="1600" kern="1200"/>
            <a:t>, thereby providing a financial environment where the private sector is more willing to participate in.</a:t>
          </a:r>
          <a:endParaRPr lang="en-GB" sz="1600" b="0" kern="1200">
            <a:latin typeface="Calibri" panose="020F0502020204030204"/>
            <a:ea typeface="+mn-ea"/>
            <a:cs typeface="+mn-cs"/>
          </a:endParaRPr>
        </a:p>
      </dgm:t>
    </dgm:pt>
    <dgm:pt modelId="{F3440BD8-1DA3-D74E-B0FE-E791D15E1857}" type="parTrans" cxnId="{0C2998F1-FC3C-834A-BB1A-893AB26A5BDB}">
      <dgm:prSet/>
      <dgm:spPr/>
      <dgm:t>
        <a:bodyPr/>
        <a:lstStyle/>
        <a:p>
          <a:endParaRPr lang="en-GB"/>
        </a:p>
      </dgm:t>
    </dgm:pt>
    <dgm:pt modelId="{E69A87AB-3BB0-6042-A9A1-F01A453FD835}" type="sibTrans" cxnId="{0C2998F1-FC3C-834A-BB1A-893AB26A5BDB}">
      <dgm:prSet/>
      <dgm:spPr/>
      <dgm:t>
        <a:bodyPr/>
        <a:lstStyle/>
        <a:p>
          <a:endParaRPr lang="en-GB"/>
        </a:p>
      </dgm:t>
    </dgm:pt>
    <dgm:pt modelId="{414D17A8-B9E2-E745-94CD-EA27F437F7EC}">
      <dgm:prSet custT="1"/>
      <dgm:spPr/>
      <dgm:t>
        <a:bodyPr/>
        <a:lstStyle/>
        <a:p>
          <a:pPr algn="ctr"/>
          <a:r>
            <a:rPr lang="en-GB" sz="2600" b="1" u="sng" kern="1200"/>
            <a:t>Community Climate Financing</a:t>
          </a:r>
        </a:p>
        <a:p>
          <a:pPr algn="ctr"/>
          <a:r>
            <a:rPr lang="en-US" sz="1600" b="1" kern="1200">
              <a:latin typeface="Calibri" panose="020F0502020204030204"/>
              <a:ea typeface="+mn-ea"/>
              <a:cs typeface="+mn-cs"/>
            </a:rPr>
            <a:t>Mobilization and deployment of community-based financial resources </a:t>
          </a:r>
          <a:r>
            <a:rPr lang="en-US" sz="1600" b="0" kern="1200">
              <a:latin typeface="Calibri" panose="020F0502020204030204"/>
              <a:ea typeface="+mn-ea"/>
              <a:cs typeface="+mn-cs"/>
            </a:rPr>
            <a:t>to support climate change mitigation and adaptation projects, particularly at the </a:t>
          </a:r>
          <a:r>
            <a:rPr lang="en-US" sz="1600" b="1" kern="1200">
              <a:latin typeface="Calibri" panose="020F0502020204030204"/>
              <a:ea typeface="+mn-ea"/>
              <a:cs typeface="+mn-cs"/>
            </a:rPr>
            <a:t>local level</a:t>
          </a:r>
          <a:r>
            <a:rPr lang="en-US" sz="1600" b="0" kern="1200">
              <a:latin typeface="Calibri" panose="020F0502020204030204"/>
              <a:ea typeface="+mn-ea"/>
              <a:cs typeface="+mn-cs"/>
            </a:rPr>
            <a:t>. </a:t>
          </a:r>
          <a:r>
            <a:rPr lang="en-US" sz="1600" kern="1200"/>
            <a:t>This method of climate financing </a:t>
          </a:r>
          <a:r>
            <a:rPr lang="en-US" sz="1600" b="1" kern="1200"/>
            <a:t>ensures local ownership, sustainability, and long-term benefits</a:t>
          </a:r>
          <a:r>
            <a:rPr lang="en-US" sz="1600" kern="1200"/>
            <a:t>. Community climate financing can involve </a:t>
          </a:r>
          <a:r>
            <a:rPr lang="en-US" sz="1600" b="1" kern="1200"/>
            <a:t>direct community fundraising or funding from donors and philanthropic sources</a:t>
          </a:r>
          <a:endParaRPr lang="en-GB" sz="1600" b="1" kern="1200">
            <a:latin typeface="Calibri" panose="020F0502020204030204"/>
            <a:ea typeface="+mn-ea"/>
            <a:cs typeface="+mn-cs"/>
          </a:endParaRPr>
        </a:p>
      </dgm:t>
    </dgm:pt>
    <dgm:pt modelId="{95655DCA-A468-3947-B3B8-445A837EFC4C}" type="parTrans" cxnId="{5112966B-15D0-AB45-B1C6-DCCAFD39F732}">
      <dgm:prSet/>
      <dgm:spPr/>
      <dgm:t>
        <a:bodyPr/>
        <a:lstStyle/>
        <a:p>
          <a:endParaRPr lang="en-GB"/>
        </a:p>
      </dgm:t>
    </dgm:pt>
    <dgm:pt modelId="{433FCA36-4C73-2045-BCC3-FE25FA5E6234}" type="sibTrans" cxnId="{5112966B-15D0-AB45-B1C6-DCCAFD39F732}">
      <dgm:prSet/>
      <dgm:spPr/>
      <dgm:t>
        <a:bodyPr/>
        <a:lstStyle/>
        <a:p>
          <a:endParaRPr lang="en-GB"/>
        </a:p>
      </dgm:t>
    </dgm:pt>
    <dgm:pt modelId="{1E89022D-6F83-5441-81A4-354E08033EA2}" type="pres">
      <dgm:prSet presAssocID="{2EECE9F5-7522-D549-9E5D-89D0EFEED9BF}" presName="Name0" presStyleCnt="0">
        <dgm:presLayoutVars>
          <dgm:dir/>
          <dgm:resizeHandles val="exact"/>
        </dgm:presLayoutVars>
      </dgm:prSet>
      <dgm:spPr/>
    </dgm:pt>
    <dgm:pt modelId="{B8F8F3ED-68FB-7046-8529-F635E1DB46B6}" type="pres">
      <dgm:prSet presAssocID="{2EECE9F5-7522-D549-9E5D-89D0EFEED9BF}" presName="bkgdShp" presStyleLbl="alignAccFollowNode1" presStyleIdx="0" presStyleCnt="1"/>
      <dgm:spPr/>
    </dgm:pt>
    <dgm:pt modelId="{E3BB2640-67D3-F049-AFD9-4BB1050EB243}" type="pres">
      <dgm:prSet presAssocID="{2EECE9F5-7522-D549-9E5D-89D0EFEED9BF}" presName="linComp" presStyleCnt="0"/>
      <dgm:spPr/>
    </dgm:pt>
    <dgm:pt modelId="{5830FEE9-F7FF-3E4A-9FBD-6F4DB9099B5B}" type="pres">
      <dgm:prSet presAssocID="{282DB0EE-E59E-ED4C-8FD1-7973B6075A18}" presName="compNode" presStyleCnt="0"/>
      <dgm:spPr/>
    </dgm:pt>
    <dgm:pt modelId="{F1F5574F-689F-5B44-A23F-35B20EBACE53}" type="pres">
      <dgm:prSet presAssocID="{282DB0EE-E59E-ED4C-8FD1-7973B6075A18}" presName="node" presStyleLbl="node1" presStyleIdx="0" presStyleCnt="5" custScaleY="105346">
        <dgm:presLayoutVars>
          <dgm:bulletEnabled val="1"/>
        </dgm:presLayoutVars>
      </dgm:prSet>
      <dgm:spPr/>
    </dgm:pt>
    <dgm:pt modelId="{B0BB837B-A479-F140-AAA9-424643C60644}" type="pres">
      <dgm:prSet presAssocID="{282DB0EE-E59E-ED4C-8FD1-7973B6075A18}" presName="invisiNode" presStyleLbl="node1" presStyleIdx="0" presStyleCnt="5"/>
      <dgm:spPr/>
    </dgm:pt>
    <dgm:pt modelId="{73F0D246-63BE-DD42-AB2B-D72219A4C4CF}" type="pres">
      <dgm:prSet presAssocID="{282DB0EE-E59E-ED4C-8FD1-7973B6075A18}"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A4A21B02-D4BC-324A-9E67-72ECE361B7E3}" type="pres">
      <dgm:prSet presAssocID="{F9B996BD-ABB8-8641-95C1-A5DEDDFCDDE8}" presName="sibTrans" presStyleLbl="sibTrans2D1" presStyleIdx="0" presStyleCnt="0"/>
      <dgm:spPr/>
    </dgm:pt>
    <dgm:pt modelId="{F0F31FC8-92F5-FC49-9D90-0908D89C33FB}" type="pres">
      <dgm:prSet presAssocID="{96ABDCD1-8895-7E4F-8FE3-50DDCE24E0AF}" presName="compNode" presStyleCnt="0"/>
      <dgm:spPr/>
    </dgm:pt>
    <dgm:pt modelId="{B7F3BF7D-0D11-9E4D-A828-6F3A43C42050}" type="pres">
      <dgm:prSet presAssocID="{96ABDCD1-8895-7E4F-8FE3-50DDCE24E0AF}" presName="node" presStyleLbl="node1" presStyleIdx="1" presStyleCnt="5" custScaleY="107350">
        <dgm:presLayoutVars>
          <dgm:bulletEnabled val="1"/>
        </dgm:presLayoutVars>
      </dgm:prSet>
      <dgm:spPr/>
    </dgm:pt>
    <dgm:pt modelId="{8C837C2D-8BE8-654A-ADFD-1EBF65C85261}" type="pres">
      <dgm:prSet presAssocID="{96ABDCD1-8895-7E4F-8FE3-50DDCE24E0AF}" presName="invisiNode" presStyleLbl="node1" presStyleIdx="1" presStyleCnt="5"/>
      <dgm:spPr/>
    </dgm:pt>
    <dgm:pt modelId="{C8198380-09C6-5741-BDB8-901318B23654}" type="pres">
      <dgm:prSet presAssocID="{96ABDCD1-8895-7E4F-8FE3-50DDCE24E0AF}"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126A68B-A485-9449-9D68-023173299B82}" type="pres">
      <dgm:prSet presAssocID="{83CFA6F1-BB36-7D45-B14C-6F766FC2E8EE}" presName="sibTrans" presStyleLbl="sibTrans2D1" presStyleIdx="0" presStyleCnt="0"/>
      <dgm:spPr/>
    </dgm:pt>
    <dgm:pt modelId="{B14D27F6-13E2-274C-A6E2-97A32CC98801}" type="pres">
      <dgm:prSet presAssocID="{6ACCCA8D-2409-8B4D-BD65-724C35DD5285}" presName="compNode" presStyleCnt="0"/>
      <dgm:spPr/>
    </dgm:pt>
    <dgm:pt modelId="{66089B25-4F6F-0C4D-AB48-114C5C4AE039}" type="pres">
      <dgm:prSet presAssocID="{6ACCCA8D-2409-8B4D-BD65-724C35DD5285}" presName="node" presStyleLbl="node1" presStyleIdx="2" presStyleCnt="5" custScaleY="107666">
        <dgm:presLayoutVars>
          <dgm:bulletEnabled val="1"/>
        </dgm:presLayoutVars>
      </dgm:prSet>
      <dgm:spPr/>
    </dgm:pt>
    <dgm:pt modelId="{576101D4-2F32-7F4D-85EA-9249A7B0B2A3}" type="pres">
      <dgm:prSet presAssocID="{6ACCCA8D-2409-8B4D-BD65-724C35DD5285}" presName="invisiNode" presStyleLbl="node1" presStyleIdx="2" presStyleCnt="5"/>
      <dgm:spPr/>
    </dgm:pt>
    <dgm:pt modelId="{7A21650C-4365-764A-A019-84E99511DB32}" type="pres">
      <dgm:prSet presAssocID="{6ACCCA8D-2409-8B4D-BD65-724C35DD5285}" presName="imagNode" presStyleLbl="fgImgPlace1" presStyleIdx="2" presStyleCnt="5"/>
      <dgm:spPr>
        <a:blipFill>
          <a:blip xmlns:r="http://schemas.openxmlformats.org/officeDocument/2006/relationships" r:embed="rId3"/>
          <a:srcRect/>
          <a:stretch>
            <a:fillRect l="-15000" r="-15000"/>
          </a:stretch>
        </a:blipFill>
      </dgm:spPr>
    </dgm:pt>
    <dgm:pt modelId="{45FF6B48-BB64-4140-B84B-AF8769AB9B29}" type="pres">
      <dgm:prSet presAssocID="{AE854F0E-4C21-7A42-BAE7-5F90FB9B3AED}" presName="sibTrans" presStyleLbl="sibTrans2D1" presStyleIdx="0" presStyleCnt="0"/>
      <dgm:spPr/>
    </dgm:pt>
    <dgm:pt modelId="{0D545AC6-C115-554F-A580-5E375742B968}" type="pres">
      <dgm:prSet presAssocID="{DA519BC5-82FF-E64A-819A-4331DDD59726}" presName="compNode" presStyleCnt="0"/>
      <dgm:spPr/>
    </dgm:pt>
    <dgm:pt modelId="{4A70167D-C092-9349-8A1E-DB464DDA2C99}" type="pres">
      <dgm:prSet presAssocID="{DA519BC5-82FF-E64A-819A-4331DDD59726}" presName="node" presStyleLbl="node1" presStyleIdx="3" presStyleCnt="5" custScaleY="107666">
        <dgm:presLayoutVars>
          <dgm:bulletEnabled val="1"/>
        </dgm:presLayoutVars>
      </dgm:prSet>
      <dgm:spPr/>
    </dgm:pt>
    <dgm:pt modelId="{108993CD-75E6-5A47-B003-8DBAB9FA9C72}" type="pres">
      <dgm:prSet presAssocID="{DA519BC5-82FF-E64A-819A-4331DDD59726}" presName="invisiNode" presStyleLbl="node1" presStyleIdx="3" presStyleCnt="5"/>
      <dgm:spPr/>
    </dgm:pt>
    <dgm:pt modelId="{7BF66CE0-1646-044B-913C-96845DE7EC5B}" type="pres">
      <dgm:prSet presAssocID="{DA519BC5-82FF-E64A-819A-4331DDD59726}" presName="imagNode" presStyleLbl="fgImgPlace1" presStyleIdx="3" presStyleCnt="5"/>
      <dgm:spPr>
        <a:blipFill>
          <a:blip xmlns:r="http://schemas.openxmlformats.org/officeDocument/2006/relationships" r:embed="rId4"/>
          <a:srcRect/>
          <a:stretch>
            <a:fillRect l="-26000" r="-26000"/>
          </a:stretch>
        </a:blipFill>
      </dgm:spPr>
    </dgm:pt>
    <dgm:pt modelId="{3A0792A4-5237-F349-929F-79E8738092E6}" type="pres">
      <dgm:prSet presAssocID="{E69A87AB-3BB0-6042-A9A1-F01A453FD835}" presName="sibTrans" presStyleLbl="sibTrans2D1" presStyleIdx="0" presStyleCnt="0"/>
      <dgm:spPr/>
    </dgm:pt>
    <dgm:pt modelId="{77190979-31D5-2447-A004-493B05FF87AF}" type="pres">
      <dgm:prSet presAssocID="{414D17A8-B9E2-E745-94CD-EA27F437F7EC}" presName="compNode" presStyleCnt="0"/>
      <dgm:spPr/>
    </dgm:pt>
    <dgm:pt modelId="{38242298-DB37-1D45-8178-2A436A29C1AB}" type="pres">
      <dgm:prSet presAssocID="{414D17A8-B9E2-E745-94CD-EA27F437F7EC}" presName="node" presStyleLbl="node1" presStyleIdx="4" presStyleCnt="5" custScaleY="107666">
        <dgm:presLayoutVars>
          <dgm:bulletEnabled val="1"/>
        </dgm:presLayoutVars>
      </dgm:prSet>
      <dgm:spPr/>
    </dgm:pt>
    <dgm:pt modelId="{E125F075-870F-7744-9D1F-A8A0CA30B61B}" type="pres">
      <dgm:prSet presAssocID="{414D17A8-B9E2-E745-94CD-EA27F437F7EC}" presName="invisiNode" presStyleLbl="node1" presStyleIdx="4" presStyleCnt="5"/>
      <dgm:spPr/>
    </dgm:pt>
    <dgm:pt modelId="{9B9DCBFA-03B7-6B42-B248-0FA7D412257E}" type="pres">
      <dgm:prSet presAssocID="{414D17A8-B9E2-E745-94CD-EA27F437F7EC}"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Lst>
  <dgm:cxnLst>
    <dgm:cxn modelId="{847FBD25-4D16-BC43-B00B-AF289205A794}" type="presOf" srcId="{F9B996BD-ABB8-8641-95C1-A5DEDDFCDDE8}" destId="{A4A21B02-D4BC-324A-9E67-72ECE361B7E3}" srcOrd="0" destOrd="0" presId="urn:microsoft.com/office/officeart/2005/8/layout/pList2"/>
    <dgm:cxn modelId="{F768B32C-DA6B-AE4E-8328-66A0C3A67211}" type="presOf" srcId="{6ACCCA8D-2409-8B4D-BD65-724C35DD5285}" destId="{66089B25-4F6F-0C4D-AB48-114C5C4AE039}" srcOrd="0" destOrd="0" presId="urn:microsoft.com/office/officeart/2005/8/layout/pList2"/>
    <dgm:cxn modelId="{1209314C-C03F-7B4A-9683-2A482FA5B31A}" srcId="{2EECE9F5-7522-D549-9E5D-89D0EFEED9BF}" destId="{6ACCCA8D-2409-8B4D-BD65-724C35DD5285}" srcOrd="2" destOrd="0" parTransId="{F180ADBD-817B-744A-9FC5-889FA483A0D9}" sibTransId="{AE854F0E-4C21-7A42-BAE7-5F90FB9B3AED}"/>
    <dgm:cxn modelId="{5DE31459-E8F6-9645-BD05-83D159041F82}" type="presOf" srcId="{2EECE9F5-7522-D549-9E5D-89D0EFEED9BF}" destId="{1E89022D-6F83-5441-81A4-354E08033EA2}" srcOrd="0" destOrd="0" presId="urn:microsoft.com/office/officeart/2005/8/layout/pList2"/>
    <dgm:cxn modelId="{5112966B-15D0-AB45-B1C6-DCCAFD39F732}" srcId="{2EECE9F5-7522-D549-9E5D-89D0EFEED9BF}" destId="{414D17A8-B9E2-E745-94CD-EA27F437F7EC}" srcOrd="4" destOrd="0" parTransId="{95655DCA-A468-3947-B3B8-445A837EFC4C}" sibTransId="{433FCA36-4C73-2045-BCC3-FE25FA5E6234}"/>
    <dgm:cxn modelId="{75702075-7ADB-F44B-BCC6-5F14DF6EE790}" srcId="{2EECE9F5-7522-D549-9E5D-89D0EFEED9BF}" destId="{282DB0EE-E59E-ED4C-8FD1-7973B6075A18}" srcOrd="0" destOrd="0" parTransId="{7D52F2EC-4C7C-6347-980C-CA5A33FF1E04}" sibTransId="{F9B996BD-ABB8-8641-95C1-A5DEDDFCDDE8}"/>
    <dgm:cxn modelId="{13F7E47E-BA28-3B49-8DE4-A7D674290B29}" type="presOf" srcId="{96ABDCD1-8895-7E4F-8FE3-50DDCE24E0AF}" destId="{B7F3BF7D-0D11-9E4D-A828-6F3A43C42050}" srcOrd="0" destOrd="0" presId="urn:microsoft.com/office/officeart/2005/8/layout/pList2"/>
    <dgm:cxn modelId="{0112C88E-1B0D-F742-9E21-818B74498E21}" type="presOf" srcId="{414D17A8-B9E2-E745-94CD-EA27F437F7EC}" destId="{38242298-DB37-1D45-8178-2A436A29C1AB}" srcOrd="0" destOrd="0" presId="urn:microsoft.com/office/officeart/2005/8/layout/pList2"/>
    <dgm:cxn modelId="{9A41219F-04F4-3C4E-939A-6961CAC8BDBA}" type="presOf" srcId="{DA519BC5-82FF-E64A-819A-4331DDD59726}" destId="{4A70167D-C092-9349-8A1E-DB464DDA2C99}" srcOrd="0" destOrd="0" presId="urn:microsoft.com/office/officeart/2005/8/layout/pList2"/>
    <dgm:cxn modelId="{948E1BAB-5DA6-234A-AE6E-815ED46C946B}" type="presOf" srcId="{E69A87AB-3BB0-6042-A9A1-F01A453FD835}" destId="{3A0792A4-5237-F349-929F-79E8738092E6}" srcOrd="0" destOrd="0" presId="urn:microsoft.com/office/officeart/2005/8/layout/pList2"/>
    <dgm:cxn modelId="{9933CFDF-5666-574F-B071-48382BD8E99A}" type="presOf" srcId="{282DB0EE-E59E-ED4C-8FD1-7973B6075A18}" destId="{F1F5574F-689F-5B44-A23F-35B20EBACE53}" srcOrd="0" destOrd="0" presId="urn:microsoft.com/office/officeart/2005/8/layout/pList2"/>
    <dgm:cxn modelId="{13B21CE5-FC84-EB44-868D-0685FBD8F189}" type="presOf" srcId="{AE854F0E-4C21-7A42-BAE7-5F90FB9B3AED}" destId="{45FF6B48-BB64-4140-B84B-AF8769AB9B29}" srcOrd="0" destOrd="0" presId="urn:microsoft.com/office/officeart/2005/8/layout/pList2"/>
    <dgm:cxn modelId="{855AEAE6-3E8B-BE42-BFF8-87F4AEB8D040}" type="presOf" srcId="{83CFA6F1-BB36-7D45-B14C-6F766FC2E8EE}" destId="{F126A68B-A485-9449-9D68-023173299B82}" srcOrd="0" destOrd="0" presId="urn:microsoft.com/office/officeart/2005/8/layout/pList2"/>
    <dgm:cxn modelId="{0C2998F1-FC3C-834A-BB1A-893AB26A5BDB}" srcId="{2EECE9F5-7522-D549-9E5D-89D0EFEED9BF}" destId="{DA519BC5-82FF-E64A-819A-4331DDD59726}" srcOrd="3" destOrd="0" parTransId="{F3440BD8-1DA3-D74E-B0FE-E791D15E1857}" sibTransId="{E69A87AB-3BB0-6042-A9A1-F01A453FD835}"/>
    <dgm:cxn modelId="{FF2BAAF4-A8C4-E34F-9E9C-D9E0F7701E05}" srcId="{2EECE9F5-7522-D549-9E5D-89D0EFEED9BF}" destId="{96ABDCD1-8895-7E4F-8FE3-50DDCE24E0AF}" srcOrd="1" destOrd="0" parTransId="{1A726E7A-9C12-3B42-B4D8-E31DBEB9ADD2}" sibTransId="{83CFA6F1-BB36-7D45-B14C-6F766FC2E8EE}"/>
    <dgm:cxn modelId="{1A30F0FA-1746-8D41-8931-00A0B39CFEE4}" type="presParOf" srcId="{1E89022D-6F83-5441-81A4-354E08033EA2}" destId="{B8F8F3ED-68FB-7046-8529-F635E1DB46B6}" srcOrd="0" destOrd="0" presId="urn:microsoft.com/office/officeart/2005/8/layout/pList2"/>
    <dgm:cxn modelId="{3A253771-A7FA-854F-BF9C-75E946A9E182}" type="presParOf" srcId="{1E89022D-6F83-5441-81A4-354E08033EA2}" destId="{E3BB2640-67D3-F049-AFD9-4BB1050EB243}" srcOrd="1" destOrd="0" presId="urn:microsoft.com/office/officeart/2005/8/layout/pList2"/>
    <dgm:cxn modelId="{09BA5E6D-6551-6F4B-9549-F4166E0FEC0D}" type="presParOf" srcId="{E3BB2640-67D3-F049-AFD9-4BB1050EB243}" destId="{5830FEE9-F7FF-3E4A-9FBD-6F4DB9099B5B}" srcOrd="0" destOrd="0" presId="urn:microsoft.com/office/officeart/2005/8/layout/pList2"/>
    <dgm:cxn modelId="{2CEF66B9-6C66-4A4D-9BDB-77E82B6D525F}" type="presParOf" srcId="{5830FEE9-F7FF-3E4A-9FBD-6F4DB9099B5B}" destId="{F1F5574F-689F-5B44-A23F-35B20EBACE53}" srcOrd="0" destOrd="0" presId="urn:microsoft.com/office/officeart/2005/8/layout/pList2"/>
    <dgm:cxn modelId="{52A68F34-105E-6C49-A137-414A80C7CC70}" type="presParOf" srcId="{5830FEE9-F7FF-3E4A-9FBD-6F4DB9099B5B}" destId="{B0BB837B-A479-F140-AAA9-424643C60644}" srcOrd="1" destOrd="0" presId="urn:microsoft.com/office/officeart/2005/8/layout/pList2"/>
    <dgm:cxn modelId="{525C7879-B1C8-0348-B5DB-FB4E8DE12A2B}" type="presParOf" srcId="{5830FEE9-F7FF-3E4A-9FBD-6F4DB9099B5B}" destId="{73F0D246-63BE-DD42-AB2B-D72219A4C4CF}" srcOrd="2" destOrd="0" presId="urn:microsoft.com/office/officeart/2005/8/layout/pList2"/>
    <dgm:cxn modelId="{917B5ECD-F4E7-1444-AAEA-34F84570BAC1}" type="presParOf" srcId="{E3BB2640-67D3-F049-AFD9-4BB1050EB243}" destId="{A4A21B02-D4BC-324A-9E67-72ECE361B7E3}" srcOrd="1" destOrd="0" presId="urn:microsoft.com/office/officeart/2005/8/layout/pList2"/>
    <dgm:cxn modelId="{CEFC4884-314E-E74A-9BAA-E8B3A90112B3}" type="presParOf" srcId="{E3BB2640-67D3-F049-AFD9-4BB1050EB243}" destId="{F0F31FC8-92F5-FC49-9D90-0908D89C33FB}" srcOrd="2" destOrd="0" presId="urn:microsoft.com/office/officeart/2005/8/layout/pList2"/>
    <dgm:cxn modelId="{6F862205-B180-4D4C-8AE5-452C76E65847}" type="presParOf" srcId="{F0F31FC8-92F5-FC49-9D90-0908D89C33FB}" destId="{B7F3BF7D-0D11-9E4D-A828-6F3A43C42050}" srcOrd="0" destOrd="0" presId="urn:microsoft.com/office/officeart/2005/8/layout/pList2"/>
    <dgm:cxn modelId="{5F83FEA0-4BC4-C940-9620-91B1C3A23C9C}" type="presParOf" srcId="{F0F31FC8-92F5-FC49-9D90-0908D89C33FB}" destId="{8C837C2D-8BE8-654A-ADFD-1EBF65C85261}" srcOrd="1" destOrd="0" presId="urn:microsoft.com/office/officeart/2005/8/layout/pList2"/>
    <dgm:cxn modelId="{37D00670-5F96-AB42-8437-14BD9FBC6E60}" type="presParOf" srcId="{F0F31FC8-92F5-FC49-9D90-0908D89C33FB}" destId="{C8198380-09C6-5741-BDB8-901318B23654}" srcOrd="2" destOrd="0" presId="urn:microsoft.com/office/officeart/2005/8/layout/pList2"/>
    <dgm:cxn modelId="{25291762-A31F-D44D-8E38-6A5F0C391CC2}" type="presParOf" srcId="{E3BB2640-67D3-F049-AFD9-4BB1050EB243}" destId="{F126A68B-A485-9449-9D68-023173299B82}" srcOrd="3" destOrd="0" presId="urn:microsoft.com/office/officeart/2005/8/layout/pList2"/>
    <dgm:cxn modelId="{1C4EC97A-69B9-8C4B-82E5-6300E699593B}" type="presParOf" srcId="{E3BB2640-67D3-F049-AFD9-4BB1050EB243}" destId="{B14D27F6-13E2-274C-A6E2-97A32CC98801}" srcOrd="4" destOrd="0" presId="urn:microsoft.com/office/officeart/2005/8/layout/pList2"/>
    <dgm:cxn modelId="{80C1B59F-2F34-4941-B816-4F9D67E6418B}" type="presParOf" srcId="{B14D27F6-13E2-274C-A6E2-97A32CC98801}" destId="{66089B25-4F6F-0C4D-AB48-114C5C4AE039}" srcOrd="0" destOrd="0" presId="urn:microsoft.com/office/officeart/2005/8/layout/pList2"/>
    <dgm:cxn modelId="{079822B4-C177-6E42-A904-98F22633AE11}" type="presParOf" srcId="{B14D27F6-13E2-274C-A6E2-97A32CC98801}" destId="{576101D4-2F32-7F4D-85EA-9249A7B0B2A3}" srcOrd="1" destOrd="0" presId="urn:microsoft.com/office/officeart/2005/8/layout/pList2"/>
    <dgm:cxn modelId="{EB0D27BA-7420-1A40-9000-3335EC166CB9}" type="presParOf" srcId="{B14D27F6-13E2-274C-A6E2-97A32CC98801}" destId="{7A21650C-4365-764A-A019-84E99511DB32}" srcOrd="2" destOrd="0" presId="urn:microsoft.com/office/officeart/2005/8/layout/pList2"/>
    <dgm:cxn modelId="{7B0031E5-5633-AD49-939F-383F5E9AF202}" type="presParOf" srcId="{E3BB2640-67D3-F049-AFD9-4BB1050EB243}" destId="{45FF6B48-BB64-4140-B84B-AF8769AB9B29}" srcOrd="5" destOrd="0" presId="urn:microsoft.com/office/officeart/2005/8/layout/pList2"/>
    <dgm:cxn modelId="{AF7B1545-D047-494B-9387-58215B142F61}" type="presParOf" srcId="{E3BB2640-67D3-F049-AFD9-4BB1050EB243}" destId="{0D545AC6-C115-554F-A580-5E375742B968}" srcOrd="6" destOrd="0" presId="urn:microsoft.com/office/officeart/2005/8/layout/pList2"/>
    <dgm:cxn modelId="{CED0774A-D782-094F-A2E7-5C184CD1AF22}" type="presParOf" srcId="{0D545AC6-C115-554F-A580-5E375742B968}" destId="{4A70167D-C092-9349-8A1E-DB464DDA2C99}" srcOrd="0" destOrd="0" presId="urn:microsoft.com/office/officeart/2005/8/layout/pList2"/>
    <dgm:cxn modelId="{C3ECD72F-3FA1-EA49-A7D1-78620E7E41B3}" type="presParOf" srcId="{0D545AC6-C115-554F-A580-5E375742B968}" destId="{108993CD-75E6-5A47-B003-8DBAB9FA9C72}" srcOrd="1" destOrd="0" presId="urn:microsoft.com/office/officeart/2005/8/layout/pList2"/>
    <dgm:cxn modelId="{0D948859-430B-AF42-97FC-BD84B838B9E7}" type="presParOf" srcId="{0D545AC6-C115-554F-A580-5E375742B968}" destId="{7BF66CE0-1646-044B-913C-96845DE7EC5B}" srcOrd="2" destOrd="0" presId="urn:microsoft.com/office/officeart/2005/8/layout/pList2"/>
    <dgm:cxn modelId="{94C66660-DB0C-3D42-BFC6-43E55071DE2E}" type="presParOf" srcId="{E3BB2640-67D3-F049-AFD9-4BB1050EB243}" destId="{3A0792A4-5237-F349-929F-79E8738092E6}" srcOrd="7" destOrd="0" presId="urn:microsoft.com/office/officeart/2005/8/layout/pList2"/>
    <dgm:cxn modelId="{4C84180D-22E4-134D-8DCF-DC83E96DE602}" type="presParOf" srcId="{E3BB2640-67D3-F049-AFD9-4BB1050EB243}" destId="{77190979-31D5-2447-A004-493B05FF87AF}" srcOrd="8" destOrd="0" presId="urn:microsoft.com/office/officeart/2005/8/layout/pList2"/>
    <dgm:cxn modelId="{85A31B9B-5B16-A847-8599-35C949E97DD8}" type="presParOf" srcId="{77190979-31D5-2447-A004-493B05FF87AF}" destId="{38242298-DB37-1D45-8178-2A436A29C1AB}" srcOrd="0" destOrd="0" presId="urn:microsoft.com/office/officeart/2005/8/layout/pList2"/>
    <dgm:cxn modelId="{FF26D061-CED9-4B42-AAEE-5C85331FA0A0}" type="presParOf" srcId="{77190979-31D5-2447-A004-493B05FF87AF}" destId="{E125F075-870F-7744-9D1F-A8A0CA30B61B}" srcOrd="1" destOrd="0" presId="urn:microsoft.com/office/officeart/2005/8/layout/pList2"/>
    <dgm:cxn modelId="{827AE0B2-B38A-F844-97B6-024A4F33EB77}" type="presParOf" srcId="{77190979-31D5-2447-A004-493B05FF87AF}" destId="{9B9DCBFA-03B7-6B42-B248-0FA7D412257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8F3ED-68FB-7046-8529-F635E1DB46B6}">
      <dsp:nvSpPr>
        <dsp:cNvPr id="0" name=""/>
        <dsp:cNvSpPr/>
      </dsp:nvSpPr>
      <dsp:spPr>
        <a:xfrm>
          <a:off x="0" y="0"/>
          <a:ext cx="17437558" cy="3608882"/>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F0D246-63BE-DD42-AB2B-D72219A4C4CF}">
      <dsp:nvSpPr>
        <dsp:cNvPr id="0" name=""/>
        <dsp:cNvSpPr/>
      </dsp:nvSpPr>
      <dsp:spPr>
        <a:xfrm>
          <a:off x="536727" y="422233"/>
          <a:ext cx="3030389" cy="264651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F5574F-689F-5B44-A23F-35B20EBACE53}">
      <dsp:nvSpPr>
        <dsp:cNvPr id="0" name=""/>
        <dsp:cNvSpPr/>
      </dsp:nvSpPr>
      <dsp:spPr>
        <a:xfrm rot="10800000">
          <a:off x="536727" y="3432028"/>
          <a:ext cx="3030389" cy="4646660"/>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u="sng" kern="1200"/>
            <a:t>Bilateral Climate Agreements</a:t>
          </a:r>
        </a:p>
        <a:p>
          <a:pPr marL="0" lvl="0" indent="0" algn="ctr" defTabSz="1155700">
            <a:lnSpc>
              <a:spcPct val="90000"/>
            </a:lnSpc>
            <a:spcBef>
              <a:spcPct val="0"/>
            </a:spcBef>
            <a:spcAft>
              <a:spcPct val="35000"/>
            </a:spcAft>
            <a:buNone/>
          </a:pPr>
          <a:r>
            <a:rPr lang="en-US" sz="1600" b="1" kern="1200"/>
            <a:t>Direct financial support from one country to another</a:t>
          </a:r>
          <a:r>
            <a:rPr lang="en-US" sz="1600" kern="1200"/>
            <a:t> to address climate change challenges involving sanitation, </a:t>
          </a:r>
          <a:r>
            <a:rPr lang="en-US" sz="1600" b="1" kern="1200"/>
            <a:t>enabling countries to collaborate on implementing climate-SMART sanitation projects globally</a:t>
          </a:r>
          <a:r>
            <a:rPr lang="en-US" sz="1600" kern="1200"/>
            <a:t>. Climate finance through bilateral agreements is generally provided in the form of </a:t>
          </a:r>
          <a:r>
            <a:rPr lang="en-US" sz="1600" b="1" kern="1200"/>
            <a:t>grants and loans.</a:t>
          </a:r>
          <a:endParaRPr lang="en-GB" sz="1600" kern="1200"/>
        </a:p>
      </dsp:txBody>
      <dsp:txXfrm rot="10800000">
        <a:off x="629922" y="3432028"/>
        <a:ext cx="2843999" cy="4553465"/>
      </dsp:txXfrm>
    </dsp:sp>
    <dsp:sp modelId="{C8198380-09C6-5741-BDB8-901318B23654}">
      <dsp:nvSpPr>
        <dsp:cNvPr id="0" name=""/>
        <dsp:cNvSpPr/>
      </dsp:nvSpPr>
      <dsp:spPr>
        <a:xfrm>
          <a:off x="3870155" y="400134"/>
          <a:ext cx="3030389" cy="264651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3BF7D-0D11-9E4D-A828-6F3A43C42050}">
      <dsp:nvSpPr>
        <dsp:cNvPr id="0" name=""/>
        <dsp:cNvSpPr/>
      </dsp:nvSpPr>
      <dsp:spPr>
        <a:xfrm rot="10800000">
          <a:off x="3870155" y="3365733"/>
          <a:ext cx="3030389" cy="4735053"/>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u="sng" kern="1200"/>
            <a:t>Multilateral Climate Funds (MCFs)</a:t>
          </a:r>
        </a:p>
        <a:p>
          <a:pPr marL="0" lvl="0" indent="0" algn="ctr" defTabSz="1155700">
            <a:lnSpc>
              <a:spcPct val="90000"/>
            </a:lnSpc>
            <a:spcBef>
              <a:spcPct val="0"/>
            </a:spcBef>
            <a:spcAft>
              <a:spcPct val="35000"/>
            </a:spcAft>
            <a:buNone/>
          </a:pPr>
          <a:r>
            <a:rPr lang="en-US" sz="1600" b="1" kern="1200">
              <a:latin typeface="Calibri" panose="020F0502020204030204"/>
              <a:ea typeface="+mn-ea"/>
              <a:cs typeface="+mn-cs"/>
            </a:rPr>
            <a:t>International financial entities </a:t>
          </a:r>
          <a:r>
            <a:rPr lang="en-US" sz="1600" kern="1200">
              <a:latin typeface="Calibri" panose="020F0502020204030204"/>
              <a:ea typeface="+mn-ea"/>
              <a:cs typeface="+mn-cs"/>
            </a:rPr>
            <a:t>that provide financing, </a:t>
          </a:r>
          <a:r>
            <a:rPr lang="en-US" sz="1600" b="1" kern="1200">
              <a:latin typeface="Calibri" panose="020F0502020204030204"/>
              <a:ea typeface="+mn-ea"/>
              <a:cs typeface="+mn-cs"/>
            </a:rPr>
            <a:t>largely in the form of grants</a:t>
          </a:r>
          <a:r>
            <a:rPr lang="en-US" sz="1600" kern="1200">
              <a:latin typeface="Calibri" panose="020F0502020204030204"/>
              <a:ea typeface="+mn-ea"/>
              <a:cs typeface="+mn-cs"/>
            </a:rPr>
            <a:t>, to several developing countries to foster climate mitigation and adaptation. </a:t>
          </a:r>
          <a:r>
            <a:rPr lang="en-US" sz="1600" kern="1200"/>
            <a:t>The primary aim of MCFs is </a:t>
          </a:r>
          <a:r>
            <a:rPr lang="en-US" sz="1600" b="1" kern="1200"/>
            <a:t>to support developing countries in their efforts to mitigate and adapt to climate change, by translating ambitious NDC commitments into tangible climate actions</a:t>
          </a:r>
          <a:r>
            <a:rPr lang="en-US" sz="1600" kern="1200"/>
            <a:t>.</a:t>
          </a:r>
          <a:endParaRPr lang="en-GB" sz="1600" kern="1200">
            <a:latin typeface="Calibri" panose="020F0502020204030204"/>
            <a:ea typeface="+mn-ea"/>
            <a:cs typeface="+mn-cs"/>
          </a:endParaRPr>
        </a:p>
      </dsp:txBody>
      <dsp:txXfrm rot="10800000">
        <a:off x="3963350" y="3365733"/>
        <a:ext cx="2843999" cy="4641858"/>
      </dsp:txXfrm>
    </dsp:sp>
    <dsp:sp modelId="{7A21650C-4365-764A-A019-84E99511DB32}">
      <dsp:nvSpPr>
        <dsp:cNvPr id="0" name=""/>
        <dsp:cNvSpPr/>
      </dsp:nvSpPr>
      <dsp:spPr>
        <a:xfrm>
          <a:off x="7203584" y="396650"/>
          <a:ext cx="3030389" cy="2646513"/>
        </a:xfrm>
        <a:prstGeom prst="roundRect">
          <a:avLst>
            <a:gd name="adj" fmla="val 10000"/>
          </a:avLst>
        </a:prstGeom>
        <a:blipFill>
          <a:blip xmlns:r="http://schemas.openxmlformats.org/officeDocument/2006/relationships" r:embed="rId3"/>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89B25-4F6F-0C4D-AB48-114C5C4AE039}">
      <dsp:nvSpPr>
        <dsp:cNvPr id="0" name=""/>
        <dsp:cNvSpPr/>
      </dsp:nvSpPr>
      <dsp:spPr>
        <a:xfrm rot="10800000">
          <a:off x="7203584" y="3355279"/>
          <a:ext cx="3030389" cy="4748992"/>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u="sng" kern="1200"/>
            <a:t>Concessional Climate Finance</a:t>
          </a:r>
        </a:p>
        <a:p>
          <a:pPr marL="0" lvl="0" indent="0" algn="ctr" defTabSz="1155700">
            <a:lnSpc>
              <a:spcPct val="90000"/>
            </a:lnSpc>
            <a:spcBef>
              <a:spcPct val="0"/>
            </a:spcBef>
            <a:spcAft>
              <a:spcPct val="35000"/>
            </a:spcAft>
            <a:buNone/>
          </a:pPr>
          <a:r>
            <a:rPr lang="en-US" sz="1600" b="0" kern="1200">
              <a:latin typeface="Calibri" panose="020F0502020204030204"/>
              <a:ea typeface="+mn-ea"/>
              <a:cs typeface="+mn-cs"/>
            </a:rPr>
            <a:t>Often provided through </a:t>
          </a:r>
          <a:r>
            <a:rPr lang="en-US" sz="1600" b="1" kern="1200">
              <a:latin typeface="Calibri" panose="020F0502020204030204"/>
              <a:ea typeface="+mn-ea"/>
              <a:cs typeface="+mn-cs"/>
            </a:rPr>
            <a:t>loans with lower interest rates and longer repayment periods than commercial loans</a:t>
          </a:r>
          <a:r>
            <a:rPr lang="en-US" sz="1600" b="0" kern="1200">
              <a:latin typeface="Calibri" panose="020F0502020204030204"/>
              <a:ea typeface="+mn-ea"/>
              <a:cs typeface="+mn-cs"/>
            </a:rPr>
            <a:t>. They are most widely used by </a:t>
          </a:r>
          <a:r>
            <a:rPr lang="en-US" sz="1600" b="1" kern="1200">
              <a:latin typeface="Calibri" panose="020F0502020204030204"/>
              <a:ea typeface="+mn-ea"/>
              <a:cs typeface="+mn-cs"/>
            </a:rPr>
            <a:t>development banks </a:t>
          </a:r>
          <a:r>
            <a:rPr lang="en-US" sz="1600" b="0" kern="1200">
              <a:latin typeface="Calibri" panose="020F0502020204030204"/>
              <a:ea typeface="+mn-ea"/>
              <a:cs typeface="+mn-cs"/>
            </a:rPr>
            <a:t>and are most </a:t>
          </a:r>
          <a:r>
            <a:rPr lang="en-US" sz="1600" kern="1200"/>
            <a:t>effective in cases when </a:t>
          </a:r>
          <a:r>
            <a:rPr lang="en-US" sz="1600" b="1" kern="1200"/>
            <a:t>project solutions require high upfront costs</a:t>
          </a:r>
          <a:r>
            <a:rPr lang="en-US" sz="1600" kern="1200"/>
            <a:t>, </a:t>
          </a:r>
          <a:r>
            <a:rPr lang="en-US" sz="1600" b="1" kern="1200"/>
            <a:t>affordability constraints in vulnerable communities need to be considered</a:t>
          </a:r>
          <a:r>
            <a:rPr lang="en-US" sz="1600" kern="1200"/>
            <a:t>, and </a:t>
          </a:r>
          <a:r>
            <a:rPr lang="en-US" sz="1600" b="1" kern="1200"/>
            <a:t>addressing critical climate-related sanitation challenges may otherwise be unviable without such support.</a:t>
          </a:r>
          <a:endParaRPr lang="en-GB" sz="1600" b="1" kern="1200">
            <a:latin typeface="Calibri" panose="020F0502020204030204"/>
            <a:ea typeface="+mn-ea"/>
            <a:cs typeface="+mn-cs"/>
          </a:endParaRPr>
        </a:p>
      </dsp:txBody>
      <dsp:txXfrm rot="10800000">
        <a:off x="7296779" y="3355279"/>
        <a:ext cx="2843999" cy="4655797"/>
      </dsp:txXfrm>
    </dsp:sp>
    <dsp:sp modelId="{7BF66CE0-1646-044B-913C-96845DE7EC5B}">
      <dsp:nvSpPr>
        <dsp:cNvPr id="0" name=""/>
        <dsp:cNvSpPr/>
      </dsp:nvSpPr>
      <dsp:spPr>
        <a:xfrm>
          <a:off x="10537012" y="396650"/>
          <a:ext cx="3030389" cy="2646513"/>
        </a:xfrm>
        <a:prstGeom prst="roundRect">
          <a:avLst>
            <a:gd name="adj" fmla="val 10000"/>
          </a:avLst>
        </a:prstGeom>
        <a:blipFill>
          <a:blip xmlns:r="http://schemas.openxmlformats.org/officeDocument/2006/relationships" r:embed="rId4"/>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70167D-C092-9349-8A1E-DB464DDA2C99}">
      <dsp:nvSpPr>
        <dsp:cNvPr id="0" name=""/>
        <dsp:cNvSpPr/>
      </dsp:nvSpPr>
      <dsp:spPr>
        <a:xfrm rot="10800000">
          <a:off x="10537012" y="3355279"/>
          <a:ext cx="3030389" cy="4748992"/>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u="sng" kern="1200"/>
            <a:t>Blended Climate Finance</a:t>
          </a:r>
        </a:p>
        <a:p>
          <a:pPr marL="0" lvl="0" indent="0" algn="ctr" defTabSz="1155700">
            <a:lnSpc>
              <a:spcPct val="90000"/>
            </a:lnSpc>
            <a:spcBef>
              <a:spcPct val="0"/>
            </a:spcBef>
            <a:spcAft>
              <a:spcPct val="35000"/>
            </a:spcAft>
            <a:buNone/>
          </a:pPr>
          <a:r>
            <a:rPr lang="en-US" sz="1600" b="1" kern="1200">
              <a:latin typeface="Calibri" panose="020F0502020204030204"/>
              <a:ea typeface="+mn-ea"/>
              <a:cs typeface="+mn-cs"/>
            </a:rPr>
            <a:t>Combining public and private capital </a:t>
          </a:r>
          <a:r>
            <a:rPr lang="en-US" sz="1600" b="0" kern="1200">
              <a:latin typeface="Calibri" panose="020F0502020204030204"/>
              <a:ea typeface="+mn-ea"/>
              <a:cs typeface="+mn-cs"/>
            </a:rPr>
            <a:t>to fund climate-SMART projects that struggle to attract purely commercial investment. It involves the </a:t>
          </a:r>
          <a:r>
            <a:rPr lang="en-US" sz="1600" kern="1200"/>
            <a:t>public </a:t>
          </a:r>
          <a:r>
            <a:rPr lang="en-US" sz="1600" b="1" kern="1200"/>
            <a:t>sector funds to absorb financial risks</a:t>
          </a:r>
          <a:r>
            <a:rPr lang="en-US" sz="1600" kern="1200"/>
            <a:t>, thereby providing a financial environment where the private sector is more willing to participate in.</a:t>
          </a:r>
          <a:endParaRPr lang="en-GB" sz="1600" b="0" kern="1200">
            <a:latin typeface="Calibri" panose="020F0502020204030204"/>
            <a:ea typeface="+mn-ea"/>
            <a:cs typeface="+mn-cs"/>
          </a:endParaRPr>
        </a:p>
      </dsp:txBody>
      <dsp:txXfrm rot="10800000">
        <a:off x="10630207" y="3355279"/>
        <a:ext cx="2843999" cy="4655797"/>
      </dsp:txXfrm>
    </dsp:sp>
    <dsp:sp modelId="{9B9DCBFA-03B7-6B42-B248-0FA7D412257E}">
      <dsp:nvSpPr>
        <dsp:cNvPr id="0" name=""/>
        <dsp:cNvSpPr/>
      </dsp:nvSpPr>
      <dsp:spPr>
        <a:xfrm>
          <a:off x="13870441" y="396650"/>
          <a:ext cx="3030389" cy="264651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242298-DB37-1D45-8178-2A436A29C1AB}">
      <dsp:nvSpPr>
        <dsp:cNvPr id="0" name=""/>
        <dsp:cNvSpPr/>
      </dsp:nvSpPr>
      <dsp:spPr>
        <a:xfrm rot="10800000">
          <a:off x="13870441" y="3355279"/>
          <a:ext cx="3030389" cy="4748992"/>
        </a:xfrm>
        <a:prstGeom prst="round2SameRect">
          <a:avLst>
            <a:gd name="adj1" fmla="val 10500"/>
            <a:gd name="adj2" fmla="val 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u="sng" kern="1200"/>
            <a:t>Community Climate Financing</a:t>
          </a:r>
        </a:p>
        <a:p>
          <a:pPr marL="0" lvl="0" indent="0" algn="ctr" defTabSz="1155700">
            <a:lnSpc>
              <a:spcPct val="90000"/>
            </a:lnSpc>
            <a:spcBef>
              <a:spcPct val="0"/>
            </a:spcBef>
            <a:spcAft>
              <a:spcPct val="35000"/>
            </a:spcAft>
            <a:buNone/>
          </a:pPr>
          <a:r>
            <a:rPr lang="en-US" sz="1600" b="1" kern="1200">
              <a:latin typeface="Calibri" panose="020F0502020204030204"/>
              <a:ea typeface="+mn-ea"/>
              <a:cs typeface="+mn-cs"/>
            </a:rPr>
            <a:t>Mobilization and deployment of community-based financial resources </a:t>
          </a:r>
          <a:r>
            <a:rPr lang="en-US" sz="1600" b="0" kern="1200">
              <a:latin typeface="Calibri" panose="020F0502020204030204"/>
              <a:ea typeface="+mn-ea"/>
              <a:cs typeface="+mn-cs"/>
            </a:rPr>
            <a:t>to support climate change mitigation and adaptation projects, particularly at the </a:t>
          </a:r>
          <a:r>
            <a:rPr lang="en-US" sz="1600" b="1" kern="1200">
              <a:latin typeface="Calibri" panose="020F0502020204030204"/>
              <a:ea typeface="+mn-ea"/>
              <a:cs typeface="+mn-cs"/>
            </a:rPr>
            <a:t>local level</a:t>
          </a:r>
          <a:r>
            <a:rPr lang="en-US" sz="1600" b="0" kern="1200">
              <a:latin typeface="Calibri" panose="020F0502020204030204"/>
              <a:ea typeface="+mn-ea"/>
              <a:cs typeface="+mn-cs"/>
            </a:rPr>
            <a:t>. </a:t>
          </a:r>
          <a:r>
            <a:rPr lang="en-US" sz="1600" kern="1200"/>
            <a:t>This method of climate financing </a:t>
          </a:r>
          <a:r>
            <a:rPr lang="en-US" sz="1600" b="1" kern="1200"/>
            <a:t>ensures local ownership, sustainability, and long-term benefits</a:t>
          </a:r>
          <a:r>
            <a:rPr lang="en-US" sz="1600" kern="1200"/>
            <a:t>. Community climate financing can involve </a:t>
          </a:r>
          <a:r>
            <a:rPr lang="en-US" sz="1600" b="1" kern="1200"/>
            <a:t>direct community fundraising or funding from donors and philanthropic sources</a:t>
          </a:r>
          <a:endParaRPr lang="en-GB" sz="1600" b="1" kern="1200">
            <a:latin typeface="Calibri" panose="020F0502020204030204"/>
            <a:ea typeface="+mn-ea"/>
            <a:cs typeface="+mn-cs"/>
          </a:endParaRPr>
        </a:p>
      </dsp:txBody>
      <dsp:txXfrm rot="10800000">
        <a:off x="13963636" y="3355279"/>
        <a:ext cx="2843999" cy="465579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6/25/25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‹Nr.›</a:t>
            </a:fld>
            <a:endParaRPr lang="en-US"/>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P87 Manual</a:t>
            </a:r>
          </a:p>
        </p:txBody>
      </p:sp>
      <p:sp>
        <p:nvSpPr>
          <p:cNvPr id="4" name="Slide Number Placeholder 3"/>
          <p:cNvSpPr>
            <a:spLocks noGrp="1"/>
          </p:cNvSpPr>
          <p:nvPr>
            <p:ph type="sldNum" sz="quarter" idx="5"/>
          </p:nvPr>
        </p:nvSpPr>
        <p:spPr/>
        <p:txBody>
          <a:bodyPr/>
          <a:lstStyle/>
          <a:p>
            <a:fld id="{3C89E9F6-4F8F-4ADD-A373-C18228C879D7}" type="slidenum">
              <a:rPr lang="en-US" smtClean="0"/>
              <a:t>10</a:t>
            </a:fld>
            <a:endParaRPr lang="en-US"/>
          </a:p>
        </p:txBody>
      </p:sp>
    </p:spTree>
    <p:extLst>
      <p:ext uri="{BB962C8B-B14F-4D97-AF65-F5344CB8AC3E}">
        <p14:creationId xmlns:p14="http://schemas.microsoft.com/office/powerpoint/2010/main" val="417588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21</a:t>
            </a:fld>
            <a:endParaRPr lang="en-US"/>
          </a:p>
        </p:txBody>
      </p:sp>
    </p:spTree>
    <p:extLst>
      <p:ext uri="{BB962C8B-B14F-4D97-AF65-F5344CB8AC3E}">
        <p14:creationId xmlns:p14="http://schemas.microsoft.com/office/powerpoint/2010/main" val="174567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9E9F6-4F8F-4ADD-A373-C18228C879D7}" type="slidenum">
              <a:rPr lang="en-US" smtClean="0"/>
              <a:t>22</a:t>
            </a:fld>
            <a:endParaRPr lang="en-US"/>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en-US" sz="7200" b="1">
                <a:solidFill>
                  <a:schemeClr val="bg1"/>
                </a:solidFill>
                <a:latin typeface="Lato" panose="020F0502020204030203" pitchFamily="34" charset="0"/>
                <a:ea typeface="Lato" panose="020F0502020204030203" pitchFamily="34" charset="0"/>
                <a:cs typeface="Lato" panose="020F0502020204030203" pitchFamily="34" charset="0"/>
              </a:rPr>
              <a:t>Thank you</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https://meastt.gov.tt/wp-content/uploads/2022/07/ivestment-criteria.png"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arget="../media/image4.svg" Type="http://schemas.openxmlformats.org/officeDocument/2006/relationships/image"/><Relationship Id="rId2" Target="../media/image3.png" Type="http://schemas.openxmlformats.org/officeDocument/2006/relationships/image"/><Relationship Id="rId1" Target="../slideLayouts/slideLayout5.xml" Type="http://schemas.openxmlformats.org/officeDocument/2006/relationships/slideLayout"/><Relationship Id="rId4" Target="../media/image20.jpeg" Type="http://schemas.openxmlformats.org/officeDocument/2006/relationships/image"/></Relationships>
</file>

<file path=ppt/slides/_rels/slide15.xml.rels><?xml version="1.0" encoding="UTF-8" standalone="yes" ?><Relationships xmlns="http://schemas.openxmlformats.org/package/2006/relationships"><Relationship Id="rId3" Target="../media/image4.svg" Type="http://schemas.openxmlformats.org/officeDocument/2006/relationships/image"/><Relationship Id="rId2" Target="../media/image3.png" Type="http://schemas.openxmlformats.org/officeDocument/2006/relationships/image"/><Relationship Id="rId1" Target="../slideLayouts/slideLayout5.xml" Type="http://schemas.openxmlformats.org/officeDocument/2006/relationships/slideLayout"/><Relationship Id="rId4" Target="../media/image21.jpeg" Type="http://schemas.openxmlformats.org/officeDocument/2006/relationships/image"/></Relationships>
</file>

<file path=ppt/slides/_rels/slide16.xml.rels><?xml version="1.0" encoding="UTF-8" standalone="yes" ?><Relationships xmlns="http://schemas.openxmlformats.org/package/2006/relationships"><Relationship Id="rId3" Target="../media/image4.svg" Type="http://schemas.openxmlformats.org/officeDocument/2006/relationships/image"/><Relationship Id="rId2" Target="../media/image3.png" Type="http://schemas.openxmlformats.org/officeDocument/2006/relationships/image"/><Relationship Id="rId1" Target="../slideLayouts/slideLayout5.xml" Type="http://schemas.openxmlformats.org/officeDocument/2006/relationships/slideLayout"/><Relationship Id="rId4" Target="../media/image22.jpeg" Type="http://schemas.openxmlformats.org/officeDocument/2006/relationships/image"/></Relationships>
</file>

<file path=ppt/slides/_rels/slide17.xml.rels><?xml version="1.0" encoding="UTF-8" standalone="yes" ?><Relationships xmlns="http://schemas.openxmlformats.org/package/2006/relationships"><Relationship Id="rId3" Target="../media/image4.svg" Type="http://schemas.openxmlformats.org/officeDocument/2006/relationships/image"/><Relationship Id="rId2" Target="../media/image3.png" Type="http://schemas.openxmlformats.org/officeDocument/2006/relationships/image"/><Relationship Id="rId1" Target="../slideLayouts/slideLayout4.xml" Type="http://schemas.openxmlformats.org/officeDocument/2006/relationships/slideLayout"/><Relationship Id="rId4" Target="../media/image23.jpeg" Type="http://schemas.openxmlformats.org/officeDocument/2006/relationships/image"/></Relationships>
</file>

<file path=ppt/slides/_rels/slide18.xml.rels><?xml version="1.0" encoding="UTF-8" standalone="yes"?>
<Relationships xmlns="http://schemas.openxmlformats.org/package/2006/relationships"><Relationship Id="rId3" Type="http://schemas.openxmlformats.org/officeDocument/2006/relationships/image" Target="https://www.germanclimatefinance.de/files/2024/07/climfin2022_OECD.jpg" TargetMode="External"/><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arget="../media/image3.png" Type="http://schemas.openxmlformats.org/officeDocument/2006/relationships/image"/><Relationship Id="rId2" Target="../notesSlides/notesSlide2.xml" Type="http://schemas.openxmlformats.org/officeDocument/2006/relationships/notesSlide"/><Relationship Id="rId1" Target="../slideLayouts/slideLayout4.xml" Type="http://schemas.openxmlformats.org/officeDocument/2006/relationships/slideLayout"/><Relationship Id="rId5" Target="../media/image27.jpeg" Type="http://schemas.openxmlformats.org/officeDocument/2006/relationships/image"/><Relationship Id="rId4" Target="../media/image4.svg" Type="http://schemas.openxmlformats.org/officeDocument/2006/relationships/image"/></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arget="../media/image4.svg" Type="http://schemas.openxmlformats.org/officeDocument/2006/relationships/image"/><Relationship Id="rId2" Target="../media/image3.png" Type="http://schemas.openxmlformats.org/officeDocument/2006/relationships/image"/><Relationship Id="rId1" Target="../slideLayouts/slideLayout5.xml" Type="http://schemas.openxmlformats.org/officeDocument/2006/relationships/slideLayout"/><Relationship Id="rId4" Target="../media/image15.jpeg" Type="http://schemas.openxmlformats.org/officeDocument/2006/relationships/image"/></Relationships>
</file>

<file path=ppt/slides/_rels/slide8.xml.rels><?xml version="1.0" encoding="UTF-8" standalone="yes" ?><Relationships xmlns="http://schemas.openxmlformats.org/package/2006/relationships"><Relationship Id="rId3" Target="../media/image4.svg" Type="http://schemas.openxmlformats.org/officeDocument/2006/relationships/image"/><Relationship Id="rId2" Target="../media/image3.png" Type="http://schemas.openxmlformats.org/officeDocument/2006/relationships/image"/><Relationship Id="rId1" Target="../slideLayouts/slideLayout5.xml" Type="http://schemas.openxmlformats.org/officeDocument/2006/relationships/slideLayout"/><Relationship Id="rId4" Target="../media/image16.jpeg" Type="http://schemas.openxmlformats.org/officeDocument/2006/relationships/image"/></Relationships>
</file>

<file path=ppt/slides/_rels/slide9.xml.rels><?xml version="1.0" encoding="UTF-8" standalone="yes" ?><Relationships xmlns="http://schemas.openxmlformats.org/package/2006/relationships"><Relationship Id="rId3" Target="../media/image4.svg" Type="http://schemas.openxmlformats.org/officeDocument/2006/relationships/image"/><Relationship Id="rId2" Target="../media/image3.png" Type="http://schemas.openxmlformats.org/officeDocument/2006/relationships/image"/><Relationship Id="rId1" Target="../slideLayouts/slideLayout5.xml" Type="http://schemas.openxmlformats.org/officeDocument/2006/relationships/slideLayout"/><Relationship Id="rId4" Target="../media/image1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b="b" l="l" r="r" t="t"/>
            <a:pathLst>
              <a:path h="3184525">
                <a:moveTo>
                  <a:pt x="0" y="0"/>
                </a:moveTo>
                <a:lnTo>
                  <a:pt x="0" y="3184049"/>
                </a:lnTo>
              </a:path>
            </a:pathLst>
          </a:custGeom>
          <a:ln w="65715">
            <a:solidFill>
              <a:srgbClr val="EBB343"/>
            </a:solidFill>
          </a:ln>
        </p:spPr>
        <p:txBody>
          <a:bodyPr bIns="0" lIns="0" rIns="0" rtlCol="0" tIns="0" wrap="square"/>
          <a:lstStyle/>
          <a:p>
            <a:endParaRPr lang="en-IE"/>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rtlCol="0" wrap="square">
            <a:spAutoFit/>
          </a:bodyPr>
          <a:lstStyle/>
          <a:p>
            <a:r>
              <a:rPr b="1" lang="en-IE" sz="4400">
                <a:solidFill>
                  <a:schemeClr val="bg1"/>
                </a:solidFill>
                <a:latin charset="0" panose="020F0502020204030204" pitchFamily="34" typeface="Lato ExtraBold"/>
                <a:ea charset="0" panose="020F0502020204030204" pitchFamily="34" typeface="Lato ExtraBold"/>
                <a:cs charset="0" panose="020F0502020204030204" pitchFamily="34" typeface="Lato ExtraBold"/>
              </a:rPr>
              <a:t>Climate Finance for Sanitation</a:t>
            </a:r>
            <a:endParaRPr b="1" lang="en-IE" sz="4400">
              <a:solidFill>
                <a:schemeClr val="bg1"/>
              </a:solidFill>
              <a:latin charset="0" panose="020F0502020204030203" pitchFamily="34" typeface="Lato"/>
              <a:ea charset="0" panose="020F0502020204030203" pitchFamily="34" typeface="Lato"/>
              <a:cs charset="0" panose="020F0502020204030203" pitchFamily="34" typeface="Lato"/>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6" y="5300985"/>
            <a:ext cx="6186303" cy="1200329"/>
          </a:xfrm>
          <a:prstGeom prst="rect">
            <a:avLst/>
          </a:prstGeom>
          <a:noFill/>
        </p:spPr>
        <p:txBody>
          <a:bodyPr rtlCol="0" wrap="square">
            <a:spAutoFit/>
          </a:bodyPr>
          <a:lstStyle/>
          <a:p>
            <a:r>
              <a:rPr lang="en-IE" sz="3600">
                <a:solidFill>
                  <a:schemeClr val="bg1"/>
                </a:solidFill>
                <a:latin charset="0" panose="020F0502020204030203" pitchFamily="34" typeface="Lato"/>
                <a:ea charset="0" panose="020F0502020204030203" pitchFamily="34" typeface="Lato"/>
                <a:cs charset="0" panose="020F0502020204030203" pitchFamily="34" typeface="Lato"/>
              </a:rPr>
              <a:t>Climate Financing Tools for Sanitation</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rtlCol="0" wrap="square">
            <a:spAutoFit/>
          </a:bodyPr>
          <a:lstStyle/>
          <a:p>
            <a:r>
              <a:rPr b="1" lang="en-IE" sz="2400">
                <a:solidFill>
                  <a:schemeClr val="bg1"/>
                </a:solidFill>
                <a:latin charset="0" panose="020F0502020204030203" pitchFamily="34" typeface="Lato Black"/>
                <a:ea charset="0" panose="020F0502020204030203" pitchFamily="34" typeface="Lato Black"/>
                <a:cs charset="0" panose="020F0502020204030203" pitchFamily="34" typeface="Lato Black"/>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rtlCol="0" wrap="square">
            <a:spAutoFit/>
          </a:bodyPr>
          <a:lstStyle/>
          <a:p>
            <a:r>
              <a:rPr lang="en-IE" sz="2400">
                <a:solidFill>
                  <a:schemeClr val="bg1"/>
                </a:solidFill>
                <a:latin charset="77" panose="020F0302020204030203" pitchFamily="34" typeface="Lato Light"/>
                <a:ea charset="0" panose="020F0502020204030203" pitchFamily="34" typeface="Lato Thin"/>
                <a:cs charset="0" panose="020F0502020204030203" pitchFamily="34" typeface="Lato Thin"/>
              </a:rPr>
              <a:t>June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130560" y="538036"/>
            <a:ext cx="2515718" cy="1024924"/>
          </a:xfrm>
          <a:prstGeom prst="rect">
            <a:avLst/>
          </a:prstGeom>
        </p:spPr>
      </p:pic>
      <p:pic>
        <p:nvPicPr>
          <p:cNvPr id="10" name="Bildplatzhalter 9">
            <a:extLst>
              <a:ext uri="{FF2B5EF4-FFF2-40B4-BE49-F238E27FC236}">
                <a16:creationId xmlns:a16="http://schemas.microsoft.com/office/drawing/2014/main" id="{4DA87C7C-E0D6-5C49-9DEB-0A562CADF3F8}"/>
              </a:ext>
            </a:extLst>
          </p:cNvPr>
          <p:cNvPicPr>
            <a:picLocks noChangeAspect="1" noGrp="1"/>
          </p:cNvPicPr>
          <p:nvPr>
            <p:ph idx="10" sz="quarter" type="pic"/>
          </p:nvPr>
        </p:nvPicPr>
        <p:blipFill>
          <a:blip r:embed="rId4">
            <a:extLst>
              <a:ext uri="{28A0092B-C50C-407E-A947-70E740481C1C}">
                <a14:useLocalDpi xmlns:a14="http://schemas.microsoft.com/office/drawing/2010/main" val="0"/>
              </a:ext>
            </a:extLst>
          </a:blip>
          <a:srcRect l="13" r="13"/>
          <a:stretch/>
        </p:blipFill>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74D81C4F-3DF4-F977-542A-FFEB46C17CD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7F9316F-B80D-20F6-D855-54B539D25962}"/>
              </a:ext>
            </a:extLst>
          </p:cNvPr>
          <p:cNvSpPr/>
          <p:nvPr/>
        </p:nvSpPr>
        <p:spPr>
          <a:xfrm>
            <a:off x="1225092" y="1382155"/>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86CBED23-D10D-A297-6BC1-1FD0038CD7D0}"/>
              </a:ext>
            </a:extLst>
          </p:cNvPr>
          <p:cNvSpPr txBox="1"/>
          <p:nvPr/>
        </p:nvSpPr>
        <p:spPr>
          <a:xfrm>
            <a:off x="1441449" y="1478260"/>
            <a:ext cx="12544373" cy="861774"/>
          </a:xfrm>
          <a:prstGeom prst="rect">
            <a:avLst/>
          </a:prstGeom>
          <a:noFill/>
        </p:spPr>
        <p:txBody>
          <a:bodyPr wrap="square">
            <a:spAutoFit/>
          </a:bodyPr>
          <a:lstStyle/>
          <a:p>
            <a:pPr algn="l"/>
            <a:r>
              <a:rPr b="1" lang="en-IE" noProof="0" sz="4800">
                <a:latin charset="77" panose="020F0502020204030203" pitchFamily="34" typeface="Lato Black"/>
              </a:rPr>
              <a:t>The GCF Strategic Vision for Sanitation</a:t>
            </a:r>
          </a:p>
        </p:txBody>
      </p:sp>
      <p:sp>
        <p:nvSpPr>
          <p:cNvPr id="7" name="TextBox 6">
            <a:extLst>
              <a:ext uri="{FF2B5EF4-FFF2-40B4-BE49-F238E27FC236}">
                <a16:creationId xmlns:a16="http://schemas.microsoft.com/office/drawing/2014/main" id="{6DBFF8B6-C829-26C9-EA45-7C2F680541F1}"/>
              </a:ext>
            </a:extLst>
          </p:cNvPr>
          <p:cNvSpPr txBox="1"/>
          <p:nvPr/>
        </p:nvSpPr>
        <p:spPr>
          <a:xfrm>
            <a:off x="1892446" y="2739395"/>
            <a:ext cx="8155227" cy="8571706"/>
          </a:xfrm>
          <a:prstGeom prst="rect">
            <a:avLst/>
          </a:prstGeom>
          <a:noFill/>
        </p:spPr>
        <p:txBody>
          <a:bodyPr rtlCol="0" wrap="square">
            <a:spAutoFit/>
          </a:bodyPr>
          <a:lstStyle/>
          <a:p>
            <a:pPr algn="just" indent="-342900" marL="342900">
              <a:buFont charset="0" panose="020B0604020202020204" pitchFamily="34" typeface="Arial"/>
              <a:buChar char="•"/>
            </a:pPr>
            <a:r>
              <a:rPr lang="en-US" sz="2600">
                <a:latin charset="0" panose="020F0502020204030203" pitchFamily="34" typeface="Lato"/>
                <a:ea charset="0" panose="020F0502020204030203" pitchFamily="34" typeface="Lato"/>
                <a:cs charset="0" panose="020F0502020204030203" pitchFamily="34" typeface="Lato"/>
              </a:rPr>
              <a:t>The operation of GCF support for sanitation projects and programs revolves around </a:t>
            </a:r>
            <a:r>
              <a:rPr b="1" lang="en-US" sz="2600">
                <a:latin charset="0" panose="020F0502020204030203" pitchFamily="34" typeface="Lato"/>
                <a:ea charset="0" panose="020F0502020204030203" pitchFamily="34" typeface="Lato"/>
                <a:cs charset="0" panose="020F0502020204030203" pitchFamily="34" typeface="Lato"/>
              </a:rPr>
              <a:t>three key objectives </a:t>
            </a:r>
            <a:r>
              <a:rPr lang="en-US" sz="2600">
                <a:latin charset="0" panose="020F0502020204030203" pitchFamily="34" typeface="Lato"/>
                <a:ea charset="0" panose="020F0502020204030203" pitchFamily="34" typeface="Lato"/>
                <a:cs charset="0" panose="020F0502020204030203" pitchFamily="34" typeface="Lato"/>
              </a:rPr>
              <a:t>for the sector which are outlined in the </a:t>
            </a:r>
            <a:r>
              <a:rPr i="1" lang="en-US" sz="2600">
                <a:solidFill>
                  <a:schemeClr val="tx2"/>
                </a:solidFill>
                <a:latin charset="0" panose="020F0502020204030203" pitchFamily="34" typeface="Lato"/>
                <a:ea charset="0" panose="020F0502020204030203" pitchFamily="34" typeface="Lato"/>
                <a:cs charset="0" panose="020F0502020204030203" pitchFamily="34" typeface="Lato"/>
              </a:rPr>
              <a:t>GCF Water Security Sectoral Guide</a:t>
            </a:r>
            <a:r>
              <a:rPr lang="en-US" sz="2600">
                <a:latin charset="0" panose="020F0502020204030203" pitchFamily="34" typeface="Lato"/>
                <a:ea charset="0" panose="020F0502020204030203" pitchFamily="34" typeface="Lato"/>
                <a:cs charset="0" panose="020F0502020204030203" pitchFamily="34" typeface="Lato"/>
              </a:rPr>
              <a:t>:</a:t>
            </a:r>
          </a:p>
          <a:p>
            <a:pPr indent="-342900" lvl="5" marL="342900">
              <a:buFont charset="0" panose="020B0604020202020204" pitchFamily="34" typeface="Arial"/>
              <a:buChar char="•"/>
            </a:pPr>
            <a:endParaRPr lang="en-US" sz="26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r>
              <a:rPr b="1" lang="en-US" sz="2400">
                <a:latin charset="0" panose="020F0502020204030203" pitchFamily="34" typeface="Lato"/>
                <a:ea charset="0" panose="020F0502020204030203" pitchFamily="34" typeface="Lato"/>
                <a:cs charset="0" panose="020F0502020204030203" pitchFamily="34" typeface="Lato"/>
              </a:rPr>
              <a:t>Encouraging the use of innovative technologies, service models, and community involvement </a:t>
            </a:r>
            <a:r>
              <a:rPr lang="en-US" sz="2400">
                <a:latin charset="0" panose="020F0502020204030203" pitchFamily="34" typeface="Lato"/>
                <a:ea charset="0" panose="020F0502020204030203" pitchFamily="34" typeface="Lato"/>
                <a:cs charset="0" panose="020F0502020204030203" pitchFamily="34" typeface="Lato"/>
              </a:rPr>
              <a:t>to create adaptive, resilient, and sustainable sanitation systems.</a:t>
            </a:r>
          </a:p>
          <a:p>
            <a:pPr algn="just" indent="-457200" lvl="3" marL="457200">
              <a:buFont typeface="+mj-lt"/>
              <a:buAutoNum type="arabicParenR"/>
            </a:pPr>
            <a:endParaRPr lang="en-US" sz="24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r>
              <a:rPr b="1" lang="en-US" sz="2400">
                <a:latin charset="0" panose="020F0502020204030203" pitchFamily="34" typeface="Lato"/>
                <a:ea charset="0" panose="020F0502020204030203" pitchFamily="34" typeface="Lato"/>
                <a:cs charset="0" panose="020F0502020204030203" pitchFamily="34" typeface="Lato"/>
              </a:rPr>
              <a:t>Anticipating and preparing for climate impacts</a:t>
            </a:r>
            <a:r>
              <a:rPr lang="en-US" sz="2400">
                <a:latin charset="0" panose="020F0502020204030203" pitchFamily="34" typeface="Lato"/>
                <a:ea charset="0" panose="020F0502020204030203" pitchFamily="34" typeface="Lato"/>
                <a:cs charset="0" panose="020F0502020204030203" pitchFamily="34" typeface="Lato"/>
              </a:rPr>
              <a:t>, ensuring systems and services are not just functional but robust against future scenarios.</a:t>
            </a:r>
          </a:p>
          <a:p>
            <a:pPr algn="just" indent="-457200" lvl="3" marL="457200">
              <a:buFont typeface="+mj-lt"/>
              <a:buAutoNum type="arabicParenR"/>
            </a:pPr>
            <a:endParaRPr lang="en-US" sz="24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r>
              <a:rPr b="1" lang="en-US" sz="2400">
                <a:latin charset="0" panose="020F0502020204030203" pitchFamily="34" typeface="Lato"/>
                <a:ea charset="0" panose="020F0502020204030203" pitchFamily="34" typeface="Lato"/>
                <a:cs charset="0" panose="020F0502020204030203" pitchFamily="34" typeface="Lato"/>
              </a:rPr>
              <a:t>Integrating sanitation within the wider context of climate goals</a:t>
            </a:r>
            <a:r>
              <a:rPr lang="en-US" sz="2400">
                <a:latin charset="0" panose="020F0502020204030203" pitchFamily="34" typeface="Lato"/>
                <a:ea charset="0" panose="020F0502020204030203" pitchFamily="34" typeface="Lato"/>
                <a:cs charset="0" panose="020F0502020204030203" pitchFamily="34" typeface="Lato"/>
              </a:rPr>
              <a:t>, promoting sustainable practices, and reducing the carbon footprint.</a:t>
            </a:r>
            <a:endParaRPr lang="en-IE" sz="24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IE" sz="2000">
              <a:latin charset="0" panose="020F0502020204030203" pitchFamily="34" typeface="Lato"/>
              <a:ea charset="0" panose="020F0502020204030203" pitchFamily="34" typeface="Lato"/>
              <a:cs charset="0" panose="020F0502020204030203" pitchFamily="34" typeface="Lato"/>
            </a:endParaRPr>
          </a:p>
          <a:p>
            <a:pPr algn="just" indent="-457200" lvl="1" marL="457200">
              <a:buFont typeface="+mj-lt"/>
              <a:buAutoNum type="arabicParenR"/>
            </a:pPr>
            <a:endParaRPr lang="en-IE" sz="2000">
              <a:latin charset="0" panose="020F0502020204030203" pitchFamily="34" typeface="Lato"/>
              <a:ea charset="0" panose="020F0502020204030203" pitchFamily="34" typeface="Lato"/>
              <a:cs charset="0" panose="020F0502020204030203" pitchFamily="34" typeface="Lato"/>
            </a:endParaRPr>
          </a:p>
          <a:p>
            <a:pPr indent="-342900" lvl="6" marL="342900">
              <a:buFont charset="0" panose="020B0604020202020204" pitchFamily="34" typeface="Arial"/>
              <a:buChar char="•"/>
            </a:pPr>
            <a:endParaRPr lang="en-IE" sz="24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endParaRPr lang="en-US" sz="2400">
              <a:latin charset="0" panose="020F0502020204030203" pitchFamily="34" typeface="Lato"/>
              <a:ea charset="0" panose="020F0502020204030203" pitchFamily="34" typeface="Lato"/>
              <a:cs charset="0" panose="020F0502020204030203" pitchFamily="34" typeface="Lato"/>
            </a:endParaRPr>
          </a:p>
          <a:p>
            <a:pPr>
              <a:lnSpc>
                <a:spcPts val="3000"/>
              </a:lnSpc>
            </a:pPr>
            <a:endParaRPr lang="en-PT" sz="2400">
              <a:latin charset="0" panose="020F0502020204030203" pitchFamily="34" typeface="Lato"/>
              <a:ea charset="0" panose="020F0502020204030203" pitchFamily="34" typeface="Lato"/>
              <a:cs charset="0" panose="020F0502020204030203" pitchFamily="34" typeface="Lato"/>
            </a:endParaRPr>
          </a:p>
        </p:txBody>
      </p:sp>
      <p:pic>
        <p:nvPicPr>
          <p:cNvPr id="3" name="Graphic 68">
            <a:extLst>
              <a:ext uri="{FF2B5EF4-FFF2-40B4-BE49-F238E27FC236}">
                <a16:creationId xmlns:a16="http://schemas.microsoft.com/office/drawing/2014/main" id="{19E37E4C-ED63-F244-00BA-9EBC2741BBF3}"/>
              </a:ext>
            </a:extLst>
          </p:cNvPr>
          <p:cNvPicPr>
            <a:picLocks noChangeAspect="1"/>
          </p:cNvPicPr>
          <p:nvPr/>
        </p:nvPicPr>
        <p:blipFill>
          <a:blip cstate="email"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46A055EC-CDC3-8E51-3D77-C909E1804C8F}"/>
              </a:ext>
            </a:extLst>
          </p:cNvPr>
          <p:cNvPicPr>
            <a:picLocks noChangeArrowheads="1" noChangeAspect="1"/>
          </p:cNvPicPr>
          <p:nvPr/>
        </p:nvPicPr>
        <p:blipFill>
          <a:blip r:embed="rId5">
            <a:extLst>
              <a:ext uri="{28A0092B-C50C-407E-A947-70E740481C1C}">
                <a14:useLocalDpi xmlns:a14="http://schemas.microsoft.com/office/drawing/2010/main" val="0"/>
              </a:ext>
            </a:extLst>
          </a:blip>
          <a:srcRect b="23" t="23"/>
          <a:stretch/>
        </p:blipFill>
        <p:spPr bwMode="auto">
          <a:xfrm>
            <a:off x="10669309" y="2745744"/>
            <a:ext cx="8728425" cy="5817861"/>
          </a:xfrm>
          <a:prstGeom prst="roundRect">
            <a:avLst>
              <a:gd fmla="val 8594" name="adj"/>
            </a:avLst>
          </a:prstGeom>
          <a:solidFill>
            <a:srgbClr val="FFFFFF">
              <a:shade val="85000"/>
            </a:srgbClr>
          </a:solidFill>
          <a:ln>
            <a:noFill/>
          </a:ln>
          <a:effectLst/>
        </p:spPr>
      </p:pic>
      <p:sp>
        <p:nvSpPr>
          <p:cNvPr id="6" name="TextBox 5">
            <a:extLst>
              <a:ext uri="{FF2B5EF4-FFF2-40B4-BE49-F238E27FC236}">
                <a16:creationId xmlns:a16="http://schemas.microsoft.com/office/drawing/2014/main" id="{021218C6-F78C-9B86-D397-EBDDE594A4DA}"/>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D1618C85-6CC1-0056-38C8-A1CD777A30F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10</a:t>
            </a:fld>
            <a:endParaRPr lang="en-FR">
              <a:solidFill>
                <a:schemeClr val="tx1"/>
              </a:solidFill>
            </a:endParaRPr>
          </a:p>
        </p:txBody>
      </p:sp>
    </p:spTree>
    <p:extLst>
      <p:ext uri="{BB962C8B-B14F-4D97-AF65-F5344CB8AC3E}">
        <p14:creationId xmlns:p14="http://schemas.microsoft.com/office/powerpoint/2010/main" val="714020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306A-1038-D0B6-C371-F22E25C422EA}"/>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98F2DC2D-CE90-E916-5B5F-DA6B0ABC95B9}"/>
              </a:ext>
            </a:extLst>
          </p:cNvPr>
          <p:cNvSpPr/>
          <p:nvPr/>
        </p:nvSpPr>
        <p:spPr>
          <a:xfrm>
            <a:off x="1113560" y="1142126"/>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4" name="TextBox 3">
            <a:extLst>
              <a:ext uri="{FF2B5EF4-FFF2-40B4-BE49-F238E27FC236}">
                <a16:creationId xmlns:a16="http://schemas.microsoft.com/office/drawing/2014/main" id="{003C9DB0-8290-2F32-2963-FBCC6D07BEFD}"/>
              </a:ext>
            </a:extLst>
          </p:cNvPr>
          <p:cNvSpPr txBox="1"/>
          <p:nvPr/>
        </p:nvSpPr>
        <p:spPr>
          <a:xfrm>
            <a:off x="1333270" y="1190630"/>
            <a:ext cx="17437558" cy="738664"/>
          </a:xfrm>
          <a:prstGeom prst="rect">
            <a:avLst/>
          </a:prstGeom>
          <a:noFill/>
        </p:spPr>
        <p:txBody>
          <a:bodyPr wrap="square">
            <a:spAutoFit/>
          </a:bodyPr>
          <a:lstStyle/>
          <a:p>
            <a:pPr algn="l"/>
            <a:r>
              <a:rPr lang="en-IE" sz="4200" b="1" noProof="0">
                <a:latin typeface="Lato Black" panose="020F0502020204030203" pitchFamily="34" charset="77"/>
              </a:rPr>
              <a:t>The GCF Investment Criteria for Climate-Resilient Sanitation Projects</a:t>
            </a:r>
          </a:p>
        </p:txBody>
      </p:sp>
      <p:sp>
        <p:nvSpPr>
          <p:cNvPr id="2" name="Rectangle 2">
            <a:extLst>
              <a:ext uri="{FF2B5EF4-FFF2-40B4-BE49-F238E27FC236}">
                <a16:creationId xmlns:a16="http://schemas.microsoft.com/office/drawing/2014/main" id="{2E8E0D61-595A-8F7A-BA33-BBA93982C1A7}"/>
              </a:ext>
            </a:extLst>
          </p:cNvPr>
          <p:cNvSpPr>
            <a:spLocks noChangeArrowheads="1"/>
          </p:cNvSpPr>
          <p:nvPr/>
        </p:nvSpPr>
        <p:spPr bwMode="auto">
          <a:xfrm>
            <a:off x="7555043" y="3837482"/>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6" name="Picture 1" descr="A close-up of a list of words&#10;&#10;AI-generated content may be incorrect.">
            <a:extLst>
              <a:ext uri="{FF2B5EF4-FFF2-40B4-BE49-F238E27FC236}">
                <a16:creationId xmlns:a16="http://schemas.microsoft.com/office/drawing/2014/main" id="{197AC89B-7118-0D0C-37D9-C477EA4EDAF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696924" y="2924869"/>
            <a:ext cx="12710250" cy="68552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EA9492-F2AA-EC29-49C6-CF48592E1789}"/>
              </a:ext>
            </a:extLst>
          </p:cNvPr>
          <p:cNvSpPr txBox="1"/>
          <p:nvPr/>
        </p:nvSpPr>
        <p:spPr>
          <a:xfrm>
            <a:off x="5914764" y="9780166"/>
            <a:ext cx="8274571" cy="338554"/>
          </a:xfrm>
          <a:prstGeom prst="rect">
            <a:avLst/>
          </a:prstGeom>
          <a:noFill/>
        </p:spPr>
        <p:txBody>
          <a:bodyPr wrap="square" rtlCol="0">
            <a:spAutoFit/>
          </a:bodyPr>
          <a:lstStyle/>
          <a:p>
            <a:r>
              <a:rPr lang="en-IE" sz="1600" i="1"/>
              <a:t>Source: Multilateral Environmental Agreements (MEA) – Republic of Trinidad and Tobago</a:t>
            </a:r>
          </a:p>
        </p:txBody>
      </p:sp>
      <p:sp>
        <p:nvSpPr>
          <p:cNvPr id="5" name="TextBox 4">
            <a:extLst>
              <a:ext uri="{FF2B5EF4-FFF2-40B4-BE49-F238E27FC236}">
                <a16:creationId xmlns:a16="http://schemas.microsoft.com/office/drawing/2014/main" id="{3B89769E-53A3-2668-D885-36A81968DF32}"/>
              </a:ext>
            </a:extLst>
          </p:cNvPr>
          <p:cNvSpPr txBox="1"/>
          <p:nvPr/>
        </p:nvSpPr>
        <p:spPr>
          <a:xfrm>
            <a:off x="1586805" y="2042361"/>
            <a:ext cx="16020288" cy="769441"/>
          </a:xfrm>
          <a:prstGeom prst="rect">
            <a:avLst/>
          </a:prstGeom>
          <a:noFill/>
        </p:spPr>
        <p:txBody>
          <a:bodyPr wrap="square" rtlCol="0">
            <a:spAutoFit/>
          </a:bodyPr>
          <a:lstStyle/>
          <a:p>
            <a:pPr marL="342900" indent="-342900" algn="just">
              <a:buFont typeface="Arial" panose="020B0604020202020204" pitchFamily="34" charset="0"/>
              <a:buChar char="•"/>
            </a:pPr>
            <a:r>
              <a:rPr lang="en-IE" sz="2200">
                <a:latin typeface="Lato" panose="020F0502020204030203" pitchFamily="34" charset="0"/>
                <a:ea typeface="Lato" panose="020F0502020204030203" pitchFamily="34" charset="0"/>
                <a:cs typeface="Lato" panose="020F0502020204030203" pitchFamily="34" charset="0"/>
              </a:rPr>
              <a:t>The GCF Investment Criteria is defined within the </a:t>
            </a:r>
            <a:r>
              <a:rPr lang="en-IE" sz="2200" b="1" i="1">
                <a:solidFill>
                  <a:schemeClr val="tx2"/>
                </a:solidFill>
                <a:latin typeface="Lato" panose="020F0502020204030203" pitchFamily="34" charset="0"/>
                <a:ea typeface="Lato" panose="020F0502020204030203" pitchFamily="34" charset="0"/>
                <a:cs typeface="Lato" panose="020F0502020204030203" pitchFamily="34" charset="0"/>
              </a:rPr>
              <a:t>GCF Water Security Sectoral Guide</a:t>
            </a:r>
            <a:r>
              <a:rPr lang="en-IE" sz="2200">
                <a:latin typeface="Lato" panose="020F0502020204030203" pitchFamily="34" charset="0"/>
                <a:ea typeface="Lato" panose="020F0502020204030203" pitchFamily="34" charset="0"/>
                <a:cs typeface="Lato" panose="020F0502020204030203" pitchFamily="34" charset="0"/>
              </a:rPr>
              <a:t>, to guide its funding decisions concerning climate-resilient sanitation projects, and can be summarized by the following figure. </a:t>
            </a:r>
          </a:p>
        </p:txBody>
      </p:sp>
      <p:sp>
        <p:nvSpPr>
          <p:cNvPr id="8" name="TextBox 7">
            <a:extLst>
              <a:ext uri="{FF2B5EF4-FFF2-40B4-BE49-F238E27FC236}">
                <a16:creationId xmlns:a16="http://schemas.microsoft.com/office/drawing/2014/main" id="{1C0FFDAE-5ED3-C200-E7A0-735F7D7A0C1A}"/>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Financing Tools</a:t>
            </a:r>
          </a:p>
        </p:txBody>
      </p:sp>
      <p:sp>
        <p:nvSpPr>
          <p:cNvPr id="9" name="Slide Number Placeholder 11">
            <a:extLst>
              <a:ext uri="{FF2B5EF4-FFF2-40B4-BE49-F238E27FC236}">
                <a16:creationId xmlns:a16="http://schemas.microsoft.com/office/drawing/2014/main" id="{34CA1EEE-26CE-DFC3-637F-6E97BA471C40}"/>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11</a:t>
            </a:fld>
            <a:endParaRPr lang="en-FR">
              <a:solidFill>
                <a:schemeClr val="tx1"/>
              </a:solidFill>
            </a:endParaRPr>
          </a:p>
        </p:txBody>
      </p:sp>
    </p:spTree>
    <p:extLst>
      <p:ext uri="{BB962C8B-B14F-4D97-AF65-F5344CB8AC3E}">
        <p14:creationId xmlns:p14="http://schemas.microsoft.com/office/powerpoint/2010/main" val="2234767636"/>
      </p:ext>
    </p:extLst>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74D81C4F-3DF4-F977-542A-FFEB46C17CD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7F9316F-B80D-20F6-D855-54B539D25962}"/>
              </a:ext>
            </a:extLst>
          </p:cNvPr>
          <p:cNvSpPr/>
          <p:nvPr/>
        </p:nvSpPr>
        <p:spPr>
          <a:xfrm>
            <a:off x="1225092" y="1382155"/>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86CBED23-D10D-A297-6BC1-1FD0038CD7D0}"/>
              </a:ext>
            </a:extLst>
          </p:cNvPr>
          <p:cNvSpPr txBox="1"/>
          <p:nvPr/>
        </p:nvSpPr>
        <p:spPr>
          <a:xfrm>
            <a:off x="1441449" y="1478260"/>
            <a:ext cx="12544373" cy="1569660"/>
          </a:xfrm>
          <a:prstGeom prst="rect">
            <a:avLst/>
          </a:prstGeom>
          <a:noFill/>
        </p:spPr>
        <p:txBody>
          <a:bodyPr wrap="square">
            <a:spAutoFit/>
          </a:bodyPr>
          <a:lstStyle/>
          <a:p>
            <a:pPr algn="l"/>
            <a:r>
              <a:rPr b="1" lang="en-IE" noProof="0" sz="4800">
                <a:latin charset="77" panose="020F0502020204030203" pitchFamily="34" typeface="Lato Black"/>
              </a:rPr>
              <a:t>The GCF Expected</a:t>
            </a:r>
            <a:r>
              <a:rPr b="1" lang="en-IE" sz="4800">
                <a:latin charset="77" panose="020F0502020204030203" pitchFamily="34" typeface="Lato Black"/>
              </a:rPr>
              <a:t> Outcomes </a:t>
            </a:r>
            <a:r>
              <a:rPr b="1" lang="en-IE" noProof="0" sz="4800">
                <a:latin charset="77" panose="020F0502020204030203" pitchFamily="34" typeface="Lato Black"/>
              </a:rPr>
              <a:t>for Climate-Resilient Sanitation Projects</a:t>
            </a:r>
          </a:p>
        </p:txBody>
      </p:sp>
      <p:sp>
        <p:nvSpPr>
          <p:cNvPr id="7" name="TextBox 6">
            <a:extLst>
              <a:ext uri="{FF2B5EF4-FFF2-40B4-BE49-F238E27FC236}">
                <a16:creationId xmlns:a16="http://schemas.microsoft.com/office/drawing/2014/main" id="{6DBFF8B6-C829-26C9-EA45-7C2F680541F1}"/>
              </a:ext>
            </a:extLst>
          </p:cNvPr>
          <p:cNvSpPr txBox="1"/>
          <p:nvPr/>
        </p:nvSpPr>
        <p:spPr>
          <a:xfrm>
            <a:off x="1977766" y="3143043"/>
            <a:ext cx="9379084" cy="9094926"/>
          </a:xfrm>
          <a:prstGeom prst="rect">
            <a:avLst/>
          </a:prstGeom>
          <a:noFill/>
        </p:spPr>
        <p:txBody>
          <a:bodyPr rtlCol="0" wrap="square">
            <a:spAutoFit/>
          </a:bodyPr>
          <a:lstStyle/>
          <a:p>
            <a:pPr algn="just"/>
            <a:r>
              <a:rPr lang="en-US" sz="2600">
                <a:latin charset="0" panose="020F0502020204030203" pitchFamily="34" typeface="Lato"/>
                <a:ea charset="0" panose="020F0502020204030203" pitchFamily="34" typeface="Lato"/>
                <a:cs charset="0" panose="020F0502020204030203" pitchFamily="34" typeface="Lato"/>
              </a:rPr>
              <a:t>Additionally, the GCF has outlined in its Water Security Sectoral Guide, </a:t>
            </a:r>
            <a:r>
              <a:rPr b="1" lang="en-US" sz="2600">
                <a:latin charset="0" panose="020F0502020204030203" pitchFamily="34" typeface="Lato"/>
                <a:ea charset="0" panose="020F0502020204030203" pitchFamily="34" typeface="Lato"/>
                <a:cs charset="0" panose="020F0502020204030203" pitchFamily="34" typeface="Lato"/>
              </a:rPr>
              <a:t>two key outcomes </a:t>
            </a:r>
            <a:r>
              <a:rPr lang="en-US" sz="2600">
                <a:latin charset="0" panose="020F0502020204030203" pitchFamily="34" typeface="Lato"/>
                <a:ea charset="0" panose="020F0502020204030203" pitchFamily="34" typeface="Lato"/>
                <a:cs charset="0" panose="020F0502020204030203" pitchFamily="34" typeface="Lato"/>
              </a:rPr>
              <a:t>it expects from </a:t>
            </a:r>
            <a:r>
              <a:rPr lang="en-IE" sz="2800"/>
              <a:t>climate-resilient sanitation activities:</a:t>
            </a:r>
          </a:p>
          <a:p>
            <a:pPr algn="just" indent="-342900" lvl="5" marL="342900">
              <a:buFont charset="0" panose="020B0604020202020204" pitchFamily="34" typeface="Arial"/>
              <a:buChar char="•"/>
            </a:pPr>
            <a:endParaRPr lang="en-US" sz="26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r>
              <a:rPr b="1" lang="en-US" sz="2400">
                <a:latin charset="0" panose="020F0502020204030203" pitchFamily="34" typeface="Lato"/>
                <a:ea charset="0" panose="020F0502020204030203" pitchFamily="34" typeface="Lato"/>
                <a:cs charset="0" panose="020F0502020204030203" pitchFamily="34" typeface="Lato"/>
              </a:rPr>
              <a:t>Climate-Resilient Infrastructure and Services:</a:t>
            </a:r>
            <a:r>
              <a:rPr lang="en-US" sz="2400">
                <a:latin charset="0" panose="020F0502020204030203" pitchFamily="34" typeface="Lato"/>
                <a:ea charset="0" panose="020F0502020204030203" pitchFamily="34" typeface="Lato"/>
                <a:cs charset="0" panose="020F0502020204030203" pitchFamily="34" typeface="Lato"/>
              </a:rPr>
              <a:t> Building new or upgrading existing sanitation infrastructure, to achieve synergies between adaptation and mitigation, and withstand climate-related impacts along the entire sanitation chain</a:t>
            </a:r>
            <a:r>
              <a:rPr lang="en-IE" sz="2400">
                <a:latin charset="0" panose="020F0502020204030203" pitchFamily="34" typeface="Lato"/>
                <a:ea charset="0" panose="020F0502020204030203" pitchFamily="34" typeface="Lato"/>
                <a:cs charset="0" panose="020F0502020204030203" pitchFamily="34" typeface="Lato"/>
              </a:rPr>
              <a:t>.</a:t>
            </a:r>
          </a:p>
          <a:p>
            <a:pPr algn="just" lvl="3"/>
            <a:endParaRPr lang="en-IE" sz="2400">
              <a:latin charset="0" panose="020F0502020204030203" pitchFamily="34" typeface="Lato"/>
              <a:ea charset="0" panose="020F0502020204030203" pitchFamily="34" typeface="Lato"/>
              <a:cs charset="0" panose="020F0502020204030203" pitchFamily="34" typeface="Lato"/>
            </a:endParaRPr>
          </a:p>
          <a:p>
            <a:pPr algn="just" indent="-36513" lvl="3" marL="452438"/>
            <a:r>
              <a:rPr b="1" i="1" lang="en-IE" sz="2000">
                <a:latin charset="0" panose="020F0502020204030203" pitchFamily="34" typeface="Lato"/>
                <a:ea charset="0" panose="020F0502020204030203" pitchFamily="34" typeface="Lato"/>
                <a:cs charset="0" panose="020F0502020204030203" pitchFamily="34" typeface="Lato"/>
              </a:rPr>
              <a:t>Examples: </a:t>
            </a:r>
            <a:r>
              <a:rPr i="1" lang="en-IE" sz="2000">
                <a:latin charset="0" panose="020F0502020204030203" pitchFamily="34" typeface="Lato"/>
                <a:ea charset="0" panose="020F0502020204030203" pitchFamily="34" typeface="Lato"/>
                <a:cs charset="0" panose="020F0502020204030203" pitchFamily="34" typeface="Lato"/>
              </a:rPr>
              <a:t>Flood-resistant sanitation systems, decentralized climate-resilient sanitation</a:t>
            </a:r>
          </a:p>
          <a:p>
            <a:pPr algn="just" indent="-457200" lvl="3" marL="457200">
              <a:buFont typeface="+mj-lt"/>
              <a:buAutoNum type="arabicParenR"/>
            </a:pPr>
            <a:endParaRPr lang="en-US" sz="24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startAt="2" type="arabicParenR"/>
            </a:pPr>
            <a:r>
              <a:rPr b="1" lang="en-US" sz="2400">
                <a:latin charset="0" panose="020F0502020204030203" pitchFamily="34" typeface="Lato"/>
                <a:ea charset="0" panose="020F0502020204030203" pitchFamily="34" typeface="Lato"/>
                <a:cs charset="0" panose="020F0502020204030203" pitchFamily="34" typeface="Lato"/>
              </a:rPr>
              <a:t>Circular Economy and Integrated Management: </a:t>
            </a:r>
            <a:r>
              <a:rPr lang="en-US" sz="2400">
                <a:latin charset="0" panose="020F0502020204030203" pitchFamily="34" typeface="Lato"/>
                <a:ea charset="0" panose="020F0502020204030203" pitchFamily="34" typeface="Lato"/>
                <a:cs charset="0" panose="020F0502020204030203" pitchFamily="34" typeface="Lato"/>
              </a:rPr>
              <a:t>Integrating sanitation with broader health, water, food, and energy security to ensure protection of ecosystems.</a:t>
            </a:r>
            <a:r>
              <a:rPr lang="en-IE" sz="2400">
                <a:latin charset="0" panose="020F0502020204030203" pitchFamily="34" typeface="Lato"/>
                <a:ea charset="0" panose="020F0502020204030203" pitchFamily="34" typeface="Lato"/>
                <a:cs charset="0" panose="020F0502020204030203" pitchFamily="34" typeface="Lato"/>
              </a:rPr>
              <a:t> </a:t>
            </a:r>
            <a:endParaRPr lang="en-US" sz="24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startAt="2" type="arabicParenR"/>
            </a:pPr>
            <a:endParaRPr lang="en-US" sz="2400">
              <a:latin charset="0" panose="020F0502020204030203" pitchFamily="34" typeface="Lato"/>
              <a:ea charset="0" panose="020F0502020204030203" pitchFamily="34" typeface="Lato"/>
              <a:cs charset="0" panose="020F0502020204030203" pitchFamily="34" typeface="Lato"/>
            </a:endParaRPr>
          </a:p>
          <a:p>
            <a:pPr algn="just" indent="-36513" lvl="3" marL="452438"/>
            <a:r>
              <a:rPr b="1" i="1" lang="en-IE" sz="2000">
                <a:latin charset="0" panose="020F0502020204030203" pitchFamily="34" typeface="Lato"/>
                <a:ea charset="0" panose="020F0502020204030203" pitchFamily="34" typeface="Lato"/>
                <a:cs charset="0" panose="020F0502020204030203" pitchFamily="34" typeface="Lato"/>
              </a:rPr>
              <a:t>Examples: </a:t>
            </a:r>
            <a:r>
              <a:rPr i="1" lang="en-IE" sz="2000">
                <a:latin charset="0" panose="020F0502020204030203" pitchFamily="34" typeface="Lato"/>
                <a:ea charset="0" panose="020F0502020204030203" pitchFamily="34" typeface="Lato"/>
                <a:cs charset="0" panose="020F0502020204030203" pitchFamily="34" typeface="Lato"/>
              </a:rPr>
              <a:t>Utilization of treated wastewater for potable, industrial, and agricultural uses in water-scare regions; biogas generation from sanitation systems</a:t>
            </a: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IE" sz="2000">
              <a:latin charset="0" panose="020F0502020204030203" pitchFamily="34" typeface="Lato"/>
              <a:ea charset="0" panose="020F0502020204030203" pitchFamily="34" typeface="Lato"/>
              <a:cs charset="0" panose="020F0502020204030203" pitchFamily="34" typeface="Lato"/>
            </a:endParaRPr>
          </a:p>
          <a:p>
            <a:pPr algn="just" indent="-457200" lvl="1" marL="457200">
              <a:buFont typeface="+mj-lt"/>
              <a:buAutoNum type="arabicParenR"/>
            </a:pPr>
            <a:endParaRPr lang="en-IE" sz="2000">
              <a:latin charset="0" panose="020F0502020204030203" pitchFamily="34" typeface="Lato"/>
              <a:ea charset="0" panose="020F0502020204030203" pitchFamily="34" typeface="Lato"/>
              <a:cs charset="0" panose="020F0502020204030203" pitchFamily="34" typeface="Lato"/>
            </a:endParaRPr>
          </a:p>
          <a:p>
            <a:pPr indent="-342900" lvl="6" marL="342900">
              <a:buFont charset="0" panose="020B0604020202020204" pitchFamily="34" typeface="Arial"/>
              <a:buChar char="•"/>
            </a:pPr>
            <a:endParaRPr lang="en-IE" sz="24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endParaRPr lang="en-US" sz="2400">
              <a:latin charset="0" panose="020F0502020204030203" pitchFamily="34" typeface="Lato"/>
              <a:ea charset="0" panose="020F0502020204030203" pitchFamily="34" typeface="Lato"/>
              <a:cs charset="0" panose="020F0502020204030203" pitchFamily="34" typeface="Lato"/>
            </a:endParaRPr>
          </a:p>
          <a:p>
            <a:pPr>
              <a:lnSpc>
                <a:spcPts val="3000"/>
              </a:lnSpc>
            </a:pPr>
            <a:endParaRPr lang="en-PT" sz="2400">
              <a:latin charset="0" panose="020F0502020204030203" pitchFamily="34" typeface="Lato"/>
              <a:ea charset="0" panose="020F0502020204030203" pitchFamily="34" typeface="Lato"/>
              <a:cs charset="0" panose="020F0502020204030203" pitchFamily="34" typeface="Lato"/>
            </a:endParaRPr>
          </a:p>
        </p:txBody>
      </p:sp>
      <p:pic>
        <p:nvPicPr>
          <p:cNvPr id="3" name="Graphic 68">
            <a:extLst>
              <a:ext uri="{FF2B5EF4-FFF2-40B4-BE49-F238E27FC236}">
                <a16:creationId xmlns:a16="http://schemas.microsoft.com/office/drawing/2014/main" id="{19E37E4C-ED63-F244-00BA-9EBC2741BBF3}"/>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46A055EC-CDC3-8E51-3D77-C909E1804C8F}"/>
              </a:ext>
            </a:extLst>
          </p:cNvPr>
          <p:cNvPicPr>
            <a:picLocks noChangeArrowheads="1" noChangeAspect="1"/>
          </p:cNvPicPr>
          <p:nvPr/>
        </p:nvPicPr>
        <p:blipFill>
          <a:blip r:embed="rId4">
            <a:extLst>
              <a:ext uri="{28A0092B-C50C-407E-A947-70E740481C1C}">
                <a14:useLocalDpi xmlns:a14="http://schemas.microsoft.com/office/drawing/2010/main" val="0"/>
              </a:ext>
            </a:extLst>
          </a:blip>
          <a:srcRect b="23" t="23"/>
          <a:stretch/>
        </p:blipFill>
        <p:spPr bwMode="auto">
          <a:xfrm>
            <a:off x="12063805" y="3143043"/>
            <a:ext cx="7376773" cy="4916928"/>
          </a:xfrm>
          <a:prstGeom prst="roundRect">
            <a:avLst>
              <a:gd fmla="val 8594" name="adj"/>
            </a:avLst>
          </a:prstGeom>
          <a:solidFill>
            <a:srgbClr val="FFFFFF">
              <a:shade val="85000"/>
            </a:srgbClr>
          </a:solidFill>
          <a:ln>
            <a:noFill/>
          </a:ln>
          <a:effectLst/>
        </p:spPr>
      </p:pic>
      <p:sp>
        <p:nvSpPr>
          <p:cNvPr id="6" name="TextBox 5">
            <a:extLst>
              <a:ext uri="{FF2B5EF4-FFF2-40B4-BE49-F238E27FC236}">
                <a16:creationId xmlns:a16="http://schemas.microsoft.com/office/drawing/2014/main" id="{8046CDA9-32B1-D378-92E1-34978F65A4E9}"/>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D307FE98-A13B-6B27-4B84-75C42916425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12</a:t>
            </a:fld>
            <a:endParaRPr lang="en-FR">
              <a:solidFill>
                <a:schemeClr val="tx1"/>
              </a:solidFill>
            </a:endParaRPr>
          </a:p>
        </p:txBody>
      </p:sp>
    </p:spTree>
    <p:extLst>
      <p:ext uri="{BB962C8B-B14F-4D97-AF65-F5344CB8AC3E}">
        <p14:creationId xmlns:p14="http://schemas.microsoft.com/office/powerpoint/2010/main" val="3413133893"/>
      </p:ext>
    </p:extLst>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FAE1A17A-932F-71F0-F4EF-6BAE14982C8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577BF9E-3DDC-32AB-24F5-B7F59A487C4D}"/>
              </a:ext>
            </a:extLst>
          </p:cNvPr>
          <p:cNvSpPr/>
          <p:nvPr/>
        </p:nvSpPr>
        <p:spPr>
          <a:xfrm>
            <a:off x="1225092" y="1382155"/>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57059A7C-BE24-22D7-7D2E-BDE3E6ABCFFC}"/>
              </a:ext>
            </a:extLst>
          </p:cNvPr>
          <p:cNvSpPr txBox="1"/>
          <p:nvPr/>
        </p:nvSpPr>
        <p:spPr>
          <a:xfrm>
            <a:off x="1441450" y="1478260"/>
            <a:ext cx="10670602" cy="1015663"/>
          </a:xfrm>
          <a:prstGeom prst="rect">
            <a:avLst/>
          </a:prstGeom>
          <a:noFill/>
        </p:spPr>
        <p:txBody>
          <a:bodyPr wrap="square">
            <a:spAutoFit/>
          </a:bodyPr>
          <a:lstStyle/>
          <a:p>
            <a:pPr algn="l"/>
            <a:r>
              <a:rPr b="1" lang="en-IE" noProof="0" sz="6000">
                <a:latin charset="77" panose="020F0502020204030203" pitchFamily="34" typeface="Lato Black"/>
              </a:rPr>
              <a:t>The Adaptation Fund</a:t>
            </a:r>
          </a:p>
        </p:txBody>
      </p:sp>
      <p:sp>
        <p:nvSpPr>
          <p:cNvPr id="7" name="TextBox 6">
            <a:extLst>
              <a:ext uri="{FF2B5EF4-FFF2-40B4-BE49-F238E27FC236}">
                <a16:creationId xmlns:a16="http://schemas.microsoft.com/office/drawing/2014/main" id="{9581124F-CCF2-4E0C-2395-0CCB8F76C4C1}"/>
              </a:ext>
            </a:extLst>
          </p:cNvPr>
          <p:cNvSpPr txBox="1"/>
          <p:nvPr/>
        </p:nvSpPr>
        <p:spPr>
          <a:xfrm>
            <a:off x="1824826" y="3075266"/>
            <a:ext cx="9239908" cy="6755824"/>
          </a:xfrm>
          <a:prstGeom prst="rect">
            <a:avLst/>
          </a:prstGeom>
          <a:noFill/>
        </p:spPr>
        <p:txBody>
          <a:bodyPr rtlCol="0" wrap="square">
            <a:spAutoFit/>
          </a:bodyPr>
          <a:lstStyle/>
          <a:p>
            <a:pPr algn="just" indent="-342900" marL="342900">
              <a:lnSpc>
                <a:spcPts val="3000"/>
              </a:lnSpc>
              <a:spcAft>
                <a:spcPts val="600"/>
              </a:spcAft>
              <a:buFont charset="0" panose="020B0604020202020204" pitchFamily="34" typeface="Arial"/>
              <a:buChar char="•"/>
            </a:pPr>
            <a:r>
              <a:rPr lang="en-US" sz="2200">
                <a:latin charset="0" panose="020F0502020204030203" pitchFamily="34" typeface="Lato"/>
                <a:ea charset="0" panose="020F0502020204030203" pitchFamily="34" typeface="Lato"/>
                <a:cs charset="0" panose="020F0502020204030203" pitchFamily="34" typeface="Lato"/>
              </a:rPr>
              <a:t>Originally established in 2001 under the Kyoto Protocol, to finance adaptation projects and programs in developing countries that are vulnerable to the adverse effects of climate change.</a:t>
            </a:r>
          </a:p>
          <a:p>
            <a:pPr algn="just" indent="-342900" marL="342900">
              <a:lnSpc>
                <a:spcPts val="3000"/>
              </a:lnSpc>
              <a:spcAft>
                <a:spcPts val="600"/>
              </a:spcAft>
              <a:buFont charset="0" panose="020B0604020202020204" pitchFamily="34" typeface="Arial"/>
              <a:buChar char="•"/>
            </a:pPr>
            <a:endParaRPr lang="en-US" sz="22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r>
              <a:rPr lang="en-US" sz="2200">
                <a:latin charset="0" panose="020F0502020204030203" pitchFamily="34" typeface="Lato"/>
                <a:ea charset="0" panose="020F0502020204030203" pitchFamily="34" typeface="Lato"/>
                <a:cs charset="0" panose="020F0502020204030203" pitchFamily="34" typeface="Lato"/>
              </a:rPr>
              <a:t>Its operation is still active despite the termination of the Kyoto Protocol in 2020, as it now serves the efforts of the Paris Agreement</a:t>
            </a:r>
            <a:r>
              <a:rPr lang="en-IE" sz="2200">
                <a:latin charset="0" panose="020F0502020204030203" pitchFamily="34" typeface="Lato"/>
                <a:ea charset="0" panose="020F0502020204030203" pitchFamily="34" typeface="Lato"/>
                <a:cs charset="0" panose="020F0502020204030203" pitchFamily="34" typeface="Lato"/>
              </a:rPr>
              <a:t>.</a:t>
            </a:r>
          </a:p>
          <a:p>
            <a:pPr algn="just" indent="-342900" marL="342900">
              <a:lnSpc>
                <a:spcPts val="3000"/>
              </a:lnSpc>
              <a:spcAft>
                <a:spcPts val="600"/>
              </a:spcAft>
              <a:buFont charset="0" panose="020B0604020202020204" pitchFamily="34" typeface="Arial"/>
              <a:buChar char="•"/>
            </a:pPr>
            <a:endParaRPr lang="en-IE" sz="22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r>
              <a:rPr lang="en-US" sz="2200">
                <a:latin charset="0" panose="020F0502020204030203" pitchFamily="34" typeface="Lato"/>
                <a:ea charset="0" panose="020F0502020204030203" pitchFamily="34" typeface="Lato"/>
                <a:cs charset="0" panose="020F0502020204030203" pitchFamily="34" typeface="Lato"/>
              </a:rPr>
              <a:t>Currently, the Adaptation Fund only recognizes and addresses sanitation as a sub-component of broader water, urban, or climate adaptation strategies, and not as a strategic focus on its own.</a:t>
            </a:r>
          </a:p>
          <a:p>
            <a:pPr algn="just" indent="-342900" marL="342900">
              <a:lnSpc>
                <a:spcPts val="3000"/>
              </a:lnSpc>
              <a:spcAft>
                <a:spcPts val="600"/>
              </a:spcAft>
              <a:buFont charset="0" panose="020B0604020202020204" pitchFamily="34" typeface="Arial"/>
              <a:buChar char="•"/>
            </a:pPr>
            <a:endParaRPr lang="en-US" sz="22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r>
              <a:rPr lang="en-US" sz="2200">
                <a:latin charset="0" panose="020F0502020204030203" pitchFamily="34" typeface="Lato"/>
                <a:ea charset="0" panose="020F0502020204030203" pitchFamily="34" typeface="Lato"/>
                <a:cs charset="0" panose="020F0502020204030203" pitchFamily="34" typeface="Lato"/>
              </a:rPr>
              <a:t>However, recent developments from COP29 such as the increased global climate finance commitment and emphasis on advancing climate adaptation, means that the Adaptation Fund may be more relevant for the climate-sanitation nexus in upcoming years.</a:t>
            </a:r>
            <a:endParaRPr lang="en-IE" sz="2200">
              <a:latin charset="0" panose="020F0502020204030203" pitchFamily="34" typeface="Lato"/>
              <a:ea charset="0" panose="020F0502020204030203" pitchFamily="34" typeface="Lato"/>
              <a:cs charset="0" panose="020F0502020204030203" pitchFamily="34" typeface="Lato"/>
            </a:endParaRPr>
          </a:p>
          <a:p>
            <a:pPr>
              <a:lnSpc>
                <a:spcPts val="3000"/>
              </a:lnSpc>
            </a:pPr>
            <a:endParaRPr lang="en-PT" sz="2400">
              <a:latin charset="0" panose="020F0502020204030203" pitchFamily="34" typeface="Lato"/>
              <a:ea charset="0" panose="020F0502020204030203" pitchFamily="34" typeface="Lato"/>
              <a:cs charset="0" panose="020F0502020204030203" pitchFamily="34" typeface="Lato"/>
            </a:endParaRPr>
          </a:p>
        </p:txBody>
      </p:sp>
      <p:pic>
        <p:nvPicPr>
          <p:cNvPr id="3" name="Graphic 68">
            <a:extLst>
              <a:ext uri="{FF2B5EF4-FFF2-40B4-BE49-F238E27FC236}">
                <a16:creationId xmlns:a16="http://schemas.microsoft.com/office/drawing/2014/main" id="{E80F04BF-7A67-5141-540D-00F8B9854644}"/>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6B02958C-3782-8E4F-FFE7-8DDB32C0E623}"/>
              </a:ext>
            </a:extLst>
          </p:cNvPr>
          <p:cNvPicPr>
            <a:picLocks noChangeArrowheads="1" noChangeAspect="1"/>
          </p:cNvPicPr>
          <p:nvPr/>
        </p:nvPicPr>
        <p:blipFill>
          <a:blip r:embed="rId4">
            <a:extLst>
              <a:ext uri="{28A0092B-C50C-407E-A947-70E740481C1C}">
                <a14:useLocalDpi xmlns:a14="http://schemas.microsoft.com/office/drawing/2010/main" val="0"/>
              </a:ext>
            </a:extLst>
          </a:blip>
          <a:srcRect l="80" r="80"/>
          <a:stretch/>
        </p:blipFill>
        <p:spPr bwMode="auto">
          <a:xfrm>
            <a:off x="11787769" y="3491245"/>
            <a:ext cx="6491505" cy="4326860"/>
          </a:xfrm>
          <a:prstGeom prst="roundRect">
            <a:avLst>
              <a:gd fmla="val 8594" name="adj"/>
            </a:avLst>
          </a:prstGeom>
          <a:solidFill>
            <a:srgbClr val="FFFFFF">
              <a:shade val="85000"/>
            </a:srgbClr>
          </a:solidFill>
          <a:ln w="28575">
            <a:solidFill>
              <a:schemeClr val="tx1"/>
            </a:solidFill>
          </a:ln>
          <a:effectLst/>
        </p:spPr>
      </p:pic>
      <p:sp>
        <p:nvSpPr>
          <p:cNvPr id="6" name="TextBox 5">
            <a:extLst>
              <a:ext uri="{FF2B5EF4-FFF2-40B4-BE49-F238E27FC236}">
                <a16:creationId xmlns:a16="http://schemas.microsoft.com/office/drawing/2014/main" id="{D12EC821-5BD6-F058-8C47-88FCD7B2A146}"/>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011CE0EE-EC1F-53A1-D5B0-5C80AAF128D9}"/>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13</a:t>
            </a:fld>
            <a:endParaRPr lang="en-FR">
              <a:solidFill>
                <a:schemeClr val="tx1"/>
              </a:solidFill>
            </a:endParaRPr>
          </a:p>
        </p:txBody>
      </p:sp>
    </p:spTree>
    <p:extLst>
      <p:ext uri="{BB962C8B-B14F-4D97-AF65-F5344CB8AC3E}">
        <p14:creationId xmlns:p14="http://schemas.microsoft.com/office/powerpoint/2010/main" val="87407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802EB-A170-CB2A-63D9-5BEA069737B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E1250C7-B999-A63A-0637-09B0F65AFAB1}"/>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8FE949A2-5CBC-F50A-9170-18CDB1D827FD}"/>
              </a:ext>
            </a:extLst>
          </p:cNvPr>
          <p:cNvSpPr txBox="1"/>
          <p:nvPr/>
        </p:nvSpPr>
        <p:spPr>
          <a:xfrm>
            <a:off x="1441449" y="1478260"/>
            <a:ext cx="11689185" cy="1015663"/>
          </a:xfrm>
          <a:prstGeom prst="rect">
            <a:avLst/>
          </a:prstGeom>
          <a:noFill/>
        </p:spPr>
        <p:txBody>
          <a:bodyPr wrap="square">
            <a:spAutoFit/>
          </a:bodyPr>
          <a:lstStyle/>
          <a:p>
            <a:pPr algn="l"/>
            <a:r>
              <a:rPr lang="en-IE" sz="6000" b="1" noProof="0">
                <a:latin typeface="Lato Black" panose="020F0502020204030203" pitchFamily="34" charset="77"/>
              </a:rPr>
              <a:t>The African Water Facility (AWF)</a:t>
            </a:r>
          </a:p>
        </p:txBody>
      </p:sp>
      <p:sp>
        <p:nvSpPr>
          <p:cNvPr id="7" name="TextBox 6">
            <a:extLst>
              <a:ext uri="{FF2B5EF4-FFF2-40B4-BE49-F238E27FC236}">
                <a16:creationId xmlns:a16="http://schemas.microsoft.com/office/drawing/2014/main" id="{64EDB8DD-5538-02DF-70B7-F9A27453C5E0}"/>
              </a:ext>
            </a:extLst>
          </p:cNvPr>
          <p:cNvSpPr txBox="1"/>
          <p:nvPr/>
        </p:nvSpPr>
        <p:spPr>
          <a:xfrm>
            <a:off x="1892446" y="3057981"/>
            <a:ext cx="8155227" cy="6371103"/>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Africa’s primary funding entity for water and sanitation projects across Africa</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Managed by the African Development Bank (AfDB)</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AWF projects often focus on the integration of sanitation improvements in community spaces, highlighting the role of sanitation in broader climate adaptation and resilience strategies.</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AWF projects to date have directly impacted 29 million people across Africa with over 148 projects in 52 countries and US$2.2 billion of finance provided, in the form of grants. </a:t>
            </a:r>
          </a:p>
          <a:p>
            <a:pPr algn="just">
              <a:lnSpc>
                <a:spcPts val="3000"/>
              </a:lnSpc>
              <a:spcAft>
                <a:spcPts val="600"/>
              </a:spcAft>
            </a:pPr>
            <a:endParaRPr lang="en-US" sz="240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0CCDBCE7-B0C7-9239-D256-1F4FEB84081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3074" name="Picture 2">
            <a:extLst>
              <a:ext uri="{FF2B5EF4-FFF2-40B4-BE49-F238E27FC236}">
                <a16:creationId xmlns:a16="http://schemas.microsoft.com/office/drawing/2014/main" id="{247A525B-5101-C729-DD99-8D9458361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2409" y="4252054"/>
            <a:ext cx="7282225" cy="2359441"/>
          </a:xfrm>
          <a:prstGeom prst="roundRect">
            <a:avLst>
              <a:gd name="adj" fmla="val 8594"/>
            </a:avLst>
          </a:prstGeom>
          <a:solidFill>
            <a:srgbClr val="FFFFFF">
              <a:shade val="85000"/>
            </a:srgbClr>
          </a:solidFill>
          <a:ln w="19050">
            <a:solidFill>
              <a:schemeClr val="tx1"/>
            </a:solidFill>
          </a:ln>
          <a:effectLst/>
        </p:spPr>
      </p:pic>
      <p:sp>
        <p:nvSpPr>
          <p:cNvPr id="6" name="TextBox 5">
            <a:extLst>
              <a:ext uri="{FF2B5EF4-FFF2-40B4-BE49-F238E27FC236}">
                <a16:creationId xmlns:a16="http://schemas.microsoft.com/office/drawing/2014/main" id="{C0CEC620-55EA-F81D-A397-FEDA08F67134}"/>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Financing Tools</a:t>
            </a:r>
          </a:p>
        </p:txBody>
      </p:sp>
      <p:sp>
        <p:nvSpPr>
          <p:cNvPr id="4" name="Slide Number Placeholder 11">
            <a:extLst>
              <a:ext uri="{FF2B5EF4-FFF2-40B4-BE49-F238E27FC236}">
                <a16:creationId xmlns:a16="http://schemas.microsoft.com/office/drawing/2014/main" id="{D9A86EB1-8714-B751-1AEE-67D4270FD57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14</a:t>
            </a:fld>
            <a:endParaRPr lang="en-FR">
              <a:solidFill>
                <a:schemeClr val="tx1"/>
              </a:solidFill>
            </a:endParaRPr>
          </a:p>
        </p:txBody>
      </p:sp>
    </p:spTree>
    <p:extLst>
      <p:ext uri="{BB962C8B-B14F-4D97-AF65-F5344CB8AC3E}">
        <p14:creationId xmlns:p14="http://schemas.microsoft.com/office/powerpoint/2010/main" val="4229095231"/>
      </p:ext>
    </p:extLst>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BDAD11DA-97BE-FA36-0E68-FF4DBF13247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88A3CCF-5C1E-2E0F-C222-3BA1901195A5}"/>
              </a:ext>
            </a:extLst>
          </p:cNvPr>
          <p:cNvSpPr/>
          <p:nvPr/>
        </p:nvSpPr>
        <p:spPr>
          <a:xfrm>
            <a:off x="1247950" y="1156927"/>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FE5FFD1A-C926-F65B-5C02-381800B154F4}"/>
              </a:ext>
            </a:extLst>
          </p:cNvPr>
          <p:cNvSpPr txBox="1"/>
          <p:nvPr/>
        </p:nvSpPr>
        <p:spPr>
          <a:xfrm>
            <a:off x="1375999" y="1264649"/>
            <a:ext cx="12544373" cy="861774"/>
          </a:xfrm>
          <a:prstGeom prst="rect">
            <a:avLst/>
          </a:prstGeom>
          <a:noFill/>
        </p:spPr>
        <p:txBody>
          <a:bodyPr wrap="square">
            <a:spAutoFit/>
          </a:bodyPr>
          <a:lstStyle/>
          <a:p>
            <a:pPr algn="l"/>
            <a:r>
              <a:rPr b="1" lang="en-IE" noProof="0" sz="5000">
                <a:latin charset="77" panose="020F0502020204030203" pitchFamily="34" typeface="Lato Black"/>
              </a:rPr>
              <a:t>The AWF Strategic Vision for Sanitation</a:t>
            </a:r>
          </a:p>
        </p:txBody>
      </p:sp>
      <p:sp>
        <p:nvSpPr>
          <p:cNvPr id="7" name="TextBox 6">
            <a:extLst>
              <a:ext uri="{FF2B5EF4-FFF2-40B4-BE49-F238E27FC236}">
                <a16:creationId xmlns:a16="http://schemas.microsoft.com/office/drawing/2014/main" id="{07C9B6F0-7309-AF98-828C-D72190BD04F0}"/>
              </a:ext>
            </a:extLst>
          </p:cNvPr>
          <p:cNvSpPr txBox="1"/>
          <p:nvPr/>
        </p:nvSpPr>
        <p:spPr>
          <a:xfrm>
            <a:off x="1896823" y="2126422"/>
            <a:ext cx="8155227" cy="10818474"/>
          </a:xfrm>
          <a:prstGeom prst="rect">
            <a:avLst/>
          </a:prstGeom>
          <a:noFill/>
        </p:spPr>
        <p:txBody>
          <a:bodyPr rtlCol="0" wrap="square">
            <a:spAutoFit/>
          </a:bodyPr>
          <a:lstStyle/>
          <a:p>
            <a:pPr algn="just" indent="-342900" marL="342900">
              <a:lnSpc>
                <a:spcPts val="3000"/>
              </a:lnSpc>
              <a:spcAft>
                <a:spcPts val="600"/>
              </a:spcAft>
              <a:buFont charset="0" panose="020B0604020202020204" pitchFamily="34" typeface="Arial"/>
              <a:buChar char="•"/>
            </a:pPr>
            <a:r>
              <a:rPr lang="en-US" sz="2400">
                <a:latin charset="0" panose="020F0502020204030203" pitchFamily="34" typeface="Lato"/>
                <a:ea charset="0" panose="020F0502020204030203" pitchFamily="34" typeface="Lato"/>
                <a:cs charset="0" panose="020F0502020204030203" pitchFamily="34" typeface="Lato"/>
              </a:rPr>
              <a:t>The AWF focuses its activities and operations based on </a:t>
            </a:r>
            <a:r>
              <a:rPr b="1" lang="en-US" sz="2400">
                <a:latin charset="0" panose="020F0502020204030203" pitchFamily="34" typeface="Lato"/>
                <a:ea charset="0" panose="020F0502020204030203" pitchFamily="34" typeface="Lato"/>
                <a:cs charset="0" panose="020F0502020204030203" pitchFamily="34" typeface="Lato"/>
              </a:rPr>
              <a:t>four strategic priorities:</a:t>
            </a:r>
          </a:p>
          <a:p>
            <a:pPr algn="just" indent="-342900" marL="342900">
              <a:lnSpc>
                <a:spcPts val="3000"/>
              </a:lnSpc>
              <a:spcAft>
                <a:spcPts val="600"/>
              </a:spcAft>
              <a:buFont charset="0" panose="020B0604020202020204" pitchFamily="34" typeface="Arial"/>
              <a:buChar char="•"/>
            </a:pPr>
            <a:endParaRPr lang="en-US" sz="2600">
              <a:latin charset="0" panose="020F0502020204030203" pitchFamily="34" typeface="Lato"/>
              <a:ea charset="0" panose="020F0502020204030203" pitchFamily="34" typeface="Lato"/>
              <a:cs charset="0" panose="020F0502020204030203" pitchFamily="34" typeface="Lato"/>
            </a:endParaRPr>
          </a:p>
          <a:p>
            <a:pPr algn="just" indent="-457200" lvl="3" marL="457200">
              <a:lnSpc>
                <a:spcPts val="3000"/>
              </a:lnSpc>
              <a:spcAft>
                <a:spcPts val="600"/>
              </a:spcAft>
              <a:buFont typeface="+mj-lt"/>
              <a:buAutoNum type="arabicParenR"/>
            </a:pPr>
            <a:r>
              <a:rPr b="1" lang="en-US" sz="2200">
                <a:latin charset="0" panose="020F0502020204030203" pitchFamily="34" typeface="Lato"/>
                <a:ea charset="0" panose="020F0502020204030203" pitchFamily="34" typeface="Lato"/>
                <a:cs charset="0" panose="020F0502020204030203" pitchFamily="34" typeface="Lato"/>
              </a:rPr>
              <a:t>Project Preparation: </a:t>
            </a:r>
            <a:r>
              <a:rPr lang="en-US" sz="2000">
                <a:latin charset="0" panose="020F0502020204030203" pitchFamily="34" typeface="Lato"/>
                <a:ea charset="0" panose="020F0502020204030203" pitchFamily="34" typeface="Lato"/>
                <a:cs charset="0" panose="020F0502020204030203" pitchFamily="34" typeface="Lato"/>
              </a:rPr>
              <a:t>A focus on financing the preparation of WaSH development projects and securing follow-on investment for implementation through institutional support and capacity building to manage and regulate WaSH resources investments</a:t>
            </a:r>
            <a:r>
              <a:rPr lang="en-IE" sz="2000">
                <a:latin charset="0" panose="020F0502020204030203" pitchFamily="34" typeface="Lato"/>
                <a:ea charset="0" panose="020F0502020204030203" pitchFamily="34" typeface="Lato"/>
                <a:cs charset="0" panose="020F0502020204030203" pitchFamily="34" typeface="Lato"/>
              </a:rPr>
              <a:t>.</a:t>
            </a: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lnSpc>
                <a:spcPts val="3000"/>
              </a:lnSpc>
              <a:spcAft>
                <a:spcPts val="600"/>
              </a:spcAft>
              <a:buFont typeface="+mj-lt"/>
              <a:buAutoNum type="arabicParenR"/>
            </a:pPr>
            <a:r>
              <a:rPr b="1" lang="en-US" sz="2200">
                <a:latin charset="0" panose="020F0502020204030203" pitchFamily="34" typeface="Lato"/>
                <a:ea charset="0" panose="020F0502020204030203" pitchFamily="34" typeface="Lato"/>
                <a:cs charset="0" panose="020F0502020204030203" pitchFamily="34" typeface="Lato"/>
              </a:rPr>
              <a:t>Catalytic Investments: </a:t>
            </a:r>
            <a:r>
              <a:rPr lang="en-US" sz="2000">
                <a:latin charset="0" panose="020F0502020204030203" pitchFamily="34" typeface="Lato"/>
                <a:ea charset="0" panose="020F0502020204030203" pitchFamily="34" typeface="Lato"/>
                <a:cs charset="0" panose="020F0502020204030203" pitchFamily="34" typeface="Lato"/>
              </a:rPr>
              <a:t>Fostering innovation by replicating and piloting innovative sanitation solutions, thereby providing evidence for private stakeholders to invest through deployment of small but catalytic investments</a:t>
            </a:r>
            <a:r>
              <a:rPr lang="en-IE" sz="2000">
                <a:latin charset="0" panose="020F0502020204030203" pitchFamily="34" typeface="Lato"/>
                <a:ea charset="0" panose="020F0502020204030203" pitchFamily="34" typeface="Lato"/>
                <a:cs charset="0" panose="020F0502020204030203" pitchFamily="34" typeface="Lato"/>
              </a:rPr>
              <a:t>.</a:t>
            </a: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lnSpc>
                <a:spcPts val="3000"/>
              </a:lnSpc>
              <a:spcAft>
                <a:spcPts val="600"/>
              </a:spcAft>
              <a:buFont typeface="+mj-lt"/>
              <a:buAutoNum type="arabicParenR"/>
            </a:pPr>
            <a:r>
              <a:rPr b="1" lang="en-US" sz="2200">
                <a:latin charset="0" panose="020F0502020204030203" pitchFamily="34" typeface="Lato"/>
                <a:ea charset="0" panose="020F0502020204030203" pitchFamily="34" typeface="Lato"/>
                <a:cs charset="0" panose="020F0502020204030203" pitchFamily="34" typeface="Lato"/>
              </a:rPr>
              <a:t>Investment Promotion: </a:t>
            </a:r>
            <a:r>
              <a:rPr lang="en-US" sz="2000">
                <a:latin charset="0" panose="020F0502020204030203" pitchFamily="34" typeface="Lato"/>
                <a:ea charset="0" panose="020F0502020204030203" pitchFamily="34" typeface="Lato"/>
                <a:cs charset="0" panose="020F0502020204030203" pitchFamily="34" typeface="Lato"/>
              </a:rPr>
              <a:t>Increasing the number of public and private investment opportunities by establishing a networking platform to market investment project opportunities and connect project sponsors with potential investors</a:t>
            </a:r>
            <a:r>
              <a:rPr lang="en-IE" sz="2000">
                <a:latin charset="0" panose="020F0502020204030203" pitchFamily="34" typeface="Lato"/>
                <a:ea charset="0" panose="020F0502020204030203" pitchFamily="34" typeface="Lato"/>
                <a:cs charset="0" panose="020F0502020204030203" pitchFamily="34" typeface="Lato"/>
              </a:rPr>
              <a:t>.</a:t>
            </a: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lnSpc>
                <a:spcPts val="3000"/>
              </a:lnSpc>
              <a:spcAft>
                <a:spcPts val="600"/>
              </a:spcAft>
              <a:buFont typeface="+mj-lt"/>
              <a:buAutoNum type="arabicParenR"/>
            </a:pPr>
            <a:r>
              <a:rPr b="1" lang="en-US" sz="2200">
                <a:latin charset="0" panose="020F0502020204030203" pitchFamily="34" typeface="Lato"/>
                <a:ea charset="0" panose="020F0502020204030203" pitchFamily="34" typeface="Lato"/>
                <a:cs charset="0" panose="020F0502020204030203" pitchFamily="34" typeface="Lato"/>
              </a:rPr>
              <a:t>Water Governance: </a:t>
            </a:r>
            <a:r>
              <a:rPr lang="en-US" sz="2000">
                <a:latin charset="0" panose="020F0502020204030203" pitchFamily="34" typeface="Lato"/>
                <a:ea charset="0" panose="020F0502020204030203" pitchFamily="34" typeface="Lato"/>
                <a:cs charset="0" panose="020F0502020204030203" pitchFamily="34" typeface="Lato"/>
              </a:rPr>
              <a:t>Establishing guidelines through which decisions for the management of WaSH resources and services are taken and implemented</a:t>
            </a:r>
            <a:r>
              <a:rPr lang="en-IE" sz="2000">
                <a:latin charset="0" panose="020F0502020204030203" pitchFamily="34" typeface="Lato"/>
                <a:ea charset="0" panose="020F0502020204030203" pitchFamily="34" typeface="Lato"/>
                <a:cs charset="0" panose="020F0502020204030203" pitchFamily="34" typeface="Lato"/>
              </a:rPr>
              <a:t> </a:t>
            </a: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US"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endParaRPr lang="en-IE" sz="2000">
              <a:latin charset="0" panose="020F0502020204030203" pitchFamily="34" typeface="Lato"/>
              <a:ea charset="0" panose="020F0502020204030203" pitchFamily="34" typeface="Lato"/>
              <a:cs charset="0" panose="020F0502020204030203" pitchFamily="34" typeface="Lato"/>
            </a:endParaRPr>
          </a:p>
          <a:p>
            <a:pPr algn="just" indent="-457200" lvl="1" marL="457200">
              <a:buFont typeface="+mj-lt"/>
              <a:buAutoNum type="arabicParenR"/>
            </a:pPr>
            <a:endParaRPr lang="en-IE" sz="2000">
              <a:latin charset="0" panose="020F0502020204030203" pitchFamily="34" typeface="Lato"/>
              <a:ea charset="0" panose="020F0502020204030203" pitchFamily="34" typeface="Lato"/>
              <a:cs charset="0" panose="020F0502020204030203" pitchFamily="34" typeface="Lato"/>
            </a:endParaRPr>
          </a:p>
          <a:p>
            <a:pPr indent="-342900" lvl="6" marL="342900">
              <a:buFont charset="0" panose="020B0604020202020204" pitchFamily="34" typeface="Arial"/>
              <a:buChar char="•"/>
            </a:pPr>
            <a:endParaRPr lang="en-IE" sz="24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endParaRPr lang="en-US" sz="2400">
              <a:latin charset="0" panose="020F0502020204030203" pitchFamily="34" typeface="Lato"/>
              <a:ea charset="0" panose="020F0502020204030203" pitchFamily="34" typeface="Lato"/>
              <a:cs charset="0" panose="020F0502020204030203" pitchFamily="34" typeface="Lato"/>
            </a:endParaRPr>
          </a:p>
          <a:p>
            <a:pPr>
              <a:lnSpc>
                <a:spcPts val="3000"/>
              </a:lnSpc>
            </a:pPr>
            <a:endParaRPr lang="en-PT" sz="2400">
              <a:latin charset="0" panose="020F0502020204030203" pitchFamily="34" typeface="Lato"/>
              <a:ea charset="0" panose="020F0502020204030203" pitchFamily="34" typeface="Lato"/>
              <a:cs charset="0" panose="020F0502020204030203" pitchFamily="34" typeface="Lato"/>
            </a:endParaRPr>
          </a:p>
        </p:txBody>
      </p:sp>
      <p:pic>
        <p:nvPicPr>
          <p:cNvPr id="3" name="Graphic 68">
            <a:extLst>
              <a:ext uri="{FF2B5EF4-FFF2-40B4-BE49-F238E27FC236}">
                <a16:creationId xmlns:a16="http://schemas.microsoft.com/office/drawing/2014/main" id="{919DCA9C-AA85-5239-CAC2-0DBD91B45EBD}"/>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0CB43980-51E5-DABF-885B-8ED59248424D}"/>
              </a:ext>
            </a:extLst>
          </p:cNvPr>
          <p:cNvPicPr>
            <a:picLocks noChangeArrowheads="1" noChangeAspect="1"/>
          </p:cNvPicPr>
          <p:nvPr/>
        </p:nvPicPr>
        <p:blipFill>
          <a:blip r:embed="rId4">
            <a:extLst>
              <a:ext uri="{28A0092B-C50C-407E-A947-70E740481C1C}">
                <a14:useLocalDpi xmlns:a14="http://schemas.microsoft.com/office/drawing/2010/main" val="0"/>
              </a:ext>
            </a:extLst>
          </a:blip>
          <a:srcRect l="21" r="21"/>
          <a:stretch/>
        </p:blipFill>
        <p:spPr bwMode="auto">
          <a:xfrm>
            <a:off x="10669309" y="2745744"/>
            <a:ext cx="8728425" cy="5817861"/>
          </a:xfrm>
          <a:prstGeom prst="roundRect">
            <a:avLst>
              <a:gd fmla="val 8594" name="adj"/>
            </a:avLst>
          </a:prstGeom>
          <a:solidFill>
            <a:srgbClr val="FFFFFF">
              <a:shade val="85000"/>
            </a:srgbClr>
          </a:solidFill>
          <a:ln>
            <a:noFill/>
          </a:ln>
          <a:effectLst/>
        </p:spPr>
      </p:pic>
      <p:sp>
        <p:nvSpPr>
          <p:cNvPr id="6" name="TextBox 5">
            <a:extLst>
              <a:ext uri="{FF2B5EF4-FFF2-40B4-BE49-F238E27FC236}">
                <a16:creationId xmlns:a16="http://schemas.microsoft.com/office/drawing/2014/main" id="{E4A466AC-4CE8-5957-A903-72510D60B96B}"/>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B871F968-03CB-F8EF-2FB9-5D3CBD933A7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15</a:t>
            </a:fld>
            <a:endParaRPr lang="en-FR">
              <a:solidFill>
                <a:schemeClr val="tx1"/>
              </a:solidFill>
            </a:endParaRPr>
          </a:p>
        </p:txBody>
      </p:sp>
    </p:spTree>
    <p:extLst>
      <p:ext uri="{BB962C8B-B14F-4D97-AF65-F5344CB8AC3E}">
        <p14:creationId xmlns:p14="http://schemas.microsoft.com/office/powerpoint/2010/main" val="2662739186"/>
      </p:ext>
    </p:extLst>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8555652E-E118-7F9F-26EE-8B3855617A8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F5E9D08-1C7C-DB1E-9C4B-1F5DB0C308DC}"/>
              </a:ext>
            </a:extLst>
          </p:cNvPr>
          <p:cNvSpPr/>
          <p:nvPr/>
        </p:nvSpPr>
        <p:spPr>
          <a:xfrm>
            <a:off x="1225091" y="1083969"/>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3BDD4C14-CFFF-9AE8-88EF-B5E25ADC7B9E}"/>
              </a:ext>
            </a:extLst>
          </p:cNvPr>
          <p:cNvSpPr txBox="1"/>
          <p:nvPr/>
        </p:nvSpPr>
        <p:spPr>
          <a:xfrm>
            <a:off x="1375999" y="1083969"/>
            <a:ext cx="12544373" cy="861774"/>
          </a:xfrm>
          <a:prstGeom prst="rect">
            <a:avLst/>
          </a:prstGeom>
          <a:noFill/>
        </p:spPr>
        <p:txBody>
          <a:bodyPr wrap="square">
            <a:spAutoFit/>
          </a:bodyPr>
          <a:lstStyle/>
          <a:p>
            <a:pPr algn="l"/>
            <a:r>
              <a:rPr b="1" lang="en-IE" noProof="0" sz="5000">
                <a:latin charset="77" panose="020F0502020204030203" pitchFamily="34" typeface="Lato Black"/>
              </a:rPr>
              <a:t>AWF Resource Mobilization</a:t>
            </a:r>
          </a:p>
        </p:txBody>
      </p:sp>
      <p:sp>
        <p:nvSpPr>
          <p:cNvPr id="7" name="TextBox 6">
            <a:extLst>
              <a:ext uri="{FF2B5EF4-FFF2-40B4-BE49-F238E27FC236}">
                <a16:creationId xmlns:a16="http://schemas.microsoft.com/office/drawing/2014/main" id="{1D242407-6929-4DE9-701E-E20B1062CDB6}"/>
              </a:ext>
            </a:extLst>
          </p:cNvPr>
          <p:cNvSpPr txBox="1"/>
          <p:nvPr/>
        </p:nvSpPr>
        <p:spPr>
          <a:xfrm>
            <a:off x="1892446" y="2053464"/>
            <a:ext cx="8155227" cy="9925922"/>
          </a:xfrm>
          <a:prstGeom prst="rect">
            <a:avLst/>
          </a:prstGeom>
          <a:noFill/>
        </p:spPr>
        <p:txBody>
          <a:bodyPr rtlCol="0" wrap="square">
            <a:spAutoFit/>
          </a:bodyPr>
          <a:lstStyle/>
          <a:p>
            <a:pPr algn="just" indent="-457200" lvl="3" marL="457200">
              <a:buFont charset="0" panose="020B0604020202020204" pitchFamily="34" typeface="Arial"/>
              <a:buChar char="•"/>
            </a:pPr>
            <a:r>
              <a:rPr lang="en-US" sz="2200">
                <a:latin charset="0" panose="020F0502020204030203" pitchFamily="34" typeface="Lato"/>
                <a:ea charset="0" panose="020F0502020204030203" pitchFamily="34" typeface="Lato"/>
                <a:cs charset="0" panose="020F0502020204030203" pitchFamily="34" typeface="Lato"/>
              </a:rPr>
              <a:t>AWF’s core funding is grant-based and often directed at public sector entities</a:t>
            </a:r>
            <a:r>
              <a:rPr lang="en-IE" sz="2200">
                <a:latin charset="0" panose="020F0502020204030203" pitchFamily="34" typeface="Lato"/>
                <a:ea charset="0" panose="020F0502020204030203" pitchFamily="34" typeface="Lato"/>
                <a:cs charset="0" panose="020F0502020204030203" pitchFamily="34" typeface="Lato"/>
              </a:rPr>
              <a:t> </a:t>
            </a:r>
          </a:p>
          <a:p>
            <a:pPr algn="just" indent="-457200" lvl="3" marL="457200">
              <a:buFont charset="0" panose="020B0604020202020204" pitchFamily="34" typeface="Arial"/>
              <a:buChar char="•"/>
            </a:pPr>
            <a:endParaRPr lang="en-US" sz="22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lang="en-US" sz="2200">
                <a:latin charset="0" panose="020F0502020204030203" pitchFamily="34" typeface="Lato"/>
                <a:ea charset="0" panose="020F0502020204030203" pitchFamily="34" typeface="Lato"/>
                <a:cs charset="0" panose="020F0502020204030203" pitchFamily="34" typeface="Lato"/>
              </a:rPr>
              <a:t>Mobilization of resources through partnerships with bilateral and multilateral donors, such as the Danish Government and the Nordic Development Fund</a:t>
            </a:r>
            <a:r>
              <a:rPr lang="en-IE" sz="2200">
                <a:latin charset="0" panose="020F0502020204030203" pitchFamily="34" typeface="Lato"/>
                <a:ea charset="0" panose="020F0502020204030203" pitchFamily="34" typeface="Lato"/>
                <a:cs charset="0" panose="020F0502020204030203" pitchFamily="34" typeface="Lato"/>
              </a:rPr>
              <a:t>.</a:t>
            </a:r>
          </a:p>
          <a:p>
            <a:pPr algn="just" indent="-457200" lvl="3" marL="457200">
              <a:buFont charset="0" panose="020B0604020202020204" pitchFamily="34" typeface="Arial"/>
              <a:buChar char="•"/>
            </a:pPr>
            <a:endParaRPr lang="en-IE" sz="22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lang="en-US" sz="2200">
                <a:latin charset="0" panose="020F0502020204030203" pitchFamily="34" typeface="Lato"/>
                <a:ea charset="0" panose="020F0502020204030203" pitchFamily="34" typeface="Lato"/>
                <a:cs charset="0" panose="020F0502020204030203" pitchFamily="34" typeface="Lato"/>
              </a:rPr>
              <a:t>The investment approach of the AWF aims to secure financing for climate-resilient water and sanitation services in Africa by focusing on </a:t>
            </a:r>
            <a:r>
              <a:rPr b="1" lang="en-US" sz="2200">
                <a:latin charset="0" panose="020F0502020204030203" pitchFamily="34" typeface="Lato"/>
                <a:ea charset="0" panose="020F0502020204030203" pitchFamily="34" typeface="Lato"/>
                <a:cs charset="0" panose="020F0502020204030203" pitchFamily="34" typeface="Lato"/>
              </a:rPr>
              <a:t>three primary themes:</a:t>
            </a:r>
          </a:p>
          <a:p>
            <a:pPr algn="just" indent="-457200" lvl="3" marL="457200">
              <a:buFont typeface="+mj-lt"/>
              <a:buAutoNum type="arabicParenR"/>
            </a:pPr>
            <a:endParaRPr b="1" lang="en-IE"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r>
              <a:rPr b="1" lang="en-IE" sz="2000">
                <a:latin charset="0" panose="020F0502020204030203" pitchFamily="34" typeface="Lato"/>
                <a:ea charset="0" panose="020F0502020204030203" pitchFamily="34" typeface="Lato"/>
                <a:cs charset="0" panose="020F0502020204030203" pitchFamily="34" typeface="Lato"/>
              </a:rPr>
              <a:t>Targeting Investors: </a:t>
            </a:r>
            <a:r>
              <a:rPr lang="en-US" sz="2000">
                <a:latin charset="0" panose="020F0502020204030203" pitchFamily="34" typeface="Lato"/>
                <a:ea charset="0" panose="020F0502020204030203" pitchFamily="34" typeface="Lato"/>
                <a:cs charset="0" panose="020F0502020204030203" pitchFamily="34" typeface="Lato"/>
              </a:rPr>
              <a:t>Creation of tools to target and foster relationships with suitable investors throughout the project cycle.</a:t>
            </a:r>
            <a:r>
              <a:rPr lang="en-IE" sz="2000">
                <a:latin charset="0" panose="020F0502020204030203" pitchFamily="34" typeface="Lato"/>
                <a:ea charset="0" panose="020F0502020204030203" pitchFamily="34" typeface="Lato"/>
                <a:cs charset="0" panose="020F0502020204030203" pitchFamily="34" typeface="Lato"/>
              </a:rPr>
              <a:t> </a:t>
            </a:r>
          </a:p>
          <a:p>
            <a:pPr algn="just" indent="-457200" lvl="3" marL="457200">
              <a:buFont typeface="+mj-lt"/>
              <a:buAutoNum type="arabicParenR"/>
            </a:pPr>
            <a:endParaRPr lang="en-IE"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r>
              <a:rPr b="1" lang="en-IE" sz="2000">
                <a:latin charset="0" panose="020F0502020204030203" pitchFamily="34" typeface="Lato"/>
                <a:ea charset="0" panose="020F0502020204030203" pitchFamily="34" typeface="Lato"/>
                <a:cs charset="0" panose="020F0502020204030203" pitchFamily="34" typeface="Lato"/>
              </a:rPr>
              <a:t>Streamlining Processes: </a:t>
            </a:r>
            <a:r>
              <a:rPr lang="en-US" sz="2000">
                <a:latin charset="0" panose="020F0502020204030203" pitchFamily="34" typeface="Lato"/>
                <a:ea charset="0" panose="020F0502020204030203" pitchFamily="34" typeface="Lato"/>
                <a:cs charset="0" panose="020F0502020204030203" pitchFamily="34" typeface="Lato"/>
              </a:rPr>
              <a:t>Development of tools and processes to enhance the efficiency and quality of project identification, preparation, and implementation.</a:t>
            </a:r>
            <a:r>
              <a:rPr lang="en-IE" sz="2000">
                <a:latin charset="0" panose="020F0502020204030203" pitchFamily="34" typeface="Lato"/>
                <a:ea charset="0" panose="020F0502020204030203" pitchFamily="34" typeface="Lato"/>
                <a:cs charset="0" panose="020F0502020204030203" pitchFamily="34" typeface="Lato"/>
              </a:rPr>
              <a:t> </a:t>
            </a:r>
          </a:p>
          <a:p>
            <a:pPr algn="just" indent="-457200" lvl="3" marL="457200">
              <a:buFont typeface="+mj-lt"/>
              <a:buAutoNum type="arabicParenR"/>
            </a:pPr>
            <a:endParaRPr b="1" lang="en-IE"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typeface="+mj-lt"/>
              <a:buAutoNum type="arabicParenR"/>
            </a:pPr>
            <a:r>
              <a:rPr b="1" lang="en-IE" sz="2000">
                <a:latin charset="0" panose="020F0502020204030203" pitchFamily="34" typeface="Lato"/>
                <a:ea charset="0" panose="020F0502020204030203" pitchFamily="34" typeface="Lato"/>
                <a:cs charset="0" panose="020F0502020204030203" pitchFamily="34" typeface="Lato"/>
              </a:rPr>
              <a:t>Aligning with Country Priorities: </a:t>
            </a:r>
            <a:r>
              <a:rPr lang="en-US" sz="2000">
                <a:latin charset="0" panose="020F0502020204030203" pitchFamily="34" typeface="Lato"/>
                <a:ea charset="0" panose="020F0502020204030203" pitchFamily="34" typeface="Lato"/>
                <a:cs charset="0" panose="020F0502020204030203" pitchFamily="34" typeface="Lato"/>
              </a:rPr>
              <a:t>Selection of projects that specifically align with a country’s set NDC targets and are more resilient to changes in country priorities.</a:t>
            </a:r>
            <a:endParaRPr lang="en-IE"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endParaRPr lang="en-IE"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lang="en-US" sz="2000">
                <a:latin charset="0" panose="020F0502020204030203" pitchFamily="34" typeface="Lato"/>
                <a:ea charset="0" panose="020F0502020204030203" pitchFamily="34" typeface="Lato"/>
                <a:cs charset="0" panose="020F0502020204030203" pitchFamily="34" typeface="Lato"/>
              </a:rPr>
              <a:t>The AWF offers grants of between €50,000 and €5,000,000 to fund both climate change adaptation and mitigation-focused WaSH projects across the African continent.</a:t>
            </a:r>
            <a:endParaRPr lang="en-IE" sz="20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endParaRPr lang="en-IE" sz="2200">
              <a:latin charset="0" panose="020F0502020204030203" pitchFamily="34" typeface="Lato"/>
              <a:ea charset="0" panose="020F0502020204030203" pitchFamily="34" typeface="Lato"/>
              <a:cs charset="0" panose="020F0502020204030203" pitchFamily="34" typeface="Lato"/>
            </a:endParaRPr>
          </a:p>
          <a:p>
            <a:pPr algn="just" indent="-457200" lvl="1" marL="457200">
              <a:buFont typeface="+mj-lt"/>
              <a:buAutoNum type="arabicParenR"/>
            </a:pPr>
            <a:endParaRPr lang="en-IE" sz="2200">
              <a:latin charset="0" panose="020F0502020204030203" pitchFamily="34" typeface="Lato"/>
              <a:ea charset="0" panose="020F0502020204030203" pitchFamily="34" typeface="Lato"/>
              <a:cs charset="0" panose="020F0502020204030203" pitchFamily="34" typeface="Lato"/>
            </a:endParaRPr>
          </a:p>
          <a:p>
            <a:pPr indent="-342900" lvl="6" marL="342900">
              <a:buFont charset="0" panose="020B0604020202020204" pitchFamily="34" typeface="Arial"/>
              <a:buChar char="•"/>
            </a:pPr>
            <a:endParaRPr lang="en-IE" sz="22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endParaRPr lang="en-US" sz="2200">
              <a:latin charset="0" panose="020F0502020204030203" pitchFamily="34" typeface="Lato"/>
              <a:ea charset="0" panose="020F0502020204030203" pitchFamily="34" typeface="Lato"/>
              <a:cs charset="0" panose="020F0502020204030203" pitchFamily="34" typeface="Lato"/>
            </a:endParaRPr>
          </a:p>
          <a:p>
            <a:pPr>
              <a:lnSpc>
                <a:spcPts val="3000"/>
              </a:lnSpc>
            </a:pPr>
            <a:endParaRPr lang="en-PT" sz="2400">
              <a:latin charset="0" panose="020F0502020204030203" pitchFamily="34" typeface="Lato"/>
              <a:ea charset="0" panose="020F0502020204030203" pitchFamily="34" typeface="Lato"/>
              <a:cs charset="0" panose="020F0502020204030203" pitchFamily="34" typeface="Lato"/>
            </a:endParaRPr>
          </a:p>
        </p:txBody>
      </p:sp>
      <p:pic>
        <p:nvPicPr>
          <p:cNvPr id="3" name="Graphic 68">
            <a:extLst>
              <a:ext uri="{FF2B5EF4-FFF2-40B4-BE49-F238E27FC236}">
                <a16:creationId xmlns:a16="http://schemas.microsoft.com/office/drawing/2014/main" id="{87A2EB98-CEB4-1AFE-1AF5-31CAC5E8FEC7}"/>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66B15B6F-E3E9-BA13-BF73-FEFD5626AE2B}"/>
              </a:ext>
            </a:extLst>
          </p:cNvPr>
          <p:cNvPicPr>
            <a:picLocks noChangeArrowheads="1" noChangeAspect="1"/>
          </p:cNvPicPr>
          <p:nvPr/>
        </p:nvPicPr>
        <p:blipFill>
          <a:blip r:embed="rId4">
            <a:extLst>
              <a:ext uri="{28A0092B-C50C-407E-A947-70E740481C1C}">
                <a14:useLocalDpi xmlns:a14="http://schemas.microsoft.com/office/drawing/2010/main" val="0"/>
              </a:ext>
            </a:extLst>
          </a:blip>
          <a:srcRect b="9" t="9"/>
          <a:stretch/>
        </p:blipFill>
        <p:spPr bwMode="auto">
          <a:xfrm>
            <a:off x="10669309" y="2745744"/>
            <a:ext cx="8728425" cy="5817861"/>
          </a:xfrm>
          <a:prstGeom prst="roundRect">
            <a:avLst>
              <a:gd fmla="val 8594" name="adj"/>
            </a:avLst>
          </a:prstGeom>
          <a:solidFill>
            <a:srgbClr val="FFFFFF">
              <a:shade val="85000"/>
            </a:srgbClr>
          </a:solidFill>
          <a:ln>
            <a:noFill/>
          </a:ln>
          <a:effectLst/>
        </p:spPr>
      </p:pic>
      <p:sp>
        <p:nvSpPr>
          <p:cNvPr id="6" name="TextBox 5">
            <a:extLst>
              <a:ext uri="{FF2B5EF4-FFF2-40B4-BE49-F238E27FC236}">
                <a16:creationId xmlns:a16="http://schemas.microsoft.com/office/drawing/2014/main" id="{ADAFC866-F6BB-CF40-990D-AB72EBB67D6B}"/>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29D5D290-0B1D-A626-43CF-E11FB6510E1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16</a:t>
            </a:fld>
            <a:endParaRPr lang="en-FR">
              <a:solidFill>
                <a:schemeClr val="tx1"/>
              </a:solidFill>
            </a:endParaRPr>
          </a:p>
        </p:txBody>
      </p:sp>
    </p:spTree>
    <p:extLst>
      <p:ext uri="{BB962C8B-B14F-4D97-AF65-F5344CB8AC3E}">
        <p14:creationId xmlns:p14="http://schemas.microsoft.com/office/powerpoint/2010/main" val="1605443676"/>
      </p:ext>
    </p:extLst>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DC43F3-D421-0F8E-566F-AD3D761419F9}"/>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charset="77" panose="020F0302020204030203" pitchFamily="34" typeface="Lato Light"/>
              </a:rPr>
              <a:t>0</a:t>
            </a:r>
            <a:r>
              <a:rPr lang="de-DE" sz="32500">
                <a:solidFill>
                  <a:schemeClr val="bg1"/>
                </a:solidFill>
                <a:latin charset="77" panose="020F0302020204030203" pitchFamily="34" typeface="Lato Light"/>
              </a:rPr>
              <a:t>3</a:t>
            </a:r>
            <a:endParaRPr lang="en-PT" sz="32500">
              <a:solidFill>
                <a:schemeClr val="bg1"/>
              </a:solidFill>
              <a:latin charset="77" panose="020F0302020204030203" pitchFamily="34" typeface="Lato Light"/>
            </a:endParaRPr>
          </a:p>
        </p:txBody>
      </p:sp>
      <p:sp>
        <p:nvSpPr>
          <p:cNvPr id="4" name="TextBox 3">
            <a:extLst>
              <a:ext uri="{FF2B5EF4-FFF2-40B4-BE49-F238E27FC236}">
                <a16:creationId xmlns:a16="http://schemas.microsoft.com/office/drawing/2014/main" id="{07FC3E30-A13E-F7C6-8226-CB78132E0122}"/>
              </a:ext>
            </a:extLst>
          </p:cNvPr>
          <p:cNvSpPr txBox="1"/>
          <p:nvPr/>
        </p:nvSpPr>
        <p:spPr>
          <a:xfrm>
            <a:off x="6851650" y="2331889"/>
            <a:ext cx="11963400" cy="2308324"/>
          </a:xfrm>
          <a:prstGeom prst="rect">
            <a:avLst/>
          </a:prstGeom>
          <a:noFill/>
        </p:spPr>
        <p:txBody>
          <a:bodyPr rtlCol="0" wrap="square">
            <a:spAutoFit/>
          </a:bodyPr>
          <a:lstStyle/>
          <a:p>
            <a:pPr algn="ctr"/>
            <a:r>
              <a:rPr b="1" lang="en-IE" sz="7200">
                <a:solidFill>
                  <a:schemeClr val="bg1"/>
                </a:solidFill>
                <a:latin charset="0" panose="020F0502020204030203" pitchFamily="34" typeface="Lato"/>
                <a:ea charset="0" panose="020F0502020204030203" pitchFamily="34" typeface="Lato"/>
                <a:cs charset="0" panose="020F0502020204030203" pitchFamily="34" typeface="Lato"/>
              </a:rPr>
              <a:t>THE STATE OF GLOBAL CLIMATE FINANCING</a:t>
            </a:r>
            <a:endParaRPr b="1" lang="en-GB" sz="7200">
              <a:solidFill>
                <a:schemeClr val="bg1"/>
              </a:solidFill>
              <a:latin charset="0" panose="020F0502020204030203" pitchFamily="34" typeface="Lato"/>
              <a:ea charset="0" panose="020F0502020204030203" pitchFamily="34" typeface="Lato"/>
              <a:cs charset="0" panose="020F0502020204030203" pitchFamily="34" typeface="Lato"/>
            </a:endParaRPr>
          </a:p>
        </p:txBody>
      </p:sp>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19" name="Picture Placeholder 18">
            <a:extLst>
              <a:ext uri="{FF2B5EF4-FFF2-40B4-BE49-F238E27FC236}">
                <a16:creationId xmlns:a16="http://schemas.microsoft.com/office/drawing/2014/main" id="{8632F517-2DD8-36BE-E66A-432D85F1603F}"/>
              </a:ext>
            </a:extLst>
          </p:cNvPr>
          <p:cNvSpPr>
            <a:spLocks noGrp="1"/>
          </p:cNvSpPr>
          <p:nvPr>
            <p:ph idx="10" sz="quarter" type="pic"/>
          </p:nvPr>
        </p:nvSpPr>
        <p:spPr/>
        <p:txBody>
          <a:bodyPr/>
          <a:lstStyle/>
          <a:p>
            <a:endParaRPr lang="en-IE"/>
          </a:p>
        </p:txBody>
      </p:sp>
      <p:pic>
        <p:nvPicPr>
          <p:cNvPr id="9222" name="Picture 6">
            <a:extLst>
              <a:ext uri="{FF2B5EF4-FFF2-40B4-BE49-F238E27FC236}">
                <a16:creationId xmlns:a16="http://schemas.microsoft.com/office/drawing/2014/main" id="{22F3124D-FC1C-83DB-F303-AF0200714922}"/>
              </a:ext>
            </a:extLst>
          </p:cNvPr>
          <p:cNvPicPr>
            <a:picLocks noChangeArrowheads="1" noChangeAspect="1"/>
          </p:cNvPicPr>
          <p:nvPr/>
        </p:nvPicPr>
        <p:blipFill rotWithShape="1">
          <a:blip r:embed="rId4">
            <a:extLst>
              <a:ext uri="{28A0092B-C50C-407E-A947-70E740481C1C}">
                <a14:useLocalDpi xmlns:a14="http://schemas.microsoft.com/office/drawing/2010/main" val="0"/>
              </a:ext>
            </a:extLst>
          </a:blip>
          <a:srcRect b="2" t="66"/>
          <a:stretch>
            <a:fillRect/>
          </a:stretch>
        </p:blipFill>
        <p:spPr bwMode="auto">
          <a:xfrm>
            <a:off x="0" y="5807074"/>
            <a:ext cx="20104100" cy="550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79081"/>
      </p:ext>
    </p:extLst>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5E9CE695-6CD4-1A52-D1B9-679B94D6BF10}"/>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16CB118D-4600-0598-9F9A-935885E35D14}"/>
              </a:ext>
            </a:extLst>
          </p:cNvPr>
          <p:cNvSpPr/>
          <p:nvPr/>
        </p:nvSpPr>
        <p:spPr>
          <a:xfrm>
            <a:off x="1113560" y="1142126"/>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4" name="TextBox 3">
            <a:extLst>
              <a:ext uri="{FF2B5EF4-FFF2-40B4-BE49-F238E27FC236}">
                <a16:creationId xmlns:a16="http://schemas.microsoft.com/office/drawing/2014/main" id="{ED8C57AE-B165-FD4B-614B-1E5DEAFD5BC9}"/>
              </a:ext>
            </a:extLst>
          </p:cNvPr>
          <p:cNvSpPr txBox="1"/>
          <p:nvPr/>
        </p:nvSpPr>
        <p:spPr>
          <a:xfrm>
            <a:off x="1270811" y="1095958"/>
            <a:ext cx="17437558" cy="1015663"/>
          </a:xfrm>
          <a:prstGeom prst="rect">
            <a:avLst/>
          </a:prstGeom>
          <a:noFill/>
        </p:spPr>
        <p:txBody>
          <a:bodyPr wrap="square">
            <a:spAutoFit/>
          </a:bodyPr>
          <a:lstStyle/>
          <a:p>
            <a:r>
              <a:rPr b="1" lang="en-IE" noProof="0" sz="6000">
                <a:latin charset="77" panose="020F0502020204030203" pitchFamily="34" typeface="Lato Black"/>
              </a:rPr>
              <a:t>The State of Global Climate Financing</a:t>
            </a:r>
          </a:p>
        </p:txBody>
      </p:sp>
      <p:sp>
        <p:nvSpPr>
          <p:cNvPr id="2" name="Rectangle 2">
            <a:extLst>
              <a:ext uri="{FF2B5EF4-FFF2-40B4-BE49-F238E27FC236}">
                <a16:creationId xmlns:a16="http://schemas.microsoft.com/office/drawing/2014/main" id="{3F48DA5D-F1EC-3FD8-514C-F2D67E7AA1DF}"/>
              </a:ext>
            </a:extLst>
          </p:cNvPr>
          <p:cNvSpPr>
            <a:spLocks noChangeArrowheads="1"/>
          </p:cNvSpPr>
          <p:nvPr/>
        </p:nvSpPr>
        <p:spPr bwMode="auto">
          <a:xfrm>
            <a:off x="7555043" y="3837482"/>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endParaRPr lang="en-IE"/>
          </a:p>
        </p:txBody>
      </p:sp>
      <p:pic>
        <p:nvPicPr>
          <p:cNvPr descr="A graph showing different colored bars&#10;&#10;AI-generated content may be incorrect." id="1025" name="Picture 13">
            <a:extLst>
              <a:ext uri="{FF2B5EF4-FFF2-40B4-BE49-F238E27FC236}">
                <a16:creationId xmlns:a16="http://schemas.microsoft.com/office/drawing/2014/main" id="{30323523-58F3-098B-7CAD-03E813FB1F99}"/>
              </a:ext>
            </a:extLst>
          </p:cNvPr>
          <p:cNvPicPr>
            <a:picLocks noChangeArrowheads="1" noChangeAspect="1"/>
          </p:cNvPicPr>
          <p:nvPr/>
        </p:nvPicPr>
        <p:blipFill>
          <a:blip r:embed="rId2" r:link="rId3">
            <a:extLst>
              <a:ext uri="{28A0092B-C50C-407E-A947-70E740481C1C}">
                <a14:useLocalDpi xmlns:a14="http://schemas.microsoft.com/office/drawing/2010/main" val="0"/>
              </a:ext>
            </a:extLst>
          </a:blip>
          <a:srcRect b="83" l="117" r="1" t="118"/>
          <a:stretch>
            <a:fillRect/>
          </a:stretch>
        </p:blipFill>
        <p:spPr bwMode="auto">
          <a:xfrm>
            <a:off x="11794618" y="2678208"/>
            <a:ext cx="7195922" cy="71258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40BED3-F7F5-CB4D-EB50-C238EDD3F14A}"/>
              </a:ext>
            </a:extLst>
          </p:cNvPr>
          <p:cNvSpPr txBox="1"/>
          <p:nvPr/>
        </p:nvSpPr>
        <p:spPr>
          <a:xfrm>
            <a:off x="1415967" y="2678208"/>
            <a:ext cx="8155227" cy="6371103"/>
          </a:xfrm>
          <a:prstGeom prst="rect">
            <a:avLst/>
          </a:prstGeom>
          <a:noFill/>
        </p:spPr>
        <p:txBody>
          <a:bodyPr rtlCol="0" wrap="square">
            <a:spAutoFit/>
          </a:bodyPr>
          <a:lstStyle/>
          <a:p>
            <a:pPr algn="just" indent="-342900" marL="342900">
              <a:lnSpc>
                <a:spcPts val="3000"/>
              </a:lnSpc>
              <a:spcAft>
                <a:spcPts val="600"/>
              </a:spcAft>
              <a:buFont charset="0" panose="020B0604020202020204" pitchFamily="34" typeface="Arial"/>
              <a:buChar char="•"/>
            </a:pPr>
            <a:r>
              <a:rPr lang="en-US" sz="2400">
                <a:latin charset="0" panose="020F0502020204030203" pitchFamily="34" typeface="Lato"/>
                <a:ea charset="0" panose="020F0502020204030203" pitchFamily="34" typeface="Lato"/>
                <a:cs charset="0" panose="020F0502020204030203" pitchFamily="34" typeface="Lato"/>
              </a:rPr>
              <a:t>The majority of global climate finance is provided through bilateral and multilateral channels.</a:t>
            </a:r>
          </a:p>
          <a:p>
            <a:pPr algn="just" indent="-342900" marL="342900">
              <a:lnSpc>
                <a:spcPts val="3000"/>
              </a:lnSpc>
              <a:spcAft>
                <a:spcPts val="600"/>
              </a:spcAft>
              <a:buFont charset="0" panose="020B0604020202020204" pitchFamily="34" typeface="Arial"/>
              <a:buChar char="•"/>
            </a:pPr>
            <a:endParaRPr lang="en-US" sz="24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r>
              <a:rPr lang="en-US" sz="2400">
                <a:latin charset="0" panose="020F0502020204030203" pitchFamily="34" typeface="Lato"/>
                <a:ea charset="0" panose="020F0502020204030203" pitchFamily="34" typeface="Lato"/>
                <a:cs charset="0" panose="020F0502020204030203" pitchFamily="34" typeface="Lato"/>
              </a:rPr>
              <a:t>The overall funding is provided largely in the form of loans and grants.</a:t>
            </a:r>
          </a:p>
          <a:p>
            <a:pPr algn="just" indent="-342900" marL="342900">
              <a:lnSpc>
                <a:spcPts val="3000"/>
              </a:lnSpc>
              <a:spcAft>
                <a:spcPts val="600"/>
              </a:spcAft>
              <a:buFont charset="0" panose="020B0604020202020204" pitchFamily="34" typeface="Arial"/>
              <a:buChar char="•"/>
            </a:pPr>
            <a:endParaRPr lang="en-US" sz="24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r>
              <a:rPr lang="en-US" sz="2400">
                <a:latin charset="0" panose="020F0502020204030203" pitchFamily="34" typeface="Lato"/>
                <a:ea charset="0" panose="020F0502020204030203" pitchFamily="34" typeface="Lato"/>
                <a:cs charset="0" panose="020F0502020204030203" pitchFamily="34" typeface="Lato"/>
              </a:rPr>
              <a:t>Climate mitigation activities receive majority of the funding.</a:t>
            </a:r>
          </a:p>
          <a:p>
            <a:pPr algn="just" indent="-342900" marL="342900">
              <a:lnSpc>
                <a:spcPts val="3000"/>
              </a:lnSpc>
              <a:spcAft>
                <a:spcPts val="600"/>
              </a:spcAft>
              <a:buFont charset="0" panose="020B0604020202020204" pitchFamily="34" typeface="Arial"/>
              <a:buChar char="•"/>
            </a:pPr>
            <a:endParaRPr lang="en-US" sz="24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r>
              <a:rPr lang="en-US" sz="2400">
                <a:latin charset="0" panose="020F0502020204030203" pitchFamily="34" typeface="Lato"/>
                <a:ea charset="0" panose="020F0502020204030203" pitchFamily="34" typeface="Lato"/>
                <a:cs charset="0" panose="020F0502020204030203" pitchFamily="34" typeface="Lato"/>
              </a:rPr>
              <a:t>Although global climate finance has significantly increased over the years, most of its growth is due to an increase in mitigation finance, with the largest growth in the renewable energy and transport sectors, leaving the WaSH sector relatively under financed in comparison</a:t>
            </a:r>
            <a:r>
              <a:rPr lang="en-IE" sz="2400">
                <a:latin charset="0" panose="020F0502020204030203" pitchFamily="34" typeface="Lato"/>
                <a:ea charset="0" panose="020F0502020204030203" pitchFamily="34" typeface="Lato"/>
                <a:cs charset="0" panose="020F0502020204030203" pitchFamily="34" typeface="Lato"/>
              </a:rPr>
              <a:t>.</a:t>
            </a:r>
            <a:endParaRPr lang="en-US" sz="2400">
              <a:latin charset="0" panose="020F0502020204030203" pitchFamily="34" typeface="Lato"/>
              <a:ea charset="0" panose="020F0502020204030203" pitchFamily="34" typeface="Lato"/>
              <a:cs charset="0" panose="020F0502020204030203" pitchFamily="34" typeface="Lato"/>
            </a:endParaRPr>
          </a:p>
          <a:p>
            <a:pPr>
              <a:lnSpc>
                <a:spcPts val="3000"/>
              </a:lnSpc>
            </a:pPr>
            <a:endParaRPr lang="en-PT" sz="2400">
              <a:latin charset="0" panose="020F0502020204030203" pitchFamily="34" typeface="Lato"/>
              <a:ea charset="0" panose="020F0502020204030203" pitchFamily="34" typeface="Lato"/>
              <a:cs charset="0" panose="020F0502020204030203" pitchFamily="34" typeface="Lato"/>
            </a:endParaRPr>
          </a:p>
        </p:txBody>
      </p:sp>
      <p:sp>
        <p:nvSpPr>
          <p:cNvPr id="6" name="TextBox 5">
            <a:extLst>
              <a:ext uri="{FF2B5EF4-FFF2-40B4-BE49-F238E27FC236}">
                <a16:creationId xmlns:a16="http://schemas.microsoft.com/office/drawing/2014/main" id="{DC545463-1C27-3111-64C0-9D8AF1E2D5C1}"/>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7" name="Slide Number Placeholder 11">
            <a:extLst>
              <a:ext uri="{FF2B5EF4-FFF2-40B4-BE49-F238E27FC236}">
                <a16:creationId xmlns:a16="http://schemas.microsoft.com/office/drawing/2014/main" id="{3262223B-E32D-A733-03B0-00EB57ACDB1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18</a:t>
            </a:fld>
            <a:endParaRPr lang="en-FR">
              <a:solidFill>
                <a:schemeClr val="tx1"/>
              </a:solidFill>
            </a:endParaRPr>
          </a:p>
        </p:txBody>
      </p:sp>
    </p:spTree>
    <p:extLst>
      <p:ext uri="{BB962C8B-B14F-4D97-AF65-F5344CB8AC3E}">
        <p14:creationId xmlns:p14="http://schemas.microsoft.com/office/powerpoint/2010/main" val="236253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16BBA-85FB-6FC2-8070-89EA5C23C1E1}"/>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0C3BEE11-4481-38F7-4A55-F85BE2CE23B5}"/>
              </a:ext>
            </a:extLst>
          </p:cNvPr>
          <p:cNvSpPr/>
          <p:nvPr/>
        </p:nvSpPr>
        <p:spPr>
          <a:xfrm>
            <a:off x="1113560" y="1142126"/>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4" name="TextBox 3">
            <a:extLst>
              <a:ext uri="{FF2B5EF4-FFF2-40B4-BE49-F238E27FC236}">
                <a16:creationId xmlns:a16="http://schemas.microsoft.com/office/drawing/2014/main" id="{DCB20A62-8967-C1BA-ED7B-2D599AD889F0}"/>
              </a:ext>
            </a:extLst>
          </p:cNvPr>
          <p:cNvSpPr txBox="1"/>
          <p:nvPr/>
        </p:nvSpPr>
        <p:spPr>
          <a:xfrm>
            <a:off x="1333271" y="1142126"/>
            <a:ext cx="17437558" cy="830997"/>
          </a:xfrm>
          <a:prstGeom prst="rect">
            <a:avLst/>
          </a:prstGeom>
          <a:noFill/>
        </p:spPr>
        <p:txBody>
          <a:bodyPr wrap="square">
            <a:spAutoFit/>
          </a:bodyPr>
          <a:lstStyle/>
          <a:p>
            <a:r>
              <a:rPr lang="en-IE" sz="4800" b="1" noProof="0">
                <a:latin typeface="Lato Black" panose="020F0502020204030203" pitchFamily="34" charset="77"/>
              </a:rPr>
              <a:t>Climate Financing for Sanitation at a Glance</a:t>
            </a:r>
          </a:p>
        </p:txBody>
      </p:sp>
      <p:graphicFrame>
        <p:nvGraphicFramePr>
          <p:cNvPr id="5" name="Table 4">
            <a:extLst>
              <a:ext uri="{FF2B5EF4-FFF2-40B4-BE49-F238E27FC236}">
                <a16:creationId xmlns:a16="http://schemas.microsoft.com/office/drawing/2014/main" id="{80165A8E-8DA4-51DE-23BF-80AC78233C72}"/>
              </a:ext>
            </a:extLst>
          </p:cNvPr>
          <p:cNvGraphicFramePr>
            <a:graphicFrameLocks noGrp="1"/>
          </p:cNvGraphicFramePr>
          <p:nvPr>
            <p:extLst>
              <p:ext uri="{D42A27DB-BD31-4B8C-83A1-F6EECF244321}">
                <p14:modId xmlns:p14="http://schemas.microsoft.com/office/powerpoint/2010/main" val="2411517455"/>
              </p:ext>
            </p:extLst>
          </p:nvPr>
        </p:nvGraphicFramePr>
        <p:xfrm>
          <a:off x="1651493" y="2111621"/>
          <a:ext cx="17119336" cy="8223176"/>
        </p:xfrm>
        <a:graphic>
          <a:graphicData uri="http://schemas.openxmlformats.org/drawingml/2006/table">
            <a:tbl>
              <a:tblPr firstRow="1" bandRow="1">
                <a:tableStyleId>{69012ECD-51FC-41F1-AA8D-1B2483CD663E}</a:tableStyleId>
              </a:tblPr>
              <a:tblGrid>
                <a:gridCol w="4279834">
                  <a:extLst>
                    <a:ext uri="{9D8B030D-6E8A-4147-A177-3AD203B41FA5}">
                      <a16:colId xmlns:a16="http://schemas.microsoft.com/office/drawing/2014/main" val="4182434247"/>
                    </a:ext>
                  </a:extLst>
                </a:gridCol>
                <a:gridCol w="4279834">
                  <a:extLst>
                    <a:ext uri="{9D8B030D-6E8A-4147-A177-3AD203B41FA5}">
                      <a16:colId xmlns:a16="http://schemas.microsoft.com/office/drawing/2014/main" val="3513629165"/>
                    </a:ext>
                  </a:extLst>
                </a:gridCol>
                <a:gridCol w="4279834">
                  <a:extLst>
                    <a:ext uri="{9D8B030D-6E8A-4147-A177-3AD203B41FA5}">
                      <a16:colId xmlns:a16="http://schemas.microsoft.com/office/drawing/2014/main" val="1683820814"/>
                    </a:ext>
                  </a:extLst>
                </a:gridCol>
                <a:gridCol w="4279834">
                  <a:extLst>
                    <a:ext uri="{9D8B030D-6E8A-4147-A177-3AD203B41FA5}">
                      <a16:colId xmlns:a16="http://schemas.microsoft.com/office/drawing/2014/main" val="1579569619"/>
                    </a:ext>
                  </a:extLst>
                </a:gridCol>
              </a:tblGrid>
              <a:tr h="1027897">
                <a:tc>
                  <a:txBody>
                    <a:bodyPr/>
                    <a:lstStyle/>
                    <a:p>
                      <a:pPr algn="ctr"/>
                      <a:r>
                        <a:rPr lang="en-IE" sz="2600"/>
                        <a:t>Financing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E" sz="2600"/>
                        <a:t>Entities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E" sz="2600"/>
                        <a:t>Primary Financing Instruments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E" sz="2600"/>
                        <a:t>Climate Action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723726"/>
                  </a:ext>
                </a:extLst>
              </a:tr>
              <a:tr h="1027897">
                <a:tc>
                  <a:txBody>
                    <a:bodyPr/>
                    <a:lstStyle/>
                    <a:p>
                      <a:pPr algn="ctr"/>
                      <a:r>
                        <a:rPr lang="en-US" sz="2600" b="1">
                          <a:solidFill>
                            <a:schemeClr val="dk1"/>
                          </a:solidFill>
                          <a:effectLst/>
                        </a:rPr>
                        <a:t>Bilateral Climate Agreements</a:t>
                      </a:r>
                      <a:r>
                        <a:rPr lang="en-IE" sz="2600">
                          <a:effectLst/>
                        </a:rPr>
                        <a:t> </a:t>
                      </a:r>
                      <a:endParaRPr lang="en-IE" sz="2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dk1"/>
                          </a:solidFill>
                          <a:effectLst/>
                        </a:rPr>
                        <a:t>National Development Agencies (country-specific)</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dk1"/>
                          </a:solidFill>
                          <a:effectLst/>
                        </a:rPr>
                        <a:t>Grants and loans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effectLst/>
                          <a:latin typeface="+mn-lt"/>
                          <a:ea typeface="+mn-ea"/>
                          <a:cs typeface="+mn-cs"/>
                        </a:rPr>
                        <a:t>Currently slightly favors mitigation projects over adaptation</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0857"/>
                  </a:ext>
                </a:extLst>
              </a:tr>
              <a:tr h="1027897">
                <a:tc rowSpan="2">
                  <a:txBody>
                    <a:bodyPr/>
                    <a:lstStyle/>
                    <a:p>
                      <a:pPr algn="ctr"/>
                      <a:r>
                        <a:rPr lang="en-US" sz="2600" b="1">
                          <a:solidFill>
                            <a:schemeClr val="dk1"/>
                          </a:solidFill>
                          <a:effectLst/>
                        </a:rPr>
                        <a:t>Multilateral Climate Funding</a:t>
                      </a:r>
                      <a:r>
                        <a:rPr lang="en-IE" sz="2600">
                          <a:effectLst/>
                        </a:rPr>
                        <a:t> </a:t>
                      </a:r>
                      <a:endParaRPr lang="en-IE" sz="2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E" sz="2000"/>
                        <a:t>Green Climate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IE" sz="2000"/>
                        <a:t>Grants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effectLst/>
                          <a:latin typeface="+mn-lt"/>
                          <a:ea typeface="+mn-ea"/>
                          <a:cs typeface="+mn-cs"/>
                        </a:rPr>
                        <a:t>Mitigation and Adaptation projects mandated to be equally invested in</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3559076"/>
                  </a:ext>
                </a:extLst>
              </a:tr>
              <a:tr h="1027897">
                <a:tc vMerge="1">
                  <a:txBody>
                    <a:bodyPr/>
                    <a:lstStyle/>
                    <a:p>
                      <a:endParaRPr lang="en-IE"/>
                    </a:p>
                  </a:txBody>
                  <a:tcPr/>
                </a:tc>
                <a:tc>
                  <a:txBody>
                    <a:bodyPr/>
                    <a:lstStyle/>
                    <a:p>
                      <a:pPr marL="0" marR="255905" algn="ctr" eaLnBrk="1" hangingPunct="1">
                        <a:lnSpc>
                          <a:spcPct val="115000"/>
                        </a:lnSpc>
                        <a:spcAft>
                          <a:spcPts val="600"/>
                        </a:spcAft>
                        <a:buNone/>
                      </a:pPr>
                      <a:r>
                        <a:rPr lang="en-IE" sz="2000">
                          <a:solidFill>
                            <a:schemeClr val="dk1"/>
                          </a:solidFill>
                          <a:latin typeface="+mn-lt"/>
                          <a:ea typeface="+mn-ea"/>
                          <a:cs typeface="+mn-cs"/>
                        </a:rPr>
                        <a:t>African Water Facility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E"/>
                    </a:p>
                  </a:txBody>
                  <a:tcPr anchor="ctr"/>
                </a:tc>
                <a:tc>
                  <a:txBody>
                    <a:bodyPr/>
                    <a:lstStyle/>
                    <a:p>
                      <a:pPr algn="ctr"/>
                      <a:r>
                        <a:rPr lang="en-US" sz="2000">
                          <a:solidFill>
                            <a:schemeClr val="tx1"/>
                          </a:solidFill>
                          <a:effectLst/>
                          <a:latin typeface="+mn-lt"/>
                          <a:ea typeface="+mn-ea"/>
                          <a:cs typeface="+mn-cs"/>
                        </a:rPr>
                        <a:t>Applicable for both mitigation and adaptation projects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726539"/>
                  </a:ext>
                </a:extLst>
              </a:tr>
              <a:tr h="1027897">
                <a:tc>
                  <a:txBody>
                    <a:bodyPr/>
                    <a:lstStyle/>
                    <a:p>
                      <a:pPr algn="ctr"/>
                      <a:r>
                        <a:rPr lang="en-US" sz="2600" b="1">
                          <a:solidFill>
                            <a:schemeClr val="dk1"/>
                          </a:solidFill>
                          <a:effectLst/>
                        </a:rPr>
                        <a:t>Concessional Climate Financing</a:t>
                      </a:r>
                      <a:r>
                        <a:rPr lang="en-IE" sz="2600">
                          <a:effectLst/>
                        </a:rPr>
                        <a:t> </a:t>
                      </a:r>
                      <a:endParaRPr lang="en-IE" sz="2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55905" algn="ctr" eaLnBrk="1" hangingPunct="1">
                        <a:lnSpc>
                          <a:spcPct val="115000"/>
                        </a:lnSpc>
                        <a:spcAft>
                          <a:spcPts val="600"/>
                        </a:spcAft>
                        <a:buNone/>
                      </a:pPr>
                      <a:r>
                        <a:rPr lang="en-US" sz="2000">
                          <a:solidFill>
                            <a:schemeClr val="dk1"/>
                          </a:solidFill>
                        </a:rPr>
                        <a:t>Multilateral development banks such as the AfDB</a:t>
                      </a:r>
                      <a:endParaRPr lang="en-IE" sz="200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dk1"/>
                          </a:solidFill>
                          <a:effectLst/>
                        </a:rPr>
                        <a:t>Concessional loans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effectLst/>
                          <a:latin typeface="+mn-lt"/>
                          <a:ea typeface="+mn-ea"/>
                          <a:cs typeface="+mn-cs"/>
                        </a:rPr>
                        <a:t>Currently slightly favors mitigation projects over adaptation</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921060"/>
                  </a:ext>
                </a:extLst>
              </a:tr>
              <a:tr h="1027897">
                <a:tc>
                  <a:txBody>
                    <a:bodyPr/>
                    <a:lstStyle/>
                    <a:p>
                      <a:pPr algn="ctr"/>
                      <a:r>
                        <a:rPr lang="en-US" sz="2600" b="1">
                          <a:solidFill>
                            <a:schemeClr val="dk1"/>
                          </a:solidFill>
                          <a:effectLst/>
                        </a:rPr>
                        <a:t>Blended Climate Financing</a:t>
                      </a:r>
                      <a:r>
                        <a:rPr lang="en-IE" sz="2600">
                          <a:effectLst/>
                        </a:rPr>
                        <a:t> </a:t>
                      </a:r>
                      <a:endParaRPr lang="en-IE" sz="2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dk1"/>
                          </a:solidFill>
                          <a:effectLst/>
                        </a:rPr>
                        <a:t>Public, private, and NGOs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dk1"/>
                          </a:solidFill>
                          <a:effectLst/>
                        </a:rPr>
                        <a:t>A mixture of instruments that can include grants, loans, and equity</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effectLst/>
                          <a:latin typeface="+mn-lt"/>
                          <a:ea typeface="+mn-ea"/>
                          <a:cs typeface="+mn-cs"/>
                        </a:rPr>
                        <a:t>Applicable for both mitigation and adaptation sanitation projects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454916"/>
                  </a:ext>
                </a:extLst>
              </a:tr>
              <a:tr h="1027897">
                <a:tc>
                  <a:txBody>
                    <a:bodyPr/>
                    <a:lstStyle/>
                    <a:p>
                      <a:pPr algn="ctr"/>
                      <a:r>
                        <a:rPr lang="en-US" sz="2600" b="1">
                          <a:solidFill>
                            <a:schemeClr val="dk1"/>
                          </a:solidFill>
                          <a:effectLst/>
                        </a:rPr>
                        <a:t>Community Climate Financing</a:t>
                      </a:r>
                      <a:r>
                        <a:rPr lang="en-IE" sz="2600">
                          <a:effectLst/>
                        </a:rPr>
                        <a:t> </a:t>
                      </a:r>
                      <a:endParaRPr lang="en-IE" sz="2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dk1"/>
                          </a:solidFill>
                          <a:effectLst/>
                        </a:rPr>
                        <a:t>Communities, NGOs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dk1"/>
                          </a:solidFill>
                          <a:effectLst/>
                        </a:rPr>
                        <a:t>Grants, community loan funds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effectLst/>
                          <a:latin typeface="+mn-lt"/>
                          <a:ea typeface="+mn-ea"/>
                          <a:cs typeface="+mn-cs"/>
                        </a:rPr>
                        <a:t>Applicable for both mitigation and adaptation sanitation projects</a:t>
                      </a:r>
                      <a:r>
                        <a:rPr lang="en-IE" sz="2000">
                          <a:effectLst/>
                        </a:rPr>
                        <a:t> </a:t>
                      </a:r>
                      <a:endParaRPr lang="en-I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7504901"/>
                  </a:ext>
                </a:extLst>
              </a:tr>
              <a:tr h="1027897">
                <a:tc>
                  <a:txBody>
                    <a:bodyPr/>
                    <a:lstStyle/>
                    <a:p>
                      <a:pPr algn="ctr"/>
                      <a:r>
                        <a:rPr lang="en-IE" sz="2600" b="1"/>
                        <a:t>Green Banks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E" sz="2000"/>
                        <a:t>Green Banks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E" sz="2000"/>
                        <a:t>Mainly Loans but can also include equity investments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E" sz="2000"/>
                        <a:t>Applicable to both mitigation and adaptation sanitation projects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6855864"/>
                  </a:ext>
                </a:extLst>
              </a:tr>
            </a:tbl>
          </a:graphicData>
        </a:graphic>
      </p:graphicFrame>
      <p:sp>
        <p:nvSpPr>
          <p:cNvPr id="2" name="TextBox 1">
            <a:extLst>
              <a:ext uri="{FF2B5EF4-FFF2-40B4-BE49-F238E27FC236}">
                <a16:creationId xmlns:a16="http://schemas.microsoft.com/office/drawing/2014/main" id="{7DBE57F6-0C05-0FEC-5F22-194442E76D45}"/>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Financing Tools</a:t>
            </a:r>
          </a:p>
        </p:txBody>
      </p:sp>
      <p:sp>
        <p:nvSpPr>
          <p:cNvPr id="6" name="Slide Number Placeholder 11">
            <a:extLst>
              <a:ext uri="{FF2B5EF4-FFF2-40B4-BE49-F238E27FC236}">
                <a16:creationId xmlns:a16="http://schemas.microsoft.com/office/drawing/2014/main" id="{2DCA62BD-019A-85C9-82DA-C894F1546B3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19</a:t>
            </a:fld>
            <a:endParaRPr lang="en-FR">
              <a:solidFill>
                <a:schemeClr val="tx1"/>
              </a:solidFill>
            </a:endParaRPr>
          </a:p>
        </p:txBody>
      </p:sp>
    </p:spTree>
    <p:extLst>
      <p:ext uri="{BB962C8B-B14F-4D97-AF65-F5344CB8AC3E}">
        <p14:creationId xmlns:p14="http://schemas.microsoft.com/office/powerpoint/2010/main" val="4189129914"/>
      </p:ext>
    </p:extLst>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descr="Ein Bild, das Himmel, draußen, Gebäude, Eigentum enthält.&#10;&#10;KI-generierte Inhalte können fehlerhaft sein." id="29" name="Bildplatzhalter 28">
            <a:extLst>
              <a:ext uri="{FF2B5EF4-FFF2-40B4-BE49-F238E27FC236}">
                <a16:creationId xmlns:a16="http://schemas.microsoft.com/office/drawing/2014/main" id="{71D16BCC-AE54-5297-93DA-383F53010EC0}"/>
              </a:ext>
            </a:extLst>
          </p:cNvPr>
          <p:cNvPicPr>
            <a:picLocks noChangeAspect="1" noGrp="1"/>
          </p:cNvPicPr>
          <p:nvPr>
            <p:ph idx="10" sz="quarter" type="pic"/>
          </p:nvPr>
        </p:nvPicPr>
        <p:blipFill>
          <a:blip r:embed="rId2">
            <a:extLst>
              <a:ext uri="{28A0092B-C50C-407E-A947-70E740481C1C}">
                <a14:useLocalDpi xmlns:a14="http://schemas.microsoft.com/office/drawing/2010/main" val="0"/>
              </a:ext>
            </a:extLst>
          </a:blip>
          <a:srcRect b="118" t="118"/>
          <a:stretch>
            <a:fillRect/>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830997"/>
          </a:xfrm>
          <a:prstGeom prst="rect">
            <a:avLst/>
          </a:prstGeom>
          <a:noFill/>
        </p:spPr>
        <p:txBody>
          <a:bodyPr rtlCol="0" wrap="square">
            <a:spAutoFit/>
          </a:bodyPr>
          <a:lstStyle/>
          <a:p>
            <a:r>
              <a:rPr b="1" lang="en-GB" sz="4800">
                <a:latin charset="77" panose="020F0502020204030203" pitchFamily="34" typeface="Lato Black"/>
              </a:rPr>
              <a:t>Agenda</a:t>
            </a:r>
            <a:endParaRPr b="1" lang="en-PT" sz="4800">
              <a:latin charset="77" panose="020F0502020204030203" pitchFamily="34" typeface="Lato Black"/>
            </a:endParaRPr>
          </a:p>
        </p:txBody>
      </p:sp>
      <p:sp>
        <p:nvSpPr>
          <p:cNvPr id="5" name="TextBox 4">
            <a:extLst>
              <a:ext uri="{FF2B5EF4-FFF2-40B4-BE49-F238E27FC236}">
                <a16:creationId xmlns:a16="http://schemas.microsoft.com/office/drawing/2014/main" id="{D88A433D-38E4-49DA-9DC5-39D99E075CE4}"/>
              </a:ext>
            </a:extLst>
          </p:cNvPr>
          <p:cNvSpPr txBox="1"/>
          <p:nvPr/>
        </p:nvSpPr>
        <p:spPr>
          <a:xfrm>
            <a:off x="3235676" y="3140310"/>
            <a:ext cx="3616975" cy="1692771"/>
          </a:xfrm>
          <a:prstGeom prst="rect">
            <a:avLst/>
          </a:prstGeom>
          <a:noFill/>
        </p:spPr>
        <p:txBody>
          <a:bodyPr rtlCol="0" wrap="square">
            <a:spAutoFit/>
          </a:bodyPr>
          <a:lstStyle/>
          <a:p>
            <a:pPr algn="ctr"/>
            <a:r>
              <a:rPr b="1" lang="en-GB" sz="2600" u="sng">
                <a:uFill>
                  <a:solidFill>
                    <a:srgbClr val="FFC000"/>
                  </a:solidFill>
                </a:uFill>
                <a:latin charset="77" panose="020F0502020204030203" pitchFamily="34" typeface="Lato"/>
              </a:rPr>
              <a:t>What Climate Financing Options are available for climate-SMART sanitation?</a:t>
            </a:r>
            <a:endParaRPr b="1" lang="en-PT" sz="2600" u="sng">
              <a:uFill>
                <a:solidFill>
                  <a:srgbClr val="FFC000"/>
                </a:solidFill>
              </a:uFill>
              <a:latin charset="77" panose="020F0502020204030203" pitchFamily="34" typeface="Lato"/>
            </a:endParaRPr>
          </a:p>
        </p:txBody>
      </p:sp>
      <p:sp>
        <p:nvSpPr>
          <p:cNvPr id="6" name="TextBox 5">
            <a:extLst>
              <a:ext uri="{FF2B5EF4-FFF2-40B4-BE49-F238E27FC236}">
                <a16:creationId xmlns:a16="http://schemas.microsoft.com/office/drawing/2014/main" id="{5C783CFC-E617-35B3-9661-2D433A14B3F9}"/>
              </a:ext>
            </a:extLst>
          </p:cNvPr>
          <p:cNvSpPr txBox="1"/>
          <p:nvPr/>
        </p:nvSpPr>
        <p:spPr>
          <a:xfrm>
            <a:off x="12756657" y="3540419"/>
            <a:ext cx="3888370" cy="892552"/>
          </a:xfrm>
          <a:prstGeom prst="rect">
            <a:avLst/>
          </a:prstGeom>
          <a:noFill/>
        </p:spPr>
        <p:txBody>
          <a:bodyPr rtlCol="0" wrap="square">
            <a:spAutoFit/>
          </a:bodyPr>
          <a:lstStyle/>
          <a:p>
            <a:pPr algn="ctr"/>
            <a:r>
              <a:rPr b="1" lang="en-GB" sz="2600" u="sng">
                <a:uFill>
                  <a:solidFill>
                    <a:srgbClr val="FFC000"/>
                  </a:solidFill>
                </a:uFill>
                <a:latin charset="77" panose="020F0502020204030203" pitchFamily="34" typeface="Lato"/>
              </a:rPr>
              <a:t>The State of Global Climate Financing</a:t>
            </a:r>
            <a:endParaRPr b="1" lang="en-PT" sz="2600" u="sng">
              <a:uFill>
                <a:solidFill>
                  <a:srgbClr val="FFC000"/>
                </a:solidFill>
              </a:uFill>
              <a:latin charset="77" panose="020F0502020204030203" pitchFamily="34" typeface="Lato"/>
            </a:endParaRPr>
          </a:p>
        </p:txBody>
      </p:sp>
      <p:sp>
        <p:nvSpPr>
          <p:cNvPr id="9" name="TextBox 8">
            <a:extLst>
              <a:ext uri="{FF2B5EF4-FFF2-40B4-BE49-F238E27FC236}">
                <a16:creationId xmlns:a16="http://schemas.microsoft.com/office/drawing/2014/main" id="{978BC76B-BF2C-6E7B-CD9A-0FE1095B26E2}"/>
              </a:ext>
            </a:extLst>
          </p:cNvPr>
          <p:cNvSpPr txBox="1"/>
          <p:nvPr/>
        </p:nvSpPr>
        <p:spPr>
          <a:xfrm>
            <a:off x="7814857" y="3310507"/>
            <a:ext cx="3888369" cy="1815882"/>
          </a:xfrm>
          <a:prstGeom prst="rect">
            <a:avLst/>
          </a:prstGeom>
          <a:noFill/>
        </p:spPr>
        <p:txBody>
          <a:bodyPr rtlCol="0" wrap="square">
            <a:spAutoFit/>
          </a:bodyPr>
          <a:lstStyle/>
          <a:p>
            <a:pPr algn="ctr"/>
            <a:r>
              <a:rPr b="1" lang="en-GB" sz="2800" u="sng">
                <a:uFill>
                  <a:solidFill>
                    <a:srgbClr val="FFC000"/>
                  </a:solidFill>
                </a:uFill>
                <a:latin charset="77" panose="020F0502020204030203" pitchFamily="34" typeface="Lato"/>
              </a:rPr>
              <a:t>How do Multilateral Climate Funds (MCFs) operate?</a:t>
            </a:r>
            <a:endParaRPr b="1" lang="en-PT" sz="2800" u="sng">
              <a:uFill>
                <a:solidFill>
                  <a:srgbClr val="FFC000"/>
                </a:solidFill>
              </a:uFill>
              <a:latin charset="77" panose="020F0502020204030203" pitchFamily="34" typeface="Lato"/>
            </a:endParaRPr>
          </a:p>
          <a:p>
            <a:pPr algn="ctr"/>
            <a:endParaRPr b="1" lang="en-PT" sz="2800" u="sng">
              <a:uFill>
                <a:solidFill>
                  <a:srgbClr val="FFC000"/>
                </a:solidFill>
              </a:uFill>
              <a:latin charset="77" panose="020F0502020204030203" pitchFamily="34" typeface="Lato"/>
            </a:endParaRPr>
          </a:p>
        </p:txBody>
      </p:sp>
      <p:sp>
        <p:nvSpPr>
          <p:cNvPr id="12" name="Oval 11">
            <a:extLst>
              <a:ext uri="{FF2B5EF4-FFF2-40B4-BE49-F238E27FC236}">
                <a16:creationId xmlns:a16="http://schemas.microsoft.com/office/drawing/2014/main" id="{12392846-DEF9-C6D7-B842-71769E2AE6B1}"/>
              </a:ext>
            </a:extLst>
          </p:cNvPr>
          <p:cNvSpPr/>
          <p:nvPr/>
        </p:nvSpPr>
        <p:spPr>
          <a:xfrm>
            <a:off x="137583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lang="en-PT"/>
          </a:p>
        </p:txBody>
      </p:sp>
      <p:sp>
        <p:nvSpPr>
          <p:cNvPr id="13" name="TextBox 12">
            <a:extLst>
              <a:ext uri="{FF2B5EF4-FFF2-40B4-BE49-F238E27FC236}">
                <a16:creationId xmlns:a16="http://schemas.microsoft.com/office/drawing/2014/main" id="{F2F83BF3-C6BF-2388-9E0F-93252F1A0975}"/>
              </a:ext>
            </a:extLst>
          </p:cNvPr>
          <p:cNvSpPr txBox="1"/>
          <p:nvPr/>
        </p:nvSpPr>
        <p:spPr>
          <a:xfrm>
            <a:off x="13960519" y="5240690"/>
            <a:ext cx="1905000" cy="1477328"/>
          </a:xfrm>
          <a:prstGeom prst="rect">
            <a:avLst/>
          </a:prstGeom>
          <a:noFill/>
        </p:spPr>
        <p:txBody>
          <a:bodyPr rtlCol="0" wrap="square">
            <a:spAutoFit/>
          </a:bodyPr>
          <a:lstStyle/>
          <a:p>
            <a:r>
              <a:rPr lang="en-PT" sz="9000">
                <a:solidFill>
                  <a:schemeClr val="bg1"/>
                </a:solidFill>
                <a:latin charset="77" panose="020F0302020204030203" pitchFamily="34" typeface="Lato Light"/>
              </a:rPr>
              <a:t>0</a:t>
            </a:r>
            <a:r>
              <a:rPr lang="de-DE" sz="9000">
                <a:solidFill>
                  <a:schemeClr val="bg1"/>
                </a:solidFill>
                <a:latin charset="77" panose="020F0302020204030203" pitchFamily="34" typeface="Lato Light"/>
              </a:rPr>
              <a:t>3</a:t>
            </a:r>
            <a:endParaRPr lang="en-PT" sz="9000">
              <a:solidFill>
                <a:schemeClr val="bg1"/>
              </a:solidFill>
              <a:latin charset="77" panose="020F0302020204030203" pitchFamily="34" typeface="Lato Light"/>
            </a:endParaRPr>
          </a:p>
        </p:txBody>
      </p:sp>
      <p:sp>
        <p:nvSpPr>
          <p:cNvPr id="16" name="Oval 15">
            <a:extLst>
              <a:ext uri="{FF2B5EF4-FFF2-40B4-BE49-F238E27FC236}">
                <a16:creationId xmlns:a16="http://schemas.microsoft.com/office/drawing/2014/main" id="{7290FDE6-9E2D-BB34-570D-79EE302794AD}"/>
              </a:ext>
            </a:extLst>
          </p:cNvPr>
          <p:cNvSpPr/>
          <p:nvPr/>
        </p:nvSpPr>
        <p:spPr>
          <a:xfrm>
            <a:off x="88165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lang="en-PT"/>
          </a:p>
        </p:txBody>
      </p:sp>
      <p:sp>
        <p:nvSpPr>
          <p:cNvPr id="17" name="TextBox 16">
            <a:extLst>
              <a:ext uri="{FF2B5EF4-FFF2-40B4-BE49-F238E27FC236}">
                <a16:creationId xmlns:a16="http://schemas.microsoft.com/office/drawing/2014/main" id="{3C78CCED-FB2D-A07F-9908-10DC187B7912}"/>
              </a:ext>
            </a:extLst>
          </p:cNvPr>
          <p:cNvSpPr txBox="1"/>
          <p:nvPr/>
        </p:nvSpPr>
        <p:spPr>
          <a:xfrm>
            <a:off x="9018719" y="5240690"/>
            <a:ext cx="1905000" cy="1477328"/>
          </a:xfrm>
          <a:prstGeom prst="rect">
            <a:avLst/>
          </a:prstGeom>
          <a:noFill/>
        </p:spPr>
        <p:txBody>
          <a:bodyPr rtlCol="0" wrap="square">
            <a:spAutoFit/>
          </a:bodyPr>
          <a:lstStyle/>
          <a:p>
            <a:r>
              <a:rPr lang="en-PT" sz="9000">
                <a:solidFill>
                  <a:schemeClr val="bg1"/>
                </a:solidFill>
                <a:latin charset="77" panose="020F0302020204030203" pitchFamily="34" typeface="Lato Light"/>
              </a:rPr>
              <a:t>02</a:t>
            </a:r>
          </a:p>
        </p:txBody>
      </p:sp>
      <p:sp>
        <p:nvSpPr>
          <p:cNvPr id="18" name="Oval 17">
            <a:extLst>
              <a:ext uri="{FF2B5EF4-FFF2-40B4-BE49-F238E27FC236}">
                <a16:creationId xmlns:a16="http://schemas.microsoft.com/office/drawing/2014/main" id="{D4C32287-C555-6183-9630-D2ED5B12262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lang="en-PT"/>
          </a:p>
        </p:txBody>
      </p:sp>
      <p:sp>
        <p:nvSpPr>
          <p:cNvPr id="19" name="TextBox 18">
            <a:extLst>
              <a:ext uri="{FF2B5EF4-FFF2-40B4-BE49-F238E27FC236}">
                <a16:creationId xmlns:a16="http://schemas.microsoft.com/office/drawing/2014/main" id="{7E2134FE-814E-F1D4-13F2-BC55FB6E45B2}"/>
              </a:ext>
            </a:extLst>
          </p:cNvPr>
          <p:cNvSpPr txBox="1"/>
          <p:nvPr/>
        </p:nvSpPr>
        <p:spPr>
          <a:xfrm>
            <a:off x="4303841" y="5240690"/>
            <a:ext cx="1905000" cy="1477328"/>
          </a:xfrm>
          <a:prstGeom prst="rect">
            <a:avLst/>
          </a:prstGeom>
          <a:noFill/>
        </p:spPr>
        <p:txBody>
          <a:bodyPr rtlCol="0" wrap="square">
            <a:spAutoFit/>
          </a:bodyPr>
          <a:lstStyle/>
          <a:p>
            <a:r>
              <a:rPr lang="en-PT" sz="9000">
                <a:solidFill>
                  <a:schemeClr val="bg1"/>
                </a:solidFill>
                <a:latin charset="77" panose="020F0302020204030203" pitchFamily="34" typeface="Lato Light"/>
              </a:rPr>
              <a:t>01</a:t>
            </a:r>
          </a:p>
        </p:txBody>
      </p:sp>
      <p:sp>
        <p:nvSpPr>
          <p:cNvPr id="20" name="TextBox 19">
            <a:extLst>
              <a:ext uri="{FF2B5EF4-FFF2-40B4-BE49-F238E27FC236}">
                <a16:creationId xmlns:a16="http://schemas.microsoft.com/office/drawing/2014/main" id="{EE738252-7B87-80FD-F8BD-9229BB3C6BB1}"/>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pic>
        <p:nvPicPr>
          <p:cNvPr descr="Ein Bild, das Grafiken, Schrift, Logo, Grafikdesign enthält.&#10;&#10;KI-generierte Inhalte können fehlerhaft sein." id="2" name="Grafik 1">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Tree>
    <p:extLst>
      <p:ext uri="{BB962C8B-B14F-4D97-AF65-F5344CB8AC3E}">
        <p14:creationId xmlns:p14="http://schemas.microsoft.com/office/powerpoint/2010/main" val="1681371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B01EB2-8DCD-2C97-1552-15053A04378E}"/>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C61DA449-AD9E-A42E-D500-7FE9F2D9C15C}"/>
              </a:ext>
            </a:extLst>
          </p:cNvPr>
          <p:cNvSpPr/>
          <p:nvPr/>
        </p:nvSpPr>
        <p:spPr>
          <a:xfrm>
            <a:off x="1113560" y="1142126"/>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4" name="TextBox 3">
            <a:extLst>
              <a:ext uri="{FF2B5EF4-FFF2-40B4-BE49-F238E27FC236}">
                <a16:creationId xmlns:a16="http://schemas.microsoft.com/office/drawing/2014/main" id="{42DD2474-02DE-2D55-5E9B-B4525BDF9FAD}"/>
              </a:ext>
            </a:extLst>
          </p:cNvPr>
          <p:cNvSpPr txBox="1"/>
          <p:nvPr/>
        </p:nvSpPr>
        <p:spPr>
          <a:xfrm>
            <a:off x="1270811" y="1095958"/>
            <a:ext cx="17437558" cy="861774"/>
          </a:xfrm>
          <a:prstGeom prst="rect">
            <a:avLst/>
          </a:prstGeom>
          <a:noFill/>
        </p:spPr>
        <p:txBody>
          <a:bodyPr wrap="square">
            <a:spAutoFit/>
          </a:bodyPr>
          <a:lstStyle/>
          <a:p>
            <a:r>
              <a:rPr lang="en-IE" sz="4800" b="1" noProof="0">
                <a:latin typeface="Lato Black" panose="020F0502020204030203" pitchFamily="34" charset="77"/>
              </a:rPr>
              <a:t>Module 3: Climate Finance for Sanitation Key Takeaways</a:t>
            </a:r>
          </a:p>
        </p:txBody>
      </p:sp>
      <p:sp>
        <p:nvSpPr>
          <p:cNvPr id="2" name="Rectangle 2">
            <a:extLst>
              <a:ext uri="{FF2B5EF4-FFF2-40B4-BE49-F238E27FC236}">
                <a16:creationId xmlns:a16="http://schemas.microsoft.com/office/drawing/2014/main" id="{FBB0A83A-2665-98BD-D777-E761143F70B2}"/>
              </a:ext>
            </a:extLst>
          </p:cNvPr>
          <p:cNvSpPr>
            <a:spLocks noChangeArrowheads="1"/>
          </p:cNvSpPr>
          <p:nvPr/>
        </p:nvSpPr>
        <p:spPr bwMode="auto">
          <a:xfrm>
            <a:off x="7555043" y="3837482"/>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7" name="TextBox 6">
            <a:extLst>
              <a:ext uri="{FF2B5EF4-FFF2-40B4-BE49-F238E27FC236}">
                <a16:creationId xmlns:a16="http://schemas.microsoft.com/office/drawing/2014/main" id="{A4FAF07D-423C-C5C9-D3C4-470749312E5C}"/>
              </a:ext>
            </a:extLst>
          </p:cNvPr>
          <p:cNvSpPr txBox="1"/>
          <p:nvPr/>
        </p:nvSpPr>
        <p:spPr>
          <a:xfrm>
            <a:off x="1270811" y="2265970"/>
            <a:ext cx="13368734" cy="7105663"/>
          </a:xfrm>
          <a:prstGeom prst="rect">
            <a:avLst/>
          </a:prstGeom>
          <a:noFill/>
        </p:spPr>
        <p:txBody>
          <a:bodyPr wrap="square">
            <a:spAutoFit/>
          </a:bodyPr>
          <a:lstStyle/>
          <a:p>
            <a:pPr marL="342900" marR="270510" lvl="0" indent="-342900" algn="just">
              <a:lnSpc>
                <a:spcPct val="115000"/>
              </a:lnSpc>
              <a:spcBef>
                <a:spcPts val="980"/>
              </a:spcBef>
              <a:spcAft>
                <a:spcPts val="600"/>
              </a:spcAft>
              <a:buFont typeface="Symbol" pitchFamily="2" charset="2"/>
              <a:buChar char=""/>
            </a:pPr>
            <a:r>
              <a:rPr lang="en-US" sz="2600">
                <a:effectLst/>
                <a:latin typeface="Lato Light" panose="020F0302020204030204" pitchFamily="34" charset="0"/>
                <a:ea typeface="Lato" panose="020F0502020204030203" pitchFamily="34" charset="0"/>
                <a:cs typeface="Lato" panose="020F0502020204030203" pitchFamily="34" charset="0"/>
              </a:rPr>
              <a:t>Climate finance is an essential component of the Climate-Sanitation Nexus, and is an enabler to deliver context-specific and appropriate sanitation solutions to regions vulnerable to the effects of climate change and also lacking domestic funding to address challenges faced concerning sanitation due to climate change.</a:t>
            </a:r>
            <a:endParaRPr lang="en-IE" sz="2600">
              <a:effectLst/>
              <a:latin typeface="Lato Light" panose="020F0302020204030204" pitchFamily="34" charset="0"/>
              <a:ea typeface="Lato" panose="020F0502020204030203" pitchFamily="34" charset="0"/>
              <a:cs typeface="Lato" panose="020F0502020204030203" pitchFamily="34" charset="0"/>
            </a:endParaRPr>
          </a:p>
          <a:p>
            <a:pPr marL="342900" marR="270510" lvl="0" indent="-342900" algn="just">
              <a:lnSpc>
                <a:spcPct val="115000"/>
              </a:lnSpc>
              <a:spcBef>
                <a:spcPts val="980"/>
              </a:spcBef>
              <a:spcAft>
                <a:spcPts val="600"/>
              </a:spcAft>
              <a:buFont typeface="Symbol" pitchFamily="2" charset="2"/>
              <a:buChar char=""/>
            </a:pPr>
            <a:r>
              <a:rPr lang="en-US" sz="2600">
                <a:effectLst/>
                <a:latin typeface="Lato Light" panose="020F0302020204030204" pitchFamily="34" charset="0"/>
                <a:ea typeface="Lato" panose="020F0502020204030203" pitchFamily="34" charset="0"/>
                <a:cs typeface="Lato" panose="020F0502020204030203" pitchFamily="34" charset="0"/>
              </a:rPr>
              <a:t>Climate finance is continually evolving and is starting to place an emphasis on climate adaptation and recognize the importance of promoting climate-SMART sanitation , to ensure that immediate and future global sanitation needs are met</a:t>
            </a:r>
            <a:r>
              <a:rPr lang="en-IE" sz="2600">
                <a:effectLst/>
                <a:latin typeface="Lato Light" panose="020F0302020204030204" pitchFamily="34" charset="0"/>
                <a:ea typeface="Lato" panose="020F0502020204030203" pitchFamily="34" charset="0"/>
                <a:cs typeface="Lato" panose="020F0502020204030203" pitchFamily="34" charset="0"/>
              </a:rPr>
              <a:t>.</a:t>
            </a:r>
          </a:p>
          <a:p>
            <a:pPr marL="342900" marR="270510" lvl="0" indent="-342900" algn="just">
              <a:lnSpc>
                <a:spcPct val="115000"/>
              </a:lnSpc>
              <a:spcBef>
                <a:spcPts val="980"/>
              </a:spcBef>
              <a:spcAft>
                <a:spcPts val="600"/>
              </a:spcAft>
              <a:buFont typeface="Symbol" pitchFamily="2" charset="2"/>
              <a:buChar char=""/>
            </a:pPr>
            <a:r>
              <a:rPr lang="en-US" sz="2600">
                <a:effectLst/>
                <a:latin typeface="Lato Light" panose="020F0302020204030204" pitchFamily="34" charset="0"/>
                <a:ea typeface="Lato" panose="020F0502020204030203" pitchFamily="34" charset="0"/>
                <a:cs typeface="Lato" panose="020F0502020204030203" pitchFamily="34" charset="0"/>
              </a:rPr>
              <a:t>Local context is critically important and so, climate financing initiatives require strong local partners who understand the local WaSH and finance contexts and enabling environments,</a:t>
            </a:r>
            <a:endParaRPr lang="en-IE" sz="2600">
              <a:effectLst/>
              <a:latin typeface="Lato Light" panose="020F0302020204030204" pitchFamily="34" charset="0"/>
              <a:ea typeface="Lato" panose="020F0502020204030203" pitchFamily="34" charset="0"/>
              <a:cs typeface="Lato" panose="020F0502020204030203" pitchFamily="34" charset="0"/>
            </a:endParaRPr>
          </a:p>
          <a:p>
            <a:pPr marL="342900" marR="270510" lvl="0" indent="-342900" algn="just">
              <a:lnSpc>
                <a:spcPct val="115000"/>
              </a:lnSpc>
              <a:spcBef>
                <a:spcPts val="980"/>
              </a:spcBef>
              <a:spcAft>
                <a:spcPts val="600"/>
              </a:spcAft>
              <a:buFont typeface="Symbol" pitchFamily="2" charset="2"/>
              <a:buChar char=""/>
            </a:pPr>
            <a:r>
              <a:rPr lang="en-US" sz="2600">
                <a:effectLst/>
                <a:latin typeface="Lato Light" panose="020F0302020204030204" pitchFamily="34" charset="0"/>
                <a:ea typeface="Lato" panose="020F0502020204030203" pitchFamily="34" charset="0"/>
                <a:cs typeface="Lato" panose="020F0502020204030203" pitchFamily="34" charset="0"/>
              </a:rPr>
              <a:t>There is no one-size-fits all approach regarding climate financing methods, however lessons can be learnt from innovatively funded climate-SMART projects that can provide great insights into how they can be effectively implemented and the considerations that have to be made.</a:t>
            </a:r>
            <a:endParaRPr lang="en-IE" sz="2600">
              <a:effectLst/>
              <a:latin typeface="Lato Light" panose="020F0302020204030204" pitchFamily="34" charset="0"/>
              <a:ea typeface="Lato" panose="020F0502020204030203" pitchFamily="34" charset="0"/>
              <a:cs typeface="Lato" panose="020F0502020204030203" pitchFamily="34" charset="0"/>
            </a:endParaRPr>
          </a:p>
        </p:txBody>
      </p:sp>
      <p:pic>
        <p:nvPicPr>
          <p:cNvPr id="8" name="Grafik 9" descr="Kopf mit Zahnrädern mit einfarbiger Füllung">
            <a:extLst>
              <a:ext uri="{FF2B5EF4-FFF2-40B4-BE49-F238E27FC236}">
                <a16:creationId xmlns:a16="http://schemas.microsoft.com/office/drawing/2014/main" id="{265729D3-D2C1-2BB1-44DD-99DD960897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58875" y="3417961"/>
            <a:ext cx="4683605" cy="4683605"/>
          </a:xfrm>
          <a:prstGeom prst="rect">
            <a:avLst/>
          </a:prstGeom>
        </p:spPr>
      </p:pic>
      <p:sp>
        <p:nvSpPr>
          <p:cNvPr id="5" name="TextBox 4">
            <a:extLst>
              <a:ext uri="{FF2B5EF4-FFF2-40B4-BE49-F238E27FC236}">
                <a16:creationId xmlns:a16="http://schemas.microsoft.com/office/drawing/2014/main" id="{EE6DB140-291F-FBD9-BE0F-2439CDB82145}"/>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Financing Tools</a:t>
            </a:r>
          </a:p>
        </p:txBody>
      </p:sp>
    </p:spTree>
    <p:extLst>
      <p:ext uri="{BB962C8B-B14F-4D97-AF65-F5344CB8AC3E}">
        <p14:creationId xmlns:p14="http://schemas.microsoft.com/office/powerpoint/2010/main" val="2387803096"/>
      </p:ext>
    </p:extLst>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cstate="email"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rtlCol="0" wrap="square">
            <a:spAutoFit/>
          </a:bodyPr>
          <a:lstStyle/>
          <a:p>
            <a:pPr algn="ctr"/>
            <a:r>
              <a:rPr b="1" lang="en-GB" sz="8800">
                <a:solidFill>
                  <a:schemeClr val="bg1"/>
                </a:solidFill>
                <a:latin charset="0" panose="020F0502020204030203" pitchFamily="34" typeface="Lato"/>
                <a:ea charset="0" panose="020F0502020204030203" pitchFamily="34" typeface="Lato"/>
                <a:cs charset="0" panose="020F0502020204030203" pitchFamily="34" typeface="Lato"/>
              </a:rPr>
              <a:t>Q&amp;A</a:t>
            </a:r>
          </a:p>
        </p:txBody>
      </p:sp>
      <p:pic>
        <p:nvPicPr>
          <p:cNvPr descr="Wooden blocks with black letters on them&#10;&#10;Description automatically generated" id="13" name="Picture Placeholder 12">
            <a:extLst>
              <a:ext uri="{FF2B5EF4-FFF2-40B4-BE49-F238E27FC236}">
                <a16:creationId xmlns:a16="http://schemas.microsoft.com/office/drawing/2014/main" id="{3166B339-4EC4-B3F5-9F05-136ED1F2BF5A}"/>
              </a:ext>
            </a:extLst>
          </p:cNvPr>
          <p:cNvPicPr>
            <a:picLocks noChangeAspect="1" noGrp="1"/>
          </p:cNvPicPr>
          <p:nvPr>
            <p:ph idx="10" sz="quarter" type="pic"/>
          </p:nvPr>
        </p:nvPicPr>
        <p:blipFill>
          <a:blip r:embed="rId5"/>
          <a:srcRect b="203" t="203"/>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idx="10" sz="quarter" type="pic"/>
          </p:nvPr>
        </p:nvSpPr>
        <p:spPr/>
        <p:txBody>
          <a:bodyPr/>
          <a:lstStyle/>
          <a:p>
            <a:endParaRPr lang="en-US"/>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b="b" l="l" r="r" t="t"/>
              <a:pathLst>
                <a:path h="1168400" w="3128010">
                  <a:moveTo>
                    <a:pt x="171221" y="382219"/>
                  </a:moveTo>
                  <a:lnTo>
                    <a:pt x="0" y="283425"/>
                  </a:lnTo>
                  <a:lnTo>
                    <a:pt x="0" y="855383"/>
                  </a:lnTo>
                  <a:lnTo>
                    <a:pt x="171221" y="756666"/>
                  </a:lnTo>
                  <a:lnTo>
                    <a:pt x="171221" y="382219"/>
                  </a:lnTo>
                  <a:close/>
                </a:path>
                <a:path h="1168400" w="3128010">
                  <a:moveTo>
                    <a:pt x="490855" y="0"/>
                  </a:moveTo>
                  <a:lnTo>
                    <a:pt x="38074" y="261493"/>
                  </a:lnTo>
                  <a:lnTo>
                    <a:pt x="200850" y="355384"/>
                  </a:lnTo>
                  <a:lnTo>
                    <a:pt x="490855" y="187972"/>
                  </a:lnTo>
                  <a:lnTo>
                    <a:pt x="490855" y="0"/>
                  </a:lnTo>
                  <a:close/>
                </a:path>
                <a:path h="1168400" w="3128010">
                  <a:moveTo>
                    <a:pt x="999274" y="886383"/>
                  </a:moveTo>
                  <a:lnTo>
                    <a:pt x="832840" y="790257"/>
                  </a:lnTo>
                  <a:lnTo>
                    <a:pt x="551116" y="952957"/>
                  </a:lnTo>
                  <a:lnTo>
                    <a:pt x="551116" y="1145159"/>
                  </a:lnTo>
                  <a:lnTo>
                    <a:pt x="999274" y="886383"/>
                  </a:lnTo>
                  <a:close/>
                </a:path>
                <a:path h="1168400" w="312801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h="1168400" w="312801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h="1168400" w="312801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h="1168400" w="312801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h="1168400" w="312801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h="1168400" w="3128010">
                  <a:moveTo>
                    <a:pt x="3127514" y="465429"/>
                  </a:moveTo>
                  <a:lnTo>
                    <a:pt x="3055302" y="465429"/>
                  </a:lnTo>
                  <a:lnTo>
                    <a:pt x="3055302" y="1055878"/>
                  </a:lnTo>
                  <a:lnTo>
                    <a:pt x="3127514" y="1055878"/>
                  </a:lnTo>
                  <a:lnTo>
                    <a:pt x="3127514" y="465429"/>
                  </a:lnTo>
                  <a:close/>
                </a:path>
              </a:pathLst>
            </a:custGeom>
            <a:solidFill>
              <a:srgbClr val="FFFFFF"/>
            </a:solidFill>
          </p:spPr>
          <p:txBody>
            <a:bodyPr bIns="0" lIns="0" rIns="0" rtlCol="0" tIns="0" wrap="square"/>
            <a:lstStyle/>
            <a:p>
              <a:endParaRPr/>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b="b" l="l" r="r" t="t"/>
              <a:pathLst>
                <a:path h="1355725">
                  <a:moveTo>
                    <a:pt x="0" y="0"/>
                  </a:moveTo>
                  <a:lnTo>
                    <a:pt x="0" y="1355162"/>
                  </a:lnTo>
                </a:path>
              </a:pathLst>
            </a:custGeom>
            <a:ln w="11517">
              <a:solidFill>
                <a:srgbClr val="FFFFFF"/>
              </a:solidFill>
            </a:ln>
          </p:spPr>
          <p:txBody>
            <a:bodyPr bIns="0" lIns="0" rIns="0" rtlCol="0" tIns="0" wrap="square"/>
            <a:lstStyle/>
            <a:p>
              <a:endParaRPr/>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b="b" l="l" r="r" t="t"/>
              <a:pathLst>
                <a:path h="1355725">
                  <a:moveTo>
                    <a:pt x="0" y="0"/>
                  </a:moveTo>
                  <a:lnTo>
                    <a:pt x="0" y="1355162"/>
                  </a:lnTo>
                </a:path>
              </a:pathLst>
            </a:custGeom>
            <a:ln w="11517">
              <a:solidFill>
                <a:srgbClr val="FFFFFF"/>
              </a:solidFill>
            </a:ln>
          </p:spPr>
          <p:txBody>
            <a:bodyPr bIns="0" lIns="0" rIns="0" rtlCol="0" tIns="0" wrap="square"/>
            <a:lstStyle/>
            <a:p>
              <a:endParaRPr/>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b="b" l="l" r="r" t="t"/>
                <a:pathLst>
                  <a:path h="316229" w="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bIns="0" lIns="0" rIns="0" rtlCol="0" tIns="0" wrap="square"/>
              <a:lstStyle/>
              <a:p>
                <a:endParaRPr/>
              </a:p>
            </p:txBody>
          </p:sp>
          <p:pic>
            <p:nvPicPr>
              <p:cNvPr id="8" name="object 9">
                <a:extLst>
                  <a:ext uri="{FF2B5EF4-FFF2-40B4-BE49-F238E27FC236}">
                    <a16:creationId xmlns:a16="http://schemas.microsoft.com/office/drawing/2014/main" id="{62B9EF55-192B-32F1-F867-A38656887BED}"/>
                  </a:ext>
                </a:extLst>
              </p:cNvPr>
              <p:cNvPicPr/>
              <p:nvPr/>
            </p:nvPicPr>
            <p:blipFill>
              <a:blip cstate="print" r:embed="rId3"/>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b="b" l="l" r="r" t="t"/>
                <a:pathLst>
                  <a:path h="316229" w="316230">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bIns="0" lIns="0" rIns="0" rtlCol="0" tIns="0" wrap="square"/>
              <a:lstStyle/>
              <a:p>
                <a:endParaRPr/>
              </a:p>
            </p:txBody>
          </p:sp>
          <p:pic>
            <p:nvPicPr>
              <p:cNvPr id="12" name="object 13">
                <a:extLst>
                  <a:ext uri="{FF2B5EF4-FFF2-40B4-BE49-F238E27FC236}">
                    <a16:creationId xmlns:a16="http://schemas.microsoft.com/office/drawing/2014/main" id="{55E00C43-4030-8656-79DA-0A59499469A3}"/>
                  </a:ext>
                </a:extLst>
              </p:cNvPr>
              <p:cNvPicPr/>
              <p:nvPr/>
            </p:nvPicPr>
            <p:blipFill>
              <a:blip cstate="print" r:embed="rId4"/>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b="b" l="l" r="r" t="t"/>
                <a:pathLst>
                  <a:path h="316229" w="316230">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bIns="0" lIns="0" rIns="0" rtlCol="0" tIns="0" wrap="square"/>
              <a:lstStyle/>
              <a:p>
                <a:endParaRPr/>
              </a:p>
            </p:txBody>
          </p:sp>
          <p:pic>
            <p:nvPicPr>
              <p:cNvPr id="14" name="object 15">
                <a:extLst>
                  <a:ext uri="{FF2B5EF4-FFF2-40B4-BE49-F238E27FC236}">
                    <a16:creationId xmlns:a16="http://schemas.microsoft.com/office/drawing/2014/main" id="{8B96A19C-039F-779E-E857-D2670CA039C0}"/>
                  </a:ext>
                </a:extLst>
              </p:cNvPr>
              <p:cNvPicPr/>
              <p:nvPr/>
            </p:nvPicPr>
            <p:blipFill>
              <a:blip cstate="print" r:embed="rId5"/>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b="b" l="l" r="r" t="t"/>
                <a:pathLst>
                  <a:path h="186690" w="45084">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h="186690" w="45084">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bIns="0" lIns="0" rIns="0" rtlCol="0" tIns="0" wrap="square"/>
              <a:lstStyle/>
              <a:p>
                <a:endParaRPr/>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b="b" l="l" r="r" t="t"/>
                <a:pathLst>
                  <a:path h="314325" w="316230">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bIns="0" lIns="0" rIns="0" rtlCol="0" tIns="0" wrap="square"/>
              <a:lstStyle/>
              <a:p>
                <a:endParaRPr/>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b="b" l="l" r="r" t="t"/>
                <a:pathLst>
                  <a:path h="254634" w="135255">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bIns="0" lIns="0" rIns="0" rtlCol="0" tIns="0" wrap="square"/>
              <a:lstStyle/>
              <a:p>
                <a:endParaRPr/>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b="b" l="l" r="r" t="t"/>
                <a:pathLst>
                  <a:path h="316229" w="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bIns="0" lIns="0" rIns="0" rtlCol="0" tIns="0" wrap="square"/>
              <a:lstStyle/>
              <a:p>
                <a:endParaRPr/>
              </a:p>
            </p:txBody>
          </p:sp>
          <p:pic>
            <p:nvPicPr>
              <p:cNvPr id="19" name="object 20">
                <a:extLst>
                  <a:ext uri="{FF2B5EF4-FFF2-40B4-BE49-F238E27FC236}">
                    <a16:creationId xmlns:a16="http://schemas.microsoft.com/office/drawing/2014/main" id="{F28054CE-C9A1-5463-2810-D75E4BC49E18}"/>
                  </a:ext>
                </a:extLst>
              </p:cNvPr>
              <p:cNvPicPr/>
              <p:nvPr/>
            </p:nvPicPr>
            <p:blipFill>
              <a:blip cstate="print" r:embed="rId6"/>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rtlCol="0" wrap="square">
              <a:spAutoFit/>
            </a:bodyPr>
            <a:lstStyle/>
            <a:p>
              <a:pPr>
                <a:lnSpc>
                  <a:spcPct val="150000"/>
                </a:lnSpc>
              </a:pPr>
              <a:r>
                <a:rPr lang="en-GB">
                  <a:solidFill>
                    <a:schemeClr val="bg1"/>
                  </a:solidFill>
                  <a:latin charset="77" panose="020F0502020204030203" pitchFamily="34" typeface="Lato"/>
                </a:rPr>
                <a:t>19th Floor </a:t>
              </a:r>
              <a:r>
                <a:rPr err="1" lang="en-GB">
                  <a:solidFill>
                    <a:schemeClr val="bg1"/>
                  </a:solidFill>
                  <a:latin charset="77" panose="020F0502020204030203" pitchFamily="34" typeface="Lato"/>
                </a:rPr>
                <a:t>Jeongdong</a:t>
              </a:r>
              <a:r>
                <a:rPr lang="en-GB">
                  <a:solidFill>
                    <a:schemeClr val="bg1"/>
                  </a:solidFill>
                  <a:latin charset="77" panose="020F0502020204030203" pitchFamily="34" typeface="Lato"/>
                </a:rPr>
                <a:t> Bldg. 21-15,</a:t>
              </a:r>
            </a:p>
            <a:p>
              <a:pPr>
                <a:lnSpc>
                  <a:spcPct val="150000"/>
                </a:lnSpc>
              </a:pPr>
              <a:r>
                <a:rPr err="1" lang="en-GB">
                  <a:solidFill>
                    <a:schemeClr val="bg1"/>
                  </a:solidFill>
                  <a:latin charset="77" panose="020F0502020204030203" pitchFamily="34" typeface="Lato"/>
                </a:rPr>
                <a:t>Jeongdong-gil</a:t>
              </a:r>
              <a:r>
                <a:rPr lang="en-GB">
                  <a:solidFill>
                    <a:schemeClr val="bg1"/>
                  </a:solidFill>
                  <a:latin charset="77" panose="020F0502020204030203" pitchFamily="34" typeface="Lato"/>
                </a:rPr>
                <a:t>, Jung-</a:t>
              </a:r>
              <a:r>
                <a:rPr err="1" lang="en-GB">
                  <a:solidFill>
                    <a:schemeClr val="bg1"/>
                  </a:solidFill>
                  <a:latin charset="77" panose="020F0502020204030203" pitchFamily="34" typeface="Lato"/>
                </a:rPr>
                <a:t>gu</a:t>
              </a:r>
              <a:r>
                <a:rPr lang="en-GB">
                  <a:solidFill>
                    <a:schemeClr val="bg1"/>
                  </a:solidFill>
                  <a:latin charset="77" panose="020F0502020204030203" pitchFamily="34" typeface="Lato"/>
                </a:rPr>
                <a:t>, Seoul,</a:t>
              </a:r>
            </a:p>
            <a:p>
              <a:pPr>
                <a:lnSpc>
                  <a:spcPct val="150000"/>
                </a:lnSpc>
              </a:pPr>
              <a:r>
                <a:rPr lang="en-GB">
                  <a:solidFill>
                    <a:schemeClr val="bg1"/>
                  </a:solidFill>
                  <a:latin charset="77" panose="020F0502020204030203" pitchFamily="34" typeface="Lato"/>
                </a:rPr>
                <a:t>Republic of Korea 04518</a:t>
              </a:r>
              <a:endParaRPr lang="en-PT">
                <a:solidFill>
                  <a:schemeClr val="bg1"/>
                </a:solidFill>
                <a:latin charset="77" panose="020F0502020204030203" pitchFamily="34" typeface="Lato"/>
              </a:endParaRP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rtlCol="0" wrap="square">
              <a:spAutoFit/>
            </a:bodyPr>
            <a:lstStyle/>
            <a:p>
              <a:pPr>
                <a:lnSpc>
                  <a:spcPts val="3800"/>
                </a:lnSpc>
              </a:pPr>
              <a:r>
                <a:rPr err="1" lang="en-GB">
                  <a:solidFill>
                    <a:schemeClr val="bg1"/>
                  </a:solidFill>
                  <a:latin charset="77" panose="020F0502020204030203" pitchFamily="34" typeface="Lato"/>
                </a:rPr>
                <a:t>www.gggi.org</a:t>
              </a:r>
              <a:endParaRPr lang="en-GB">
                <a:solidFill>
                  <a:schemeClr val="bg1"/>
                </a:solidFill>
                <a:latin charset="77" panose="020F0502020204030203" pitchFamily="34" typeface="Lato"/>
              </a:endParaRPr>
            </a:p>
            <a:p>
              <a:pPr>
                <a:lnSpc>
                  <a:spcPts val="3800"/>
                </a:lnSpc>
              </a:pPr>
              <a:r>
                <a:rPr lang="en-GB">
                  <a:solidFill>
                    <a:schemeClr val="bg1"/>
                  </a:solidFill>
                  <a:latin charset="77" panose="020F0502020204030203" pitchFamily="34" typeface="Lato"/>
                </a:rPr>
                <a:t>@</a:t>
              </a:r>
              <a:r>
                <a:rPr err="1" lang="en-GB">
                  <a:solidFill>
                    <a:schemeClr val="bg1"/>
                  </a:solidFill>
                  <a:latin charset="77" panose="020F0502020204030203" pitchFamily="34" typeface="Lato"/>
                </a:rPr>
                <a:t>gggi_hq</a:t>
              </a:r>
              <a:endParaRPr lang="en-GB">
                <a:solidFill>
                  <a:schemeClr val="bg1"/>
                </a:solidFill>
                <a:latin charset="77" panose="020F0502020204030203" pitchFamily="34" typeface="Lato"/>
              </a:endParaRPr>
            </a:p>
            <a:p>
              <a:pPr>
                <a:lnSpc>
                  <a:spcPts val="3800"/>
                </a:lnSpc>
              </a:pPr>
              <a:r>
                <a:rPr lang="en-GB">
                  <a:solidFill>
                    <a:schemeClr val="bg1"/>
                  </a:solidFill>
                  <a:latin charset="77" panose="020F0502020204030203" pitchFamily="34" typeface="Lato"/>
                </a:rPr>
                <a:t>@GGGIHQ</a:t>
              </a:r>
              <a:endParaRPr lang="en-PT">
                <a:solidFill>
                  <a:schemeClr val="bg1"/>
                </a:solidFill>
                <a:latin charset="77" panose="020F0502020204030203" pitchFamily="34" typeface="Lato"/>
              </a:endParaRP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rtlCol="0" wrap="square">
              <a:spAutoFit/>
            </a:bodyPr>
            <a:lstStyle/>
            <a:p>
              <a:pPr>
                <a:lnSpc>
                  <a:spcPts val="3800"/>
                </a:lnSpc>
              </a:pPr>
              <a:r>
                <a:rPr lang="en-GB">
                  <a:solidFill>
                    <a:schemeClr val="bg1"/>
                  </a:solidFill>
                  <a:latin charset="77" panose="020F0502020204030203" pitchFamily="34" typeface="Lato"/>
                </a:rPr>
                <a:t>@GGGIHQ</a:t>
              </a:r>
            </a:p>
            <a:p>
              <a:pPr>
                <a:lnSpc>
                  <a:spcPts val="3800"/>
                </a:lnSpc>
              </a:pPr>
              <a:r>
                <a:rPr lang="en-GB">
                  <a:solidFill>
                    <a:schemeClr val="bg1"/>
                  </a:solidFill>
                  <a:latin charset="77" panose="020F0502020204030203" pitchFamily="34" typeface="Lato"/>
                </a:rPr>
                <a:t>@gggi_hq</a:t>
              </a:r>
            </a:p>
            <a:p>
              <a:pPr>
                <a:lnSpc>
                  <a:spcPts val="3800"/>
                </a:lnSpc>
              </a:pPr>
              <a:r>
                <a:rPr lang="en-GB">
                  <a:solidFill>
                    <a:schemeClr val="bg1"/>
                  </a:solidFill>
                  <a:latin charset="77" panose="020F0502020204030203" pitchFamily="34" typeface="Lato"/>
                </a:rPr>
                <a:t>@GGGIMedia</a:t>
              </a:r>
              <a:endParaRPr lang="en-PT">
                <a:solidFill>
                  <a:schemeClr val="bg1"/>
                </a:solidFill>
                <a:latin charset="77" panose="020F0502020204030203" pitchFamily="34" typeface="Lato"/>
              </a:endParaRP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b="b" l="l" r="r" t="t"/>
                <a:pathLst>
                  <a:path h="316229" w="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bIns="0" lIns="0" rIns="0" rtlCol="0" tIns="0" wrap="square"/>
              <a:lstStyle/>
              <a:p>
                <a:endParaRPr/>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descr="A qr code with a cube and text&#10;&#10;Description automatically generated" id="3" name="Picture 2">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b="203" l="37" r="76" t="15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charset="77" panose="020F0302020204030203" pitchFamily="34" typeface="Lato Light"/>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851650" y="2331889"/>
            <a:ext cx="11963400" cy="2954655"/>
          </a:xfrm>
          <a:prstGeom prst="rect">
            <a:avLst/>
          </a:prstGeom>
          <a:noFill/>
        </p:spPr>
        <p:txBody>
          <a:bodyPr rtlCol="0" wrap="square">
            <a:spAutoFit/>
          </a:bodyPr>
          <a:lstStyle/>
          <a:p>
            <a:pPr algn="l"/>
            <a:r>
              <a:rPr b="1" lang="en-GB" sz="6200">
                <a:solidFill>
                  <a:schemeClr val="bg1"/>
                </a:solidFill>
                <a:latin charset="0" panose="020F0502020204030203" pitchFamily="34" typeface="Lato"/>
                <a:ea charset="0" panose="020F0502020204030203" pitchFamily="34" typeface="Lato"/>
                <a:cs charset="0" panose="020F0502020204030203" pitchFamily="34" typeface="Lato"/>
              </a:rPr>
              <a:t>WHAT CLIMATE FINANCING OPTIONS ARE AVAILABLE FOR CLIMATE-SMART SANITATION?</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8" name="Picture Placeholder 7">
            <a:extLst>
              <a:ext uri="{FF2B5EF4-FFF2-40B4-BE49-F238E27FC236}">
                <a16:creationId xmlns:a16="http://schemas.microsoft.com/office/drawing/2014/main" id="{9C7949D5-842E-04FE-C0C8-13611B8EC724}"/>
              </a:ext>
            </a:extLst>
          </p:cNvPr>
          <p:cNvSpPr>
            <a:spLocks noGrp="1"/>
          </p:cNvSpPr>
          <p:nvPr>
            <p:ph idx="10" sz="quarter" type="pic"/>
          </p:nvPr>
        </p:nvSpPr>
        <p:spPr/>
        <p:txBody>
          <a:bodyPr/>
          <a:lstStyle/>
          <a:p>
            <a:endParaRPr lang="en-IE"/>
          </a:p>
        </p:txBody>
      </p:sp>
      <p:pic>
        <p:nvPicPr>
          <p:cNvPr id="5" name="Picture 4">
            <a:extLst>
              <a:ext uri="{FF2B5EF4-FFF2-40B4-BE49-F238E27FC236}">
                <a16:creationId xmlns:a16="http://schemas.microsoft.com/office/drawing/2014/main" id="{FD639FA6-B3D0-969F-5B97-408FAB059BEF}"/>
              </a:ext>
            </a:extLst>
          </p:cNvPr>
          <p:cNvPicPr>
            <a:picLocks noChangeArrowheads="1" noChangeAspect="1"/>
          </p:cNvPicPr>
          <p:nvPr/>
        </p:nvPicPr>
        <p:blipFill rotWithShape="1">
          <a:blip r:embed="rId4">
            <a:extLst>
              <a:ext uri="{28A0092B-C50C-407E-A947-70E740481C1C}">
                <a14:useLocalDpi xmlns:a14="http://schemas.microsoft.com/office/drawing/2010/main" val="0"/>
              </a:ext>
            </a:extLst>
          </a:blip>
          <a:srcRect b="30"/>
          <a:stretch>
            <a:fillRect/>
          </a:stretch>
        </p:blipFill>
        <p:spPr bwMode="auto">
          <a:xfrm>
            <a:off x="0" y="5760307"/>
            <a:ext cx="20109300" cy="559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2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0C3A1651-8C47-EAD0-3F47-E19825F6D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3" name="TextBox 7">
            <a:extLst>
              <a:ext uri="{FF2B5EF4-FFF2-40B4-BE49-F238E27FC236}">
                <a16:creationId xmlns:a16="http://schemas.microsoft.com/office/drawing/2014/main" id="{09412DD8-C4CF-AE49-492A-D63F6FF91F4E}"/>
              </a:ext>
            </a:extLst>
          </p:cNvPr>
          <p:cNvSpPr txBox="1"/>
          <p:nvPr/>
        </p:nvSpPr>
        <p:spPr>
          <a:xfrm>
            <a:off x="2689655" y="3660064"/>
            <a:ext cx="14724790" cy="3939540"/>
          </a:xfrm>
          <a:prstGeom prst="rect">
            <a:avLst/>
          </a:prstGeom>
          <a:noFill/>
        </p:spPr>
        <p:txBody>
          <a:bodyPr wrap="square">
            <a:spAutoFit/>
          </a:bodyPr>
          <a:lstStyle/>
          <a:p>
            <a:pPr algn="ctr"/>
            <a:r>
              <a:rPr lang="en-US" sz="5000">
                <a:solidFill>
                  <a:srgbClr val="08B89D"/>
                </a:solidFill>
                <a:latin typeface="Lato" panose="020F0502020204030203" pitchFamily="34" charset="0"/>
                <a:ea typeface="Lato" panose="020F0502020204030203" pitchFamily="34" charset="0"/>
                <a:cs typeface="Lato" panose="020F0502020204030203" pitchFamily="34" charset="0"/>
              </a:rPr>
              <a:t>Although only 0.3% of global climate finance is received by the WASH sector, there exist several funding options that aim to support climate adaptation and mitigation through Climate-SMART Sanitation actions.</a:t>
            </a:r>
            <a:endParaRPr lang="en-IE" sz="5000">
              <a:solidFill>
                <a:srgbClr val="08B89D"/>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E0F49659-EBDB-CDE6-A0A0-2710BB25518F}"/>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Financing Tools</a:t>
            </a:r>
          </a:p>
        </p:txBody>
      </p:sp>
      <p:sp>
        <p:nvSpPr>
          <p:cNvPr id="2" name="Slide Number Placeholder 11">
            <a:extLst>
              <a:ext uri="{FF2B5EF4-FFF2-40B4-BE49-F238E27FC236}">
                <a16:creationId xmlns:a16="http://schemas.microsoft.com/office/drawing/2014/main" id="{9B4669BE-CB5C-FCC9-8799-B8ECD448F82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4</a:t>
            </a:fld>
            <a:endParaRPr lang="en-FR">
              <a:solidFill>
                <a:schemeClr val="tx1"/>
              </a:solidFill>
            </a:endParaRPr>
          </a:p>
        </p:txBody>
      </p:sp>
    </p:spTree>
    <p:extLst>
      <p:ext uri="{BB962C8B-B14F-4D97-AF65-F5344CB8AC3E}">
        <p14:creationId xmlns:p14="http://schemas.microsoft.com/office/powerpoint/2010/main" val="275181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E5E61C2-2291-F29A-A6F3-8FD8C54C6B3C}"/>
              </a:ext>
            </a:extLst>
          </p:cNvPr>
          <p:cNvSpPr/>
          <p:nvPr/>
        </p:nvSpPr>
        <p:spPr>
          <a:xfrm>
            <a:off x="1113560" y="1142126"/>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4" name="TextBox 3">
            <a:extLst>
              <a:ext uri="{FF2B5EF4-FFF2-40B4-BE49-F238E27FC236}">
                <a16:creationId xmlns:a16="http://schemas.microsoft.com/office/drawing/2014/main" id="{1E34FEBF-48C3-EA8F-3871-CF1B441FE30E}"/>
              </a:ext>
            </a:extLst>
          </p:cNvPr>
          <p:cNvSpPr txBox="1"/>
          <p:nvPr/>
        </p:nvSpPr>
        <p:spPr>
          <a:xfrm>
            <a:off x="1270811" y="1095958"/>
            <a:ext cx="17437558" cy="830997"/>
          </a:xfrm>
          <a:prstGeom prst="rect">
            <a:avLst/>
          </a:prstGeom>
          <a:noFill/>
        </p:spPr>
        <p:txBody>
          <a:bodyPr wrap="square">
            <a:spAutoFit/>
          </a:bodyPr>
          <a:lstStyle/>
          <a:p>
            <a:r>
              <a:rPr lang="en-IE" sz="4800" b="1" noProof="0">
                <a:latin typeface="Lato Black" panose="020F0502020204030203" pitchFamily="34" charset="77"/>
              </a:rPr>
              <a:t>Types of Climate Financing for Sanitation Projects</a:t>
            </a:r>
          </a:p>
        </p:txBody>
      </p:sp>
      <p:graphicFrame>
        <p:nvGraphicFramePr>
          <p:cNvPr id="6" name="Diagram 5">
            <a:extLst>
              <a:ext uri="{FF2B5EF4-FFF2-40B4-BE49-F238E27FC236}">
                <a16:creationId xmlns:a16="http://schemas.microsoft.com/office/drawing/2014/main" id="{1E13EA71-534A-DCCC-571F-208C66FC1377}"/>
              </a:ext>
            </a:extLst>
          </p:cNvPr>
          <p:cNvGraphicFramePr/>
          <p:nvPr>
            <p:extLst>
              <p:ext uri="{D42A27DB-BD31-4B8C-83A1-F6EECF244321}">
                <p14:modId xmlns:p14="http://schemas.microsoft.com/office/powerpoint/2010/main" val="2866788699"/>
              </p:ext>
            </p:extLst>
          </p:nvPr>
        </p:nvGraphicFramePr>
        <p:xfrm>
          <a:off x="1441450" y="2293495"/>
          <a:ext cx="17437558" cy="8019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33282781-68A1-37E5-7193-06C2A695640A}"/>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Financing Tools</a:t>
            </a:r>
          </a:p>
        </p:txBody>
      </p:sp>
      <p:sp>
        <p:nvSpPr>
          <p:cNvPr id="5" name="Slide Number Placeholder 11">
            <a:extLst>
              <a:ext uri="{FF2B5EF4-FFF2-40B4-BE49-F238E27FC236}">
                <a16:creationId xmlns:a16="http://schemas.microsoft.com/office/drawing/2014/main" id="{869BAB40-E15B-1193-7C13-56A6D637BB4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5</a:t>
            </a:fld>
            <a:endParaRPr lang="en-FR">
              <a:solidFill>
                <a:schemeClr val="tx1"/>
              </a:solidFill>
            </a:endParaRPr>
          </a:p>
        </p:txBody>
      </p:sp>
    </p:spTree>
    <p:extLst>
      <p:ext uri="{BB962C8B-B14F-4D97-AF65-F5344CB8AC3E}">
        <p14:creationId xmlns:p14="http://schemas.microsoft.com/office/powerpoint/2010/main" val="3649982036"/>
      </p:ext>
    </p:extLst>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charset="77" panose="020F0302020204030203" pitchFamily="34" typeface="Lato Light"/>
              </a:rPr>
              <a:t>0</a:t>
            </a:r>
            <a:r>
              <a:rPr lang="de-DE" sz="32500">
                <a:solidFill>
                  <a:schemeClr val="bg1"/>
                </a:solidFill>
                <a:latin charset="77" panose="020F0302020204030203" pitchFamily="34" typeface="Lato Light"/>
              </a:rPr>
              <a:t>2</a:t>
            </a:r>
            <a:endParaRPr lang="en-PT" sz="32500">
              <a:solidFill>
                <a:schemeClr val="bg1"/>
              </a:solidFill>
              <a:latin charset="77" panose="020F0302020204030203" pitchFamily="34" typeface="Lato Light"/>
            </a:endParaRPr>
          </a:p>
        </p:txBody>
      </p:sp>
      <p:sp>
        <p:nvSpPr>
          <p:cNvPr id="4" name="TextBox 3">
            <a:extLst>
              <a:ext uri="{FF2B5EF4-FFF2-40B4-BE49-F238E27FC236}">
                <a16:creationId xmlns:a16="http://schemas.microsoft.com/office/drawing/2014/main" id="{C10AEC7E-7D60-DA99-4BCA-0AA0235E04FF}"/>
              </a:ext>
            </a:extLst>
          </p:cNvPr>
          <p:cNvSpPr txBox="1"/>
          <p:nvPr/>
        </p:nvSpPr>
        <p:spPr>
          <a:xfrm>
            <a:off x="6851650" y="2331889"/>
            <a:ext cx="11963400" cy="5632311"/>
          </a:xfrm>
          <a:prstGeom prst="rect">
            <a:avLst/>
          </a:prstGeom>
          <a:noFill/>
        </p:spPr>
        <p:txBody>
          <a:bodyPr rtlCol="0" wrap="square">
            <a:spAutoFit/>
          </a:bodyPr>
          <a:lstStyle/>
          <a:p>
            <a:pPr algn="ctr"/>
            <a:r>
              <a:rPr b="1" lang="en-GB" sz="7200">
                <a:solidFill>
                  <a:schemeClr val="bg1"/>
                </a:solidFill>
                <a:latin charset="0" panose="020F0502020204030203" pitchFamily="34" typeface="Lato"/>
                <a:ea charset="0" panose="020F0502020204030203" pitchFamily="34" typeface="Lato"/>
                <a:cs charset="0" panose="020F0502020204030203" pitchFamily="34" typeface="Lato"/>
              </a:rPr>
              <a:t>HOW DO MULTILATERAL CLIMATE FUNDS (MCFs) </a:t>
            </a:r>
            <a:r>
              <a:rPr b="1" lang="en-IE" sz="7200">
                <a:solidFill>
                  <a:schemeClr val="bg1"/>
                </a:solidFill>
                <a:latin charset="0" panose="020F0502020204030203" pitchFamily="34" typeface="Lato"/>
                <a:ea charset="0" panose="020F0502020204030203" pitchFamily="34" typeface="Lato"/>
                <a:cs charset="0" panose="020F0502020204030203" pitchFamily="34" typeface="Lato"/>
              </a:rPr>
              <a:t>OPERATE?</a:t>
            </a:r>
            <a:endParaRPr b="1" lang="en-PT" sz="7200">
              <a:solidFill>
                <a:schemeClr val="bg1"/>
              </a:solidFill>
              <a:latin charset="0" panose="020F0502020204030203" pitchFamily="34" typeface="Lato"/>
              <a:ea charset="0" panose="020F0502020204030203" pitchFamily="34" typeface="Lato"/>
              <a:cs charset="0" panose="020F0502020204030203" pitchFamily="34" typeface="Lato"/>
            </a:endParaRPr>
          </a:p>
          <a:p>
            <a:pPr algn="ctr"/>
            <a:endParaRPr b="1" lang="en-PT" sz="7200">
              <a:solidFill>
                <a:schemeClr val="bg1"/>
              </a:solidFill>
              <a:latin charset="0" panose="020F0502020204030203" pitchFamily="34" typeface="Lato"/>
              <a:ea charset="0" panose="020F0502020204030203" pitchFamily="34" typeface="Lato"/>
              <a:cs charset="0" panose="020F0502020204030203" pitchFamily="34" typeface="Lato"/>
            </a:endParaRPr>
          </a:p>
          <a:p>
            <a:endParaRPr b="1" lang="en-GB" sz="7200">
              <a:solidFill>
                <a:schemeClr val="bg1"/>
              </a:solidFill>
              <a:latin charset="0" panose="020F0502020204030203" pitchFamily="34" typeface="Lato"/>
              <a:ea charset="0" panose="020F0502020204030203" pitchFamily="34" typeface="Lato"/>
              <a:cs charset="0" panose="020F0502020204030203" pitchFamily="34" typeface="Lato"/>
            </a:endParaRP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descr="Aerial view of a sewage treatment plant&#10;&#10;AI-generated content may be incorrect." id="16" name="Picture Placeholder 15">
            <a:extLst>
              <a:ext uri="{FF2B5EF4-FFF2-40B4-BE49-F238E27FC236}">
                <a16:creationId xmlns:a16="http://schemas.microsoft.com/office/drawing/2014/main" id="{40F5D612-F04A-8C60-6A32-42A767708A36}"/>
              </a:ext>
            </a:extLst>
          </p:cNvPr>
          <p:cNvPicPr>
            <a:picLocks noChangeAspect="1" noGrp="1"/>
          </p:cNvPicPr>
          <p:nvPr>
            <p:ph idx="10" sz="quarter" type="pic"/>
          </p:nvPr>
        </p:nvPicPr>
        <p:blipFill>
          <a:blip r:embed="rId4">
            <a:extLst>
              <a:ext uri="{28A0092B-C50C-407E-A947-70E740481C1C}">
                <a14:useLocalDpi xmlns:a14="http://schemas.microsoft.com/office/drawing/2010/main" val="0"/>
              </a:ext>
            </a:extLst>
          </a:blip>
          <a:srcRect b="26" t="26"/>
          <a:stretch>
            <a:fillRect/>
          </a:stretch>
        </p:blipFill>
        <p:spPr/>
      </p:pic>
    </p:spTree>
    <p:extLst>
      <p:ext uri="{BB962C8B-B14F-4D97-AF65-F5344CB8AC3E}">
        <p14:creationId xmlns:p14="http://schemas.microsoft.com/office/powerpoint/2010/main" val="2962501559"/>
      </p:ext>
    </p:extLst>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5998CFB0-5165-5519-77F2-C0F1CC42C7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922A7EB-5E18-D318-2B6E-73C429178FF9}"/>
              </a:ext>
            </a:extLst>
          </p:cNvPr>
          <p:cNvSpPr/>
          <p:nvPr/>
        </p:nvSpPr>
        <p:spPr>
          <a:xfrm>
            <a:off x="1225092" y="1382155"/>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FB9B8CDC-483A-0CD2-9B46-79A936B36235}"/>
              </a:ext>
            </a:extLst>
          </p:cNvPr>
          <p:cNvSpPr txBox="1"/>
          <p:nvPr/>
        </p:nvSpPr>
        <p:spPr>
          <a:xfrm>
            <a:off x="1441450" y="1478260"/>
            <a:ext cx="10670602" cy="830997"/>
          </a:xfrm>
          <a:prstGeom prst="rect">
            <a:avLst/>
          </a:prstGeom>
          <a:noFill/>
        </p:spPr>
        <p:txBody>
          <a:bodyPr wrap="square">
            <a:spAutoFit/>
          </a:bodyPr>
          <a:lstStyle/>
          <a:p>
            <a:pPr algn="l"/>
            <a:r>
              <a:rPr b="1" lang="en-IE" noProof="0" sz="4800">
                <a:latin charset="77" panose="020F0502020204030203" pitchFamily="34" typeface="Lato Black"/>
              </a:rPr>
              <a:t>The Green Climate Fund (GCF)</a:t>
            </a:r>
          </a:p>
        </p:txBody>
      </p:sp>
      <p:sp>
        <p:nvSpPr>
          <p:cNvPr id="7" name="TextBox 6">
            <a:extLst>
              <a:ext uri="{FF2B5EF4-FFF2-40B4-BE49-F238E27FC236}">
                <a16:creationId xmlns:a16="http://schemas.microsoft.com/office/drawing/2014/main" id="{1102D9C1-6920-420F-C081-50A81643BF06}"/>
              </a:ext>
            </a:extLst>
          </p:cNvPr>
          <p:cNvSpPr txBox="1"/>
          <p:nvPr/>
        </p:nvSpPr>
        <p:spPr>
          <a:xfrm>
            <a:off x="1892446" y="2816339"/>
            <a:ext cx="8155227" cy="6448047"/>
          </a:xfrm>
          <a:prstGeom prst="rect">
            <a:avLst/>
          </a:prstGeom>
          <a:noFill/>
        </p:spPr>
        <p:txBody>
          <a:bodyPr rtlCol="0" wrap="square">
            <a:spAutoFit/>
          </a:bodyPr>
          <a:lstStyle/>
          <a:p>
            <a:pPr algn="just" indent="-342900" marL="342900">
              <a:lnSpc>
                <a:spcPts val="3000"/>
              </a:lnSpc>
              <a:spcBef>
                <a:spcPts val="600"/>
              </a:spcBef>
              <a:spcAft>
                <a:spcPts val="600"/>
              </a:spcAft>
              <a:buFont charset="0" panose="020B0604020202020204" pitchFamily="34" typeface="Arial"/>
              <a:buChar char="•"/>
            </a:pPr>
            <a:r>
              <a:rPr dirty="0" lang="en-US" sz="2400">
                <a:latin charset="0" panose="020F0502020204030203" pitchFamily="34" typeface="Lato"/>
                <a:ea charset="0" panose="020F0502020204030203" pitchFamily="34" typeface="Lato"/>
                <a:cs charset="0" panose="020F0502020204030203" pitchFamily="34" typeface="Lato"/>
              </a:rPr>
              <a:t>World’s largest climate fund, mandated to finance climate change mitigation and adaptation activities in developing countries.</a:t>
            </a:r>
          </a:p>
          <a:p>
            <a:pPr algn="just" indent="-342900" marL="342900">
              <a:lnSpc>
                <a:spcPts val="3000"/>
              </a:lnSpc>
              <a:spcBef>
                <a:spcPts val="600"/>
              </a:spcBef>
              <a:spcAft>
                <a:spcPts val="600"/>
              </a:spcAft>
              <a:buFont charset="0" panose="020B0604020202020204" pitchFamily="34" typeface="Arial"/>
              <a:buChar char="•"/>
            </a:pPr>
            <a:r>
              <a:rPr dirty="0" lang="en-US" sz="2400">
                <a:latin charset="0" panose="020F0502020204030203" pitchFamily="34" typeface="Lato"/>
                <a:ea charset="0" panose="020F0502020204030203" pitchFamily="34" typeface="Lato"/>
                <a:cs charset="0" panose="020F0502020204030203" pitchFamily="34" typeface="Lato"/>
              </a:rPr>
              <a:t>Operates on a country-driven approach where developing countries are given the responsibility to lead GCF programming and implementation, allowing developing countries to match their NDC ambitions with climate action effectively.</a:t>
            </a:r>
          </a:p>
          <a:p>
            <a:pPr algn="just" indent="-342900" marL="342900">
              <a:lnSpc>
                <a:spcPts val="3000"/>
              </a:lnSpc>
              <a:spcBef>
                <a:spcPts val="600"/>
              </a:spcBef>
              <a:spcAft>
                <a:spcPts val="600"/>
              </a:spcAft>
              <a:buFont charset="0" panose="020B0604020202020204" pitchFamily="34" typeface="Arial"/>
              <a:buChar char="•"/>
            </a:pPr>
            <a:r>
              <a:rPr dirty="0" lang="en-US" sz="2400">
                <a:latin charset="0" panose="020F0502020204030203" pitchFamily="34" typeface="Lato"/>
                <a:ea charset="0" panose="020F0502020204030203" pitchFamily="34" typeface="Lato"/>
                <a:cs charset="0" panose="020F0502020204030203" pitchFamily="34" typeface="Lato"/>
              </a:rPr>
              <a:t>Over US$20 billion has been pledged to the fund from 2020-2027.</a:t>
            </a:r>
          </a:p>
          <a:p>
            <a:pPr algn="just" indent="-342900" marL="342900">
              <a:lnSpc>
                <a:spcPts val="3000"/>
              </a:lnSpc>
              <a:spcBef>
                <a:spcPts val="600"/>
              </a:spcBef>
              <a:spcAft>
                <a:spcPts val="600"/>
              </a:spcAft>
              <a:buFont charset="0" panose="020B0604020202020204" pitchFamily="34" typeface="Arial"/>
              <a:buChar char="•"/>
            </a:pPr>
            <a:r>
              <a:rPr dirty="0" lang="en-US" sz="2400">
                <a:latin charset="0" panose="020F0502020204030203" pitchFamily="34" typeface="Lato"/>
                <a:ea charset="0" panose="020F0502020204030203" pitchFamily="34" typeface="Lato"/>
                <a:cs charset="0" panose="020F0502020204030203" pitchFamily="34" typeface="Lato"/>
              </a:rPr>
              <a:t>Mandated to invest its resources equally to mitigation and adaptation.</a:t>
            </a:r>
          </a:p>
          <a:p>
            <a:pPr algn="just" indent="-342900" marL="342900">
              <a:lnSpc>
                <a:spcPts val="3000"/>
              </a:lnSpc>
              <a:spcBef>
                <a:spcPts val="600"/>
              </a:spcBef>
              <a:spcAft>
                <a:spcPts val="600"/>
              </a:spcAft>
              <a:buFont charset="0" panose="020B0604020202020204" pitchFamily="34" typeface="Arial"/>
              <a:buChar char="•"/>
            </a:pPr>
            <a:r>
              <a:rPr dirty="0" lang="en-US" sz="2400">
                <a:latin charset="0" panose="020F0502020204030203" pitchFamily="34" typeface="Lato"/>
                <a:ea charset="0" panose="020F0502020204030203" pitchFamily="34" typeface="Lato"/>
                <a:cs charset="0" panose="020F0502020204030203" pitchFamily="34" typeface="Lato"/>
              </a:rPr>
              <a:t>At least half of its adaptation resources are required to be invested in Small Island Developing States (SIDS), Least Developed Countries (LDCs), and African states.</a:t>
            </a:r>
          </a:p>
        </p:txBody>
      </p:sp>
      <p:pic>
        <p:nvPicPr>
          <p:cNvPr id="3" name="Graphic 68">
            <a:extLst>
              <a:ext uri="{FF2B5EF4-FFF2-40B4-BE49-F238E27FC236}">
                <a16:creationId xmlns:a16="http://schemas.microsoft.com/office/drawing/2014/main" id="{34CB6BC9-1DEF-C970-4887-809EDA13E8F3}"/>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C53A7127-C15B-5129-77F7-0750103D86E2}"/>
              </a:ext>
            </a:extLst>
          </p:cNvPr>
          <p:cNvPicPr>
            <a:picLocks noChangeArrowheads="1" noChangeAspect="1"/>
          </p:cNvPicPr>
          <p:nvPr/>
        </p:nvPicPr>
        <p:blipFill>
          <a:blip r:embed="rId4">
            <a:extLst>
              <a:ext uri="{28A0092B-C50C-407E-A947-70E740481C1C}">
                <a14:useLocalDpi xmlns:a14="http://schemas.microsoft.com/office/drawing/2010/main" val="0"/>
              </a:ext>
            </a:extLst>
          </a:blip>
          <a:srcRect l="65" r="65"/>
          <a:stretch/>
        </p:blipFill>
        <p:spPr bwMode="auto">
          <a:xfrm>
            <a:off x="10669309" y="2745744"/>
            <a:ext cx="8728425" cy="5817861"/>
          </a:xfrm>
          <a:prstGeom prst="roundRect">
            <a:avLst>
              <a:gd fmla="val 8594" name="adj"/>
            </a:avLst>
          </a:prstGeom>
          <a:solidFill>
            <a:srgbClr val="FFFFFF">
              <a:shade val="85000"/>
            </a:srgbClr>
          </a:solidFill>
          <a:ln>
            <a:noFill/>
          </a:ln>
          <a:effectLst/>
        </p:spPr>
      </p:pic>
      <p:sp>
        <p:nvSpPr>
          <p:cNvPr id="6" name="TextBox 5">
            <a:extLst>
              <a:ext uri="{FF2B5EF4-FFF2-40B4-BE49-F238E27FC236}">
                <a16:creationId xmlns:a16="http://schemas.microsoft.com/office/drawing/2014/main" id="{98F65C31-3245-42E1-796F-7E36C5F4E304}"/>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FB8E9BDA-B533-D95D-5B49-22CF0D8351A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7</a:t>
            </a:fld>
            <a:endParaRPr lang="en-FR">
              <a:solidFill>
                <a:schemeClr val="tx1"/>
              </a:solidFill>
            </a:endParaRPr>
          </a:p>
        </p:txBody>
      </p:sp>
    </p:spTree>
    <p:extLst>
      <p:ext uri="{BB962C8B-B14F-4D97-AF65-F5344CB8AC3E}">
        <p14:creationId xmlns:p14="http://schemas.microsoft.com/office/powerpoint/2010/main" val="564152385"/>
      </p:ext>
    </p:extLst>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BFFBEBE9-2886-AC53-F715-003A0F14711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292DFA1-E479-A0F3-302A-AC641CD323D5}"/>
              </a:ext>
            </a:extLst>
          </p:cNvPr>
          <p:cNvSpPr/>
          <p:nvPr/>
        </p:nvSpPr>
        <p:spPr>
          <a:xfrm>
            <a:off x="1225092" y="1382155"/>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F23DEC3B-1EDE-0146-7DF2-0F5EC4FFDA85}"/>
              </a:ext>
            </a:extLst>
          </p:cNvPr>
          <p:cNvSpPr txBox="1"/>
          <p:nvPr/>
        </p:nvSpPr>
        <p:spPr>
          <a:xfrm>
            <a:off x="1441449" y="1478260"/>
            <a:ext cx="12544373" cy="861774"/>
          </a:xfrm>
          <a:prstGeom prst="rect">
            <a:avLst/>
          </a:prstGeom>
          <a:noFill/>
        </p:spPr>
        <p:txBody>
          <a:bodyPr wrap="square">
            <a:spAutoFit/>
          </a:bodyPr>
          <a:lstStyle/>
          <a:p>
            <a:pPr algn="l"/>
            <a:r>
              <a:rPr b="1" lang="en-IE" noProof="0" sz="4800">
                <a:latin charset="77" panose="020F0502020204030203" pitchFamily="34" typeface="Lato Black"/>
              </a:rPr>
              <a:t>GCF Resource Mobilization</a:t>
            </a:r>
          </a:p>
        </p:txBody>
      </p:sp>
      <p:sp>
        <p:nvSpPr>
          <p:cNvPr id="7" name="TextBox 6">
            <a:extLst>
              <a:ext uri="{FF2B5EF4-FFF2-40B4-BE49-F238E27FC236}">
                <a16:creationId xmlns:a16="http://schemas.microsoft.com/office/drawing/2014/main" id="{D73560AB-13F5-2DC3-192C-2E677470EAC4}"/>
              </a:ext>
            </a:extLst>
          </p:cNvPr>
          <p:cNvSpPr txBox="1"/>
          <p:nvPr/>
        </p:nvSpPr>
        <p:spPr>
          <a:xfrm>
            <a:off x="1892446" y="2529533"/>
            <a:ext cx="8155227" cy="9710479"/>
          </a:xfrm>
          <a:prstGeom prst="rect">
            <a:avLst/>
          </a:prstGeom>
          <a:noFill/>
        </p:spPr>
        <p:txBody>
          <a:bodyPr rtlCol="0" wrap="square">
            <a:spAutoFit/>
          </a:bodyPr>
          <a:lstStyle/>
          <a:p>
            <a:pPr algn="just" indent="-457200" lvl="3" marL="457200">
              <a:buFont charset="0" panose="020B0604020202020204" pitchFamily="34" typeface="Arial"/>
              <a:buChar char="•"/>
            </a:pPr>
            <a:r>
              <a:rPr dirty="0" lang="en-US" sz="2200">
                <a:latin charset="0" panose="020F0502020204030203" pitchFamily="34" typeface="Lato"/>
                <a:ea charset="0" panose="020F0502020204030203" pitchFamily="34" typeface="Lato"/>
                <a:cs charset="0" panose="020F0502020204030203" pitchFamily="34" typeface="Lato"/>
              </a:rPr>
              <a:t>The GCF accepts contributions from developed countries party to the UN Framework Convention on Climate Change (UNFCCC) as well as public, non-public, and alternative sources including countries not party to the UNFCCC, in the form of grants, capital or loans.</a:t>
            </a:r>
          </a:p>
          <a:p>
            <a:pPr algn="just" indent="-457200" lvl="3" marL="457200">
              <a:buFont charset="0" panose="020B0604020202020204" pitchFamily="34" typeface="Arial"/>
              <a:buChar char="•"/>
            </a:pPr>
            <a:endParaRPr dirty="0" lang="en-US" sz="22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dirty="0" lang="en-US" sz="2200">
                <a:latin charset="0" panose="020F0502020204030203" pitchFamily="34" typeface="Lato"/>
                <a:ea charset="0" panose="020F0502020204030203" pitchFamily="34" typeface="Lato"/>
                <a:cs charset="0" panose="020F0502020204030203" pitchFamily="34" typeface="Lato"/>
              </a:rPr>
              <a:t>42% of GCF’s climate financing is provided in the form of grants and often focus is placed on community-led projects in underserved countries.</a:t>
            </a:r>
          </a:p>
          <a:p>
            <a:pPr algn="just" indent="-457200" lvl="3" marL="457200">
              <a:buFont charset="0" panose="020B0604020202020204" pitchFamily="34" typeface="Arial"/>
              <a:buChar char="•"/>
            </a:pPr>
            <a:endParaRPr dirty="0" lang="en-US" sz="22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dirty="0" lang="en-US" sz="2200">
                <a:latin charset="0" panose="020F0502020204030203" pitchFamily="34" typeface="Lato"/>
                <a:ea charset="0" panose="020F0502020204030203" pitchFamily="34" typeface="Lato"/>
                <a:cs charset="0" panose="020F0502020204030203" pitchFamily="34" typeface="Lato"/>
              </a:rPr>
              <a:t>The GCF provides climate finance to developing countries exclusively through its network of Accredited Entities, which consist of public or private, international, national, and regional institutions and NGOs</a:t>
            </a:r>
            <a:r>
              <a:rPr dirty="0" lang="en-IE" sz="2200">
                <a:latin charset="0" panose="020F0502020204030203" pitchFamily="34" typeface="Lato"/>
                <a:ea charset="0" panose="020F0502020204030203" pitchFamily="34" typeface="Lato"/>
                <a:cs charset="0" panose="020F0502020204030203" pitchFamily="34" typeface="Lato"/>
              </a:rPr>
              <a:t>.</a:t>
            </a:r>
          </a:p>
          <a:p>
            <a:pPr algn="just" indent="-457200" lvl="3" marL="457200">
              <a:buFont charset="0" panose="020B0604020202020204" pitchFamily="34" typeface="Arial"/>
              <a:buChar char="•"/>
            </a:pPr>
            <a:endParaRPr dirty="0" lang="en-IE" sz="22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dirty="0" lang="en-US" sz="2200">
                <a:latin charset="0" panose="020F0502020204030203" pitchFamily="34" typeface="Lato"/>
                <a:ea charset="0" panose="020F0502020204030203" pitchFamily="34" typeface="Lato"/>
                <a:cs charset="0" panose="020F0502020204030203" pitchFamily="34" typeface="Lato"/>
              </a:rPr>
              <a:t>Organizations must demonstrate strong financial management and specialized capacities in driving climate action to become an accredited partner of the GCF</a:t>
            </a:r>
            <a:r>
              <a:rPr dirty="0" lang="en-IE" sz="2200">
                <a:latin charset="0" panose="020F0502020204030203" pitchFamily="34" typeface="Lato"/>
                <a:ea charset="0" panose="020F0502020204030203" pitchFamily="34" typeface="Lato"/>
                <a:cs charset="0" panose="020F0502020204030203" pitchFamily="34" typeface="Lato"/>
              </a:rPr>
              <a:t>.</a:t>
            </a:r>
          </a:p>
          <a:p>
            <a:pPr algn="just" indent="-457200" lvl="3" marL="457200">
              <a:buFont charset="0" panose="020B0604020202020204" pitchFamily="34" typeface="Arial"/>
              <a:buChar char="•"/>
            </a:pPr>
            <a:endParaRPr dirty="0" lang="en-US" sz="22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dirty="0" lang="en-US" sz="2200">
                <a:latin charset="0" panose="020F0502020204030203" pitchFamily="34" typeface="Lato"/>
                <a:ea charset="0" panose="020F0502020204030203" pitchFamily="34" typeface="Lato"/>
                <a:cs charset="0" panose="020F0502020204030203" pitchFamily="34" typeface="Lato"/>
              </a:rPr>
              <a:t>Some examples of accredited entities partner to the GCF include the </a:t>
            </a:r>
            <a:r>
              <a:rPr dirty="0" i="1" lang="en-US" sz="2200">
                <a:latin charset="0" panose="020F0502020204030203" pitchFamily="34" typeface="Lato"/>
                <a:ea charset="0" panose="020F0502020204030203" pitchFamily="34" typeface="Lato"/>
                <a:cs charset="0" panose="020F0502020204030203" pitchFamily="34" typeface="Lato"/>
              </a:rPr>
              <a:t>African Development Bank (AfDB), Development Bank of Southern Africa (DBSA), </a:t>
            </a:r>
            <a:r>
              <a:rPr dirty="0" lang="en-US" sz="2200">
                <a:latin charset="0" panose="020F0502020204030203" pitchFamily="34" typeface="Lato"/>
                <a:ea charset="0" panose="020F0502020204030203" pitchFamily="34" typeface="Lato"/>
                <a:cs charset="0" panose="020F0502020204030203" pitchFamily="34" typeface="Lato"/>
              </a:rPr>
              <a:t>and </a:t>
            </a:r>
            <a:r>
              <a:rPr dirty="0" i="1" lang="en-US" sz="2200">
                <a:latin charset="0" panose="020F0502020204030203" pitchFamily="34" typeface="Lato"/>
                <a:ea charset="0" panose="020F0502020204030203" pitchFamily="34" typeface="Lato"/>
                <a:cs charset="0" panose="020F0502020204030203" pitchFamily="34" typeface="Lato"/>
              </a:rPr>
              <a:t>Sahara and Sahel Observatory (OSS).</a:t>
            </a:r>
          </a:p>
          <a:p>
            <a:pPr algn="just" indent="-457200" lvl="3" marL="457200">
              <a:buFont typeface="+mj-lt"/>
              <a:buAutoNum type="arabicParenR"/>
            </a:pPr>
            <a:endParaRPr dirty="0" lang="en-IE" sz="2200">
              <a:latin charset="0" panose="020F0502020204030203" pitchFamily="34" typeface="Lato"/>
              <a:ea charset="0" panose="020F0502020204030203" pitchFamily="34" typeface="Lato"/>
              <a:cs charset="0" panose="020F0502020204030203" pitchFamily="34" typeface="Lato"/>
            </a:endParaRPr>
          </a:p>
          <a:p>
            <a:pPr algn="just" indent="-457200" lvl="1" marL="457200">
              <a:buFont typeface="+mj-lt"/>
              <a:buAutoNum type="arabicParenR"/>
            </a:pPr>
            <a:endParaRPr dirty="0" lang="en-IE" sz="2200">
              <a:latin charset="0" panose="020F0502020204030203" pitchFamily="34" typeface="Lato"/>
              <a:ea charset="0" panose="020F0502020204030203" pitchFamily="34" typeface="Lato"/>
              <a:cs charset="0" panose="020F0502020204030203" pitchFamily="34" typeface="Lato"/>
            </a:endParaRPr>
          </a:p>
          <a:p>
            <a:pPr indent="-342900" lvl="6" marL="342900">
              <a:buFont charset="0" panose="020B0604020202020204" pitchFamily="34" typeface="Arial"/>
              <a:buChar char="•"/>
            </a:pPr>
            <a:endParaRPr dirty="0" lang="en-IE" sz="2200">
              <a:latin charset="0" panose="020F0502020204030203" pitchFamily="34" typeface="Lato"/>
              <a:ea charset="0" panose="020F0502020204030203" pitchFamily="34" typeface="Lato"/>
              <a:cs charset="0" panose="020F0502020204030203" pitchFamily="34" typeface="Lato"/>
            </a:endParaRPr>
          </a:p>
          <a:p>
            <a:pPr algn="just" indent="-342900" marL="342900">
              <a:lnSpc>
                <a:spcPts val="3000"/>
              </a:lnSpc>
              <a:spcAft>
                <a:spcPts val="600"/>
              </a:spcAft>
              <a:buFont charset="0" panose="020B0604020202020204" pitchFamily="34" typeface="Arial"/>
              <a:buChar char="•"/>
            </a:pPr>
            <a:endParaRPr dirty="0" lang="en-US" sz="2200">
              <a:latin charset="0" panose="020F0502020204030203" pitchFamily="34" typeface="Lato"/>
              <a:ea charset="0" panose="020F0502020204030203" pitchFamily="34" typeface="Lato"/>
              <a:cs charset="0" panose="020F0502020204030203" pitchFamily="34" typeface="Lato"/>
            </a:endParaRPr>
          </a:p>
          <a:p>
            <a:pPr>
              <a:lnSpc>
                <a:spcPts val="3000"/>
              </a:lnSpc>
            </a:pPr>
            <a:endParaRPr lang="en-PT" sz="2400">
              <a:latin charset="0" panose="020F0502020204030203" pitchFamily="34" typeface="Lato"/>
              <a:ea charset="0" panose="020F0502020204030203" pitchFamily="34" typeface="Lato"/>
              <a:cs charset="0" panose="020F0502020204030203" pitchFamily="34" typeface="Lato"/>
            </a:endParaRPr>
          </a:p>
        </p:txBody>
      </p:sp>
      <p:pic>
        <p:nvPicPr>
          <p:cNvPr id="3" name="Graphic 68">
            <a:extLst>
              <a:ext uri="{FF2B5EF4-FFF2-40B4-BE49-F238E27FC236}">
                <a16:creationId xmlns:a16="http://schemas.microsoft.com/office/drawing/2014/main" id="{470F2F6C-8D98-840D-9B34-27FF970BF2C1}"/>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20D8DDF6-B087-BF35-1F97-50ED3FD2D4D1}"/>
              </a:ext>
            </a:extLst>
          </p:cNvPr>
          <p:cNvPicPr>
            <a:picLocks noChangeArrowheads="1" noChangeAspect="1"/>
          </p:cNvPicPr>
          <p:nvPr/>
        </p:nvPicPr>
        <p:blipFill>
          <a:blip r:embed="rId4">
            <a:extLst>
              <a:ext uri="{28A0092B-C50C-407E-A947-70E740481C1C}">
                <a14:useLocalDpi xmlns:a14="http://schemas.microsoft.com/office/drawing/2010/main" val="0"/>
              </a:ext>
            </a:extLst>
          </a:blip>
          <a:srcRect b="9" t="9"/>
          <a:stretch/>
        </p:blipFill>
        <p:spPr bwMode="auto">
          <a:xfrm>
            <a:off x="10669309" y="2745744"/>
            <a:ext cx="8728425" cy="5817861"/>
          </a:xfrm>
          <a:prstGeom prst="roundRect">
            <a:avLst>
              <a:gd fmla="val 8594" name="adj"/>
            </a:avLst>
          </a:prstGeom>
          <a:solidFill>
            <a:srgbClr val="FFFFFF">
              <a:shade val="85000"/>
            </a:srgbClr>
          </a:solidFill>
          <a:ln>
            <a:noFill/>
          </a:ln>
          <a:effectLst/>
        </p:spPr>
      </p:pic>
      <p:sp>
        <p:nvSpPr>
          <p:cNvPr id="6" name="TextBox 5">
            <a:extLst>
              <a:ext uri="{FF2B5EF4-FFF2-40B4-BE49-F238E27FC236}">
                <a16:creationId xmlns:a16="http://schemas.microsoft.com/office/drawing/2014/main" id="{7FCF3F91-3ED2-8F45-692B-7373F398B712}"/>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A2988563-DF6D-F6F4-2CF2-89856C809E9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8</a:t>
            </a:fld>
            <a:endParaRPr lang="en-FR">
              <a:solidFill>
                <a:schemeClr val="tx1"/>
              </a:solidFill>
            </a:endParaRPr>
          </a:p>
        </p:txBody>
      </p:sp>
    </p:spTree>
    <p:extLst>
      <p:ext uri="{BB962C8B-B14F-4D97-AF65-F5344CB8AC3E}">
        <p14:creationId xmlns:p14="http://schemas.microsoft.com/office/powerpoint/2010/main" val="2088439302"/>
      </p:ext>
    </p:extLst>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a:extLst>
            <a:ext uri="{FF2B5EF4-FFF2-40B4-BE49-F238E27FC236}">
              <a16:creationId xmlns:a16="http://schemas.microsoft.com/office/drawing/2014/main" id="{AE382150-8D7C-CA49-3E00-0F837466465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91FA06D-515C-6597-A981-3F2C68AB8CBB}"/>
              </a:ext>
            </a:extLst>
          </p:cNvPr>
          <p:cNvSpPr/>
          <p:nvPr/>
        </p:nvSpPr>
        <p:spPr>
          <a:xfrm>
            <a:off x="1225092" y="1382155"/>
            <a:ext cx="45719" cy="1938991"/>
          </a:xfrm>
          <a:custGeom>
            <a:avLst/>
            <a:gdLst/>
            <a:ahLst/>
            <a:cxnLst/>
            <a:rect b="b" l="l" r="r" t="t"/>
            <a:pathLst>
              <a:path h="1235710">
                <a:moveTo>
                  <a:pt x="0" y="0"/>
                </a:moveTo>
                <a:lnTo>
                  <a:pt x="0" y="1235564"/>
                </a:lnTo>
              </a:path>
            </a:pathLst>
          </a:custGeom>
          <a:ln w="62825">
            <a:solidFill>
              <a:srgbClr val="F6B11A"/>
            </a:solidFill>
          </a:ln>
        </p:spPr>
        <p:txBody>
          <a:bodyPr bIns="0" lIns="0" rIns="0" rtlCol="0" tIns="0" wrap="square"/>
          <a:lstStyle/>
          <a:p>
            <a:endParaRPr/>
          </a:p>
        </p:txBody>
      </p:sp>
      <p:sp>
        <p:nvSpPr>
          <p:cNvPr id="5" name="TextBox 4">
            <a:extLst>
              <a:ext uri="{FF2B5EF4-FFF2-40B4-BE49-F238E27FC236}">
                <a16:creationId xmlns:a16="http://schemas.microsoft.com/office/drawing/2014/main" id="{B4F4F169-57F7-3884-8221-66C5F4759837}"/>
              </a:ext>
            </a:extLst>
          </p:cNvPr>
          <p:cNvSpPr txBox="1"/>
          <p:nvPr/>
        </p:nvSpPr>
        <p:spPr>
          <a:xfrm>
            <a:off x="1441449" y="1478260"/>
            <a:ext cx="12544373" cy="861774"/>
          </a:xfrm>
          <a:prstGeom prst="rect">
            <a:avLst/>
          </a:prstGeom>
          <a:noFill/>
        </p:spPr>
        <p:txBody>
          <a:bodyPr wrap="square">
            <a:spAutoFit/>
          </a:bodyPr>
          <a:lstStyle/>
          <a:p>
            <a:pPr algn="l"/>
            <a:r>
              <a:rPr b="1" dirty="0" lang="en-IE" noProof="0" sz="4800">
                <a:latin charset="77" panose="020F0502020204030203" pitchFamily="34" typeface="Lato Black"/>
              </a:rPr>
              <a:t>GCF Readiness Programme</a:t>
            </a:r>
          </a:p>
        </p:txBody>
      </p:sp>
      <p:sp>
        <p:nvSpPr>
          <p:cNvPr id="7" name="TextBox 6">
            <a:extLst>
              <a:ext uri="{FF2B5EF4-FFF2-40B4-BE49-F238E27FC236}">
                <a16:creationId xmlns:a16="http://schemas.microsoft.com/office/drawing/2014/main" id="{24BBACAA-921D-63AE-5D2A-ED4759E757AA}"/>
              </a:ext>
            </a:extLst>
          </p:cNvPr>
          <p:cNvSpPr txBox="1"/>
          <p:nvPr/>
        </p:nvSpPr>
        <p:spPr>
          <a:xfrm>
            <a:off x="1892446" y="2529533"/>
            <a:ext cx="8155227" cy="7540526"/>
          </a:xfrm>
          <a:prstGeom prst="rect">
            <a:avLst/>
          </a:prstGeom>
          <a:noFill/>
        </p:spPr>
        <p:txBody>
          <a:bodyPr rtlCol="0" wrap="square">
            <a:spAutoFit/>
          </a:bodyPr>
          <a:lstStyle/>
          <a:p>
            <a:pPr algn="just" indent="-457200" lvl="3" marL="457200">
              <a:buFont charset="0" panose="020B0604020202020204" pitchFamily="34" typeface="Arial"/>
              <a:buChar char="•"/>
            </a:pPr>
            <a:r>
              <a:rPr dirty="0" lang="en-US" sz="2200">
                <a:latin charset="0" panose="020F0502020204030203" pitchFamily="34" typeface="Lato"/>
                <a:ea charset="0" panose="020F0502020204030203" pitchFamily="34" typeface="Lato"/>
                <a:cs charset="0" panose="020F0502020204030203" pitchFamily="34" typeface="Lato"/>
              </a:rPr>
              <a:t>To further assist developing countries in strengthening their institutional capacities, governance mechanisms, and strategic frameworks for climate action, and accessing GCF funding support, the GCF has established its “</a:t>
            </a:r>
            <a:r>
              <a:rPr b="1" dirty="0" lang="en-US" sz="2200">
                <a:latin charset="0" panose="020F0502020204030203" pitchFamily="34" typeface="Lato"/>
                <a:ea charset="0" panose="020F0502020204030203" pitchFamily="34" typeface="Lato"/>
                <a:cs charset="0" panose="020F0502020204030203" pitchFamily="34" typeface="Lato"/>
              </a:rPr>
              <a:t>Readiness </a:t>
            </a:r>
            <a:r>
              <a:rPr b="1" dirty="0" err="1" lang="en-US" sz="2200">
                <a:latin charset="0" panose="020F0502020204030203" pitchFamily="34" typeface="Lato"/>
                <a:ea charset="0" panose="020F0502020204030203" pitchFamily="34" typeface="Lato"/>
                <a:cs charset="0" panose="020F0502020204030203" pitchFamily="34" typeface="Lato"/>
              </a:rPr>
              <a:t>Programme</a:t>
            </a:r>
            <a:r>
              <a:rPr dirty="0" lang="en-US" sz="2200">
                <a:latin charset="0" panose="020F0502020204030203" pitchFamily="34" typeface="Lato"/>
                <a:ea charset="0" panose="020F0502020204030203" pitchFamily="34" typeface="Lato"/>
                <a:cs charset="0" panose="020F0502020204030203" pitchFamily="34" typeface="Lato"/>
              </a:rPr>
              <a:t>” initiative.</a:t>
            </a:r>
          </a:p>
          <a:p>
            <a:pPr algn="just" indent="-457200" lvl="3" marL="457200">
              <a:buFont charset="0" panose="020B0604020202020204" pitchFamily="34" typeface="Arial"/>
              <a:buChar char="•"/>
            </a:pPr>
            <a:endParaRPr dirty="0" lang="en-US" sz="2200">
              <a:latin charset="0" panose="020F0502020204030203" pitchFamily="34" typeface="Lato"/>
              <a:ea charset="0" panose="020F0502020204030203" pitchFamily="34" typeface="Lato"/>
              <a:cs charset="0" panose="020F0502020204030203" pitchFamily="34" typeface="Lato"/>
            </a:endParaRPr>
          </a:p>
          <a:p>
            <a:pPr algn="just" indent="-457200" lvl="3" marL="457200">
              <a:buFont charset="0" panose="020B0604020202020204" pitchFamily="34" typeface="Arial"/>
              <a:buChar char="•"/>
            </a:pPr>
            <a:r>
              <a:rPr dirty="0" lang="en-US" sz="2200" u="sng">
                <a:latin charset="0" panose="020F0502020204030203" pitchFamily="34" typeface="Lato"/>
                <a:ea charset="0" panose="020F0502020204030203" pitchFamily="34" typeface="Lato"/>
                <a:cs charset="0" panose="020F0502020204030203" pitchFamily="34" typeface="Lato"/>
              </a:rPr>
              <a:t>Provision of up to US$1 million per country per year on:</a:t>
            </a:r>
          </a:p>
          <a:p>
            <a:pPr algn="just" lvl="3"/>
            <a:endParaRPr dirty="0" lang="en-US" sz="2200">
              <a:latin charset="0" panose="020F0502020204030203" pitchFamily="34" typeface="Lato"/>
              <a:ea charset="0" panose="020F0502020204030203" pitchFamily="34" typeface="Lato"/>
              <a:cs charset="0" panose="020F0502020204030203" pitchFamily="34" typeface="Lato"/>
            </a:endParaRPr>
          </a:p>
          <a:p>
            <a:pPr algn="just" indent="-457200" lvl="7" marL="457200">
              <a:buFont charset="0" panose="020B0604020202020204" pitchFamily="34" typeface="Arial"/>
              <a:buChar char="•"/>
            </a:pPr>
            <a:r>
              <a:rPr b="1" dirty="0" lang="en-US" sz="2200">
                <a:latin charset="0" panose="020F0502020204030203" pitchFamily="34" typeface="Lato"/>
                <a:ea charset="0" panose="020F0502020204030203" pitchFamily="34" typeface="Lato"/>
                <a:cs charset="0" panose="020F0502020204030203" pitchFamily="34" typeface="Lato"/>
              </a:rPr>
              <a:t>Capacity Building: </a:t>
            </a:r>
            <a:r>
              <a:rPr dirty="0" lang="en-US" sz="2200">
                <a:latin charset="0" panose="020F0502020204030203" pitchFamily="34" typeface="Lato"/>
                <a:ea charset="0" panose="020F0502020204030203" pitchFamily="34" typeface="Lato"/>
                <a:cs charset="0" panose="020F0502020204030203" pitchFamily="34" typeface="Lato"/>
              </a:rPr>
              <a:t>Helping sanitation sector stakeholders assess climate risks, understand adaptation needs and incorporate these considerations into sectoral strategies and policies.</a:t>
            </a:r>
          </a:p>
          <a:p>
            <a:pPr algn="just" indent="-457200" lvl="7" marL="457200">
              <a:buFont charset="0" panose="020B0604020202020204" pitchFamily="34" typeface="Arial"/>
              <a:buChar char="•"/>
            </a:pPr>
            <a:r>
              <a:rPr b="1" dirty="0" lang="en-US" sz="2200">
                <a:latin charset="0" panose="020F0502020204030203" pitchFamily="34" typeface="Lato"/>
                <a:ea charset="0" panose="020F0502020204030203" pitchFamily="34" typeface="Lato"/>
                <a:cs charset="0" panose="020F0502020204030203" pitchFamily="34" typeface="Lato"/>
              </a:rPr>
              <a:t>Facilitating Access to Finance</a:t>
            </a:r>
            <a:r>
              <a:rPr dirty="0" lang="en-US" sz="2200">
                <a:latin charset="0" panose="020F0502020204030203" pitchFamily="34" typeface="Lato"/>
                <a:ea charset="0" panose="020F0502020204030203" pitchFamily="34" typeface="Lato"/>
                <a:cs charset="0" panose="020F0502020204030203" pitchFamily="34" typeface="Lato"/>
              </a:rPr>
              <a:t>: Supporting the accreditation of national or regional entities.</a:t>
            </a:r>
          </a:p>
          <a:p>
            <a:pPr algn="just" indent="-457200" lvl="7" marL="457200">
              <a:buFont charset="0" panose="020B0604020202020204" pitchFamily="34" typeface="Arial"/>
              <a:buChar char="•"/>
            </a:pPr>
            <a:r>
              <a:rPr b="1" dirty="0" lang="en-US" sz="2200">
                <a:latin charset="0" panose="020F0502020204030203" pitchFamily="34" typeface="Lato"/>
                <a:ea charset="0" panose="020F0502020204030203" pitchFamily="34" typeface="Lato"/>
                <a:cs charset="0" panose="020F0502020204030203" pitchFamily="34" typeface="Lato"/>
              </a:rPr>
              <a:t>Provision of Technical Assistance and Guidance</a:t>
            </a:r>
            <a:r>
              <a:rPr dirty="0" lang="en-US" sz="2200">
                <a:latin charset="0" panose="020F0502020204030203" pitchFamily="34" typeface="Lato"/>
                <a:ea charset="0" panose="020F0502020204030203" pitchFamily="34" typeface="Lato"/>
                <a:cs charset="0" panose="020F0502020204030203" pitchFamily="34" typeface="Lato"/>
              </a:rPr>
              <a:t>: Provision of practical guidelines for designing climate-resilient sanitation projects to ensure projects are robust, bankable, and aligned with GCF investment criteria.</a:t>
            </a:r>
          </a:p>
          <a:p>
            <a:pPr algn="just" indent="-457200" lvl="7" marL="457200">
              <a:buFont charset="0" panose="020B0604020202020204" pitchFamily="34" typeface="Arial"/>
              <a:buChar char="•"/>
            </a:pPr>
            <a:r>
              <a:rPr b="1" dirty="0" lang="en-US" sz="2200">
                <a:latin charset="0" panose="020F0502020204030203" pitchFamily="34" typeface="Lato"/>
                <a:ea charset="0" panose="020F0502020204030203" pitchFamily="34" typeface="Lato"/>
                <a:cs charset="0" panose="020F0502020204030203" pitchFamily="34" typeface="Lato"/>
              </a:rPr>
              <a:t>Support with the Development of Project Pipelines</a:t>
            </a:r>
            <a:r>
              <a:rPr dirty="0" lang="en-US" sz="2200">
                <a:latin charset="0" panose="020F0502020204030203" pitchFamily="34" typeface="Lato"/>
                <a:ea charset="0" panose="020F0502020204030203" pitchFamily="34" typeface="Lato"/>
                <a:cs charset="0" panose="020F0502020204030203" pitchFamily="34" typeface="Lato"/>
              </a:rPr>
              <a:t>: Helping to identify, design, and prioritize sanitation projects that address climate vulnerabilities.</a:t>
            </a:r>
          </a:p>
          <a:p>
            <a:pPr algn="just" indent="-457200" lvl="7" marL="457200">
              <a:buFont charset="0" panose="020B0604020202020204" pitchFamily="34" typeface="Arial"/>
              <a:buChar char="•"/>
            </a:pPr>
            <a:r>
              <a:rPr b="1" dirty="0" lang="en-US" sz="2200">
                <a:latin charset="0" panose="020F0502020204030203" pitchFamily="34" typeface="Lato"/>
                <a:ea charset="0" panose="020F0502020204030203" pitchFamily="34" typeface="Lato"/>
                <a:cs charset="0" panose="020F0502020204030203" pitchFamily="34" typeface="Lato"/>
              </a:rPr>
              <a:t>Knowledge Sharing and Promotion of Best Practices</a:t>
            </a:r>
            <a:endParaRPr dirty="0" lang="en-IE" sz="2200">
              <a:latin charset="0" panose="020F0502020204030203" pitchFamily="34" typeface="Lato"/>
              <a:ea charset="0" panose="020F0502020204030203" pitchFamily="34" typeface="Lato"/>
              <a:cs charset="0" panose="020F0502020204030203" pitchFamily="34" typeface="Lato"/>
            </a:endParaRPr>
          </a:p>
        </p:txBody>
      </p:sp>
      <p:pic>
        <p:nvPicPr>
          <p:cNvPr id="3" name="Graphic 68">
            <a:extLst>
              <a:ext uri="{FF2B5EF4-FFF2-40B4-BE49-F238E27FC236}">
                <a16:creationId xmlns:a16="http://schemas.microsoft.com/office/drawing/2014/main" id="{A2E29171-5EF1-8A1B-AAE5-65615912C031}"/>
              </a:ext>
            </a:extLst>
          </p:cNvPr>
          <p:cNvPicPr>
            <a:picLocks noChangeAspect="1"/>
          </p:cNvPicPr>
          <p:nvPr/>
        </p:nvPicPr>
        <p:blipFill>
          <a:blip cstate="email"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3F3456E6-6974-1AA0-CA3A-E6DDB08575B2}"/>
              </a:ext>
            </a:extLst>
          </p:cNvPr>
          <p:cNvPicPr>
            <a:picLocks noChangeArrowheads="1" noChangeAspect="1"/>
          </p:cNvPicPr>
          <p:nvPr/>
        </p:nvPicPr>
        <p:blipFill>
          <a:blip r:embed="rId4">
            <a:extLst>
              <a:ext uri="{28A0092B-C50C-407E-A947-70E740481C1C}">
                <a14:useLocalDpi xmlns:a14="http://schemas.microsoft.com/office/drawing/2010/main" val="0"/>
              </a:ext>
            </a:extLst>
          </a:blip>
          <a:srcRect b="9" t="9"/>
          <a:stretch/>
        </p:blipFill>
        <p:spPr bwMode="auto">
          <a:xfrm>
            <a:off x="10669309" y="2745744"/>
            <a:ext cx="8728425" cy="5817861"/>
          </a:xfrm>
          <a:prstGeom prst="roundRect">
            <a:avLst>
              <a:gd fmla="val 8594" name="adj"/>
            </a:avLst>
          </a:prstGeom>
          <a:solidFill>
            <a:srgbClr val="FFFFFF">
              <a:shade val="85000"/>
            </a:srgbClr>
          </a:solidFill>
          <a:ln>
            <a:noFill/>
          </a:ln>
          <a:effectLst/>
        </p:spPr>
      </p:pic>
      <p:sp>
        <p:nvSpPr>
          <p:cNvPr id="6" name="TextBox 5">
            <a:extLst>
              <a:ext uri="{FF2B5EF4-FFF2-40B4-BE49-F238E27FC236}">
                <a16:creationId xmlns:a16="http://schemas.microsoft.com/office/drawing/2014/main" id="{B54D14FD-8DC1-7F2D-9E08-9345051C8D7B}"/>
              </a:ext>
            </a:extLst>
          </p:cNvPr>
          <p:cNvSpPr txBox="1"/>
          <p:nvPr/>
        </p:nvSpPr>
        <p:spPr>
          <a:xfrm>
            <a:off x="882281" y="10664021"/>
            <a:ext cx="14983237" cy="477054"/>
          </a:xfrm>
          <a:prstGeom prst="rect">
            <a:avLst/>
          </a:prstGeom>
          <a:noFill/>
        </p:spPr>
        <p:txBody>
          <a:bodyPr wrap="square">
            <a:spAutoFit/>
          </a:bodyPr>
          <a:lstStyle/>
          <a:p>
            <a:r>
              <a:rPr lang="en-US" noProof="0" sz="2500">
                <a:solidFill>
                  <a:schemeClr val="bg1"/>
                </a:solidFill>
                <a:latin charset="77" panose="020F0502020204030203" pitchFamily="34" typeface="Lato"/>
              </a:rPr>
              <a:t>Training of Trainers on Climate-Sanitation Nexus – Climate Financing Tools</a:t>
            </a:r>
          </a:p>
        </p:txBody>
      </p:sp>
      <p:sp>
        <p:nvSpPr>
          <p:cNvPr id="4" name="Slide Number Placeholder 11">
            <a:extLst>
              <a:ext uri="{FF2B5EF4-FFF2-40B4-BE49-F238E27FC236}">
                <a16:creationId xmlns:a16="http://schemas.microsoft.com/office/drawing/2014/main" id="{B1D4C063-9267-A6FC-D2F1-F96997FD1A69}"/>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9</a:t>
            </a:fld>
            <a:endParaRPr lang="en-FR">
              <a:solidFill>
                <a:schemeClr val="tx1"/>
              </a:solidFill>
            </a:endParaRPr>
          </a:p>
        </p:txBody>
      </p:sp>
    </p:spTree>
    <p:extLst>
      <p:ext uri="{BB962C8B-B14F-4D97-AF65-F5344CB8AC3E}">
        <p14:creationId xmlns:p14="http://schemas.microsoft.com/office/powerpoint/2010/main" val="414793007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154D12-7C86-4AC2-AC6E-FB04117B5BC9}"/>
</file>

<file path=customXml/itemProps2.xml><?xml version="1.0" encoding="utf-8"?>
<ds:datastoreItem xmlns:ds="http://schemas.openxmlformats.org/officeDocument/2006/customXml" ds:itemID="{3981A023-7298-4526-8A46-37FAC96D0C80}">
  <ds:schemaRef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dcmitype/"/>
    <ds:schemaRef ds:uri="2bc881f8-4278-4867-b426-cb4fc2a8ea98"/>
    <ds:schemaRef ds:uri="http://purl.org/dc/elements/1.1/"/>
    <ds:schemaRef ds:uri="fb8c4722-8444-49f8-8256-7a94408702c6"/>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01563B9-0E71-43EB-90C6-495EA5E35B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 Presentation</Template>
  <TotalTime>0</TotalTime>
  <Words>2218</Words>
  <Application>Microsoft Macintosh PowerPoint</Application>
  <PresentationFormat>Benutzerdefiniert</PresentationFormat>
  <Paragraphs>225</Paragraphs>
  <Slides>22</Slides>
  <Notes>3</Notes>
  <HiddenSlides>1</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vt:i4>
      </vt:variant>
    </vt:vector>
  </HeadingPairs>
  <TitlesOfParts>
    <vt:vector size="32" baseType="lpstr">
      <vt:lpstr>Calibri</vt:lpstr>
      <vt:lpstr>Lato</vt:lpstr>
      <vt:lpstr>Arial Black</vt:lpstr>
      <vt:lpstr>Symbol</vt:lpstr>
      <vt:lpstr>Aptos</vt:lpstr>
      <vt:lpstr>Lato ExtraBold</vt:lpstr>
      <vt:lpstr>Arial</vt:lpstr>
      <vt:lpstr>Lato Black</vt:lpstr>
      <vt:lpstr>Lato Light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Pierre Bucyensenge</dc:creator>
  <cp:lastModifiedBy>Martin Dilger</cp:lastModifiedBy>
  <cp:revision>1</cp:revision>
  <dcterms:created xsi:type="dcterms:W3CDTF">2025-03-19T17:39:14Z</dcterms:created>
  <dcterms:modified xsi:type="dcterms:W3CDTF">2025-06-25T20:42:02Z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ContentTypeId" pid="2">
    <vt:lpwstr>0x010100D88FEB3B636A8849B3027D304D958C2B</vt:lpwstr>
  </property>
  <property fmtid="{D5CDD505-2E9C-101B-9397-08002B2CF9AE}" name="MediaServiceImageTags" pid="3">
    <vt:lpwstr/>
  </property>
  <property fmtid="{D5CDD505-2E9C-101B-9397-08002B2CF9AE}" name="NXPowerLiteLastOptimized" pid="4">
    <vt:lpwstr>13236586</vt:lpwstr>
  </property>
  <property fmtid="{D5CDD505-2E9C-101B-9397-08002B2CF9AE}" name="NXPowerLiteSettings" pid="5">
    <vt:lpwstr>F7000400038000</vt:lpwstr>
  </property>
  <property fmtid="{D5CDD505-2E9C-101B-9397-08002B2CF9AE}" name="NXPowerLiteVersion" pid="6">
    <vt:lpwstr>S10.9.4</vt:lpwstr>
  </property>
  <property fmtid="{D5CDD505-2E9C-101B-9397-08002B2CF9AE}" name="ResponsibleUnit/Person" pid="7">
    <vt:lpwstr>67;#i:0#.f|membership|sujeung.hong@gggi.org,#i:0#.f|membership|sujeung.hong@gggi.org,#sujeung.hong@gggi.org,#,#Su Jeung Hong,#,#Director of ODG (Governance, Strategy, Partnerships, Comms),#Communication and Knowledge Sharing Officer</vt:lpwstr>
  </property>
</Properties>
</file>