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355" r:id="rId5"/>
    <p:sldId id="357" r:id="rId6"/>
    <p:sldId id="278" r:id="rId7"/>
    <p:sldId id="279" r:id="rId8"/>
    <p:sldId id="277" r:id="rId9"/>
    <p:sldId id="289" r:id="rId10"/>
    <p:sldId id="304" r:id="rId11"/>
    <p:sldId id="308" r:id="rId12"/>
    <p:sldId id="309" r:id="rId13"/>
    <p:sldId id="310" r:id="rId14"/>
    <p:sldId id="311" r:id="rId15"/>
    <p:sldId id="284" r:id="rId16"/>
    <p:sldId id="314" r:id="rId17"/>
    <p:sldId id="315" r:id="rId18"/>
    <p:sldId id="316" r:id="rId19"/>
    <p:sldId id="287" r:id="rId20"/>
    <p:sldId id="317" r:id="rId21"/>
    <p:sldId id="354" r:id="rId22"/>
    <p:sldId id="313" r:id="rId23"/>
    <p:sldId id="312" r:id="rId24"/>
    <p:sldId id="276" r:id="rId25"/>
  </p:sldIdLst>
  <p:sldSz cx="20104100" cy="11309350"/>
  <p:notesSz cx="20104100" cy="11309350"/>
  <p:embeddedFontLst>
    <p:embeddedFont>
      <p:font typeface="Arial Black" panose="020B0604020202020204" pitchFamily="34" charset="0"/>
      <p:bold r:id="rId27"/>
    </p:embeddedFont>
    <p:embeddedFont>
      <p:font typeface="Lato" panose="020F0502020204030203" pitchFamily="34" charset="0"/>
      <p:regular r:id="rId28"/>
      <p:bold r:id="rId29"/>
      <p:italic r:id="rId30"/>
      <p:boldItalic r:id="rId31"/>
    </p:embeddedFont>
    <p:embeddedFont>
      <p:font typeface="Lato Black" panose="020F0502020204030204" pitchFamily="34" charset="0"/>
      <p:bold r:id="rId32"/>
      <p:italic r:id="rId33"/>
      <p:boldItalic r:id="rId34"/>
    </p:embeddedFont>
    <p:embeddedFont>
      <p:font typeface="Lato ExtraBold" panose="020F0502020204030204" pitchFamily="34" charset="0"/>
      <p:bold r:id="rId35"/>
      <p:italic r:id="rId36"/>
      <p:boldItalic r:id="rId37"/>
    </p:embeddedFont>
    <p:embeddedFont>
      <p:font typeface="Lato Light" panose="020F0302020204030204" pitchFamily="34" charset="0"/>
      <p:regular r:id="rId38"/>
      <p:italic r:id="rId39"/>
    </p:embeddedFont>
    <p:embeddedFont>
      <p:font typeface="Titillium Web Light" pitchFamily="2" charset="77"/>
      <p:regular r:id="rId40"/>
      <p:italic r:id="rId41"/>
    </p:embeddedFont>
    <p:embeddedFont>
      <p:font typeface="Titillium Web SemiBold" panose="020F0502020204030204" pitchFamily="34" charset="0"/>
      <p:regular r:id="rId42"/>
      <p:bold r:id="rId43"/>
      <p:italic r:id="rId44"/>
      <p:boldItalic r:id="rId45"/>
    </p:embeddedFont>
  </p:embeddedFontLst>
  <p:defaultTextStyle>
    <a:defPPr>
      <a:defRPr kern="0"/>
    </a:defPPr>
  </p:defaultTextStyle>
  <p:extLst>
    <p:ext uri="{EFAFB233-063F-42B5-8137-9DF3F51BA10A}">
      <p15:sldGuideLst xmlns:p15="http://schemas.microsoft.com/office/powerpoint/2012/main">
        <p15:guide id="1" orient="horz" pos="2904"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972"/>
    <a:srgbClr val="F6B11B"/>
    <a:srgbClr val="004A80"/>
    <a:srgbClr val="08B89D"/>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73" d="100"/>
          <a:sy n="73" d="100"/>
        </p:scale>
        <p:origin x="816" y="208"/>
      </p:cViewPr>
      <p:guideLst>
        <p:guide orient="horz" pos="2904"/>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8-22T17:51:41.101" v="36" actId="20577"/>
      <pc:docMkLst>
        <pc:docMk/>
      </pc:docMkLst>
      <pc:sldChg chg="modSp mod">
        <pc:chgData name="Marie Reysset" userId="da34172a-9a3d-4507-a76d-9da88a77cce9" providerId="ADAL" clId="{68FC925A-360D-5060-A2AC-EFF9A62A5F16}" dt="2025-08-22T17:51:41.101" v="36" actId="20577"/>
        <pc:sldMkLst>
          <pc:docMk/>
          <pc:sldMk cId="3720880251" sldId="312"/>
        </pc:sldMkLst>
        <pc:spChg chg="mod">
          <ac:chgData name="Marie Reysset" userId="da34172a-9a3d-4507-a76d-9da88a77cce9" providerId="ADAL" clId="{68FC925A-360D-5060-A2AC-EFF9A62A5F16}" dt="2025-08-22T17:51:41.101" v="36" actId="20577"/>
          <ac:spMkLst>
            <pc:docMk/>
            <pc:sldMk cId="3720880251" sldId="312"/>
            <ac:spMk id="4" creationId="{648E3C85-89BA-2B89-4D52-4016C12C773D}"/>
          </ac:spMkLst>
        </pc:spChg>
      </pc:sldChg>
    </pc:docChg>
  </pc:docChgLst>
  <pc:docChgLst>
    <pc:chgData name="Marie Reysset" userId="da34172a-9a3d-4507-a76d-9da88a77cce9" providerId="ADAL" clId="{23D5CBDB-961A-6647-A62A-7CA288D4C4CA}"/>
    <pc:docChg chg="modSld">
      <pc:chgData name="Marie Reysset" userId="da34172a-9a3d-4507-a76d-9da88a77cce9" providerId="ADAL" clId="{23D5CBDB-961A-6647-A62A-7CA288D4C4CA}" dt="2025-06-23T13:58:55.314" v="87"/>
      <pc:docMkLst>
        <pc:docMk/>
      </pc:docMkLst>
      <pc:sldChg chg="addSp modSp mod">
        <pc:chgData name="Marie Reysset" userId="da34172a-9a3d-4507-a76d-9da88a77cce9" providerId="ADAL" clId="{23D5CBDB-961A-6647-A62A-7CA288D4C4CA}" dt="2025-06-23T13:58:24.426" v="77" actId="1036"/>
        <pc:sldMkLst>
          <pc:docMk/>
          <pc:sldMk cId="2751817820" sldId="289"/>
        </pc:sldMkLst>
      </pc:sldChg>
      <pc:sldChg chg="addSp modSp">
        <pc:chgData name="Marie Reysset" userId="da34172a-9a3d-4507-a76d-9da88a77cce9" providerId="ADAL" clId="{23D5CBDB-961A-6647-A62A-7CA288D4C4CA}" dt="2025-06-23T13:58:30.680" v="78"/>
        <pc:sldMkLst>
          <pc:docMk/>
          <pc:sldMk cId="3353179721" sldId="304"/>
        </pc:sldMkLst>
      </pc:sldChg>
      <pc:sldChg chg="addSp modSp">
        <pc:chgData name="Marie Reysset" userId="da34172a-9a3d-4507-a76d-9da88a77cce9" providerId="ADAL" clId="{23D5CBDB-961A-6647-A62A-7CA288D4C4CA}" dt="2025-06-23T13:58:32.694" v="79"/>
        <pc:sldMkLst>
          <pc:docMk/>
          <pc:sldMk cId="1853330318" sldId="308"/>
        </pc:sldMkLst>
      </pc:sldChg>
      <pc:sldChg chg="addSp modSp">
        <pc:chgData name="Marie Reysset" userId="da34172a-9a3d-4507-a76d-9da88a77cce9" providerId="ADAL" clId="{23D5CBDB-961A-6647-A62A-7CA288D4C4CA}" dt="2025-06-23T13:58:35.463" v="80"/>
        <pc:sldMkLst>
          <pc:docMk/>
          <pc:sldMk cId="586121884" sldId="309"/>
        </pc:sldMkLst>
      </pc:sldChg>
      <pc:sldChg chg="addSp modSp">
        <pc:chgData name="Marie Reysset" userId="da34172a-9a3d-4507-a76d-9da88a77cce9" providerId="ADAL" clId="{23D5CBDB-961A-6647-A62A-7CA288D4C4CA}" dt="2025-06-23T13:58:38.114" v="81"/>
        <pc:sldMkLst>
          <pc:docMk/>
          <pc:sldMk cId="3894808801" sldId="310"/>
        </pc:sldMkLst>
      </pc:sldChg>
      <pc:sldChg chg="addSp modSp">
        <pc:chgData name="Marie Reysset" userId="da34172a-9a3d-4507-a76d-9da88a77cce9" providerId="ADAL" clId="{23D5CBDB-961A-6647-A62A-7CA288D4C4CA}" dt="2025-06-23T13:58:40.351" v="82"/>
        <pc:sldMkLst>
          <pc:docMk/>
          <pc:sldMk cId="588171393" sldId="311"/>
        </pc:sldMkLst>
      </pc:sldChg>
      <pc:sldChg chg="addSp modSp mod">
        <pc:chgData name="Marie Reysset" userId="da34172a-9a3d-4507-a76d-9da88a77cce9" providerId="ADAL" clId="{23D5CBDB-961A-6647-A62A-7CA288D4C4CA}" dt="2025-06-23T13:58:55.314" v="87"/>
        <pc:sldMkLst>
          <pc:docMk/>
          <pc:sldMk cId="3720880251" sldId="312"/>
        </pc:sldMkLst>
      </pc:sldChg>
      <pc:sldChg chg="addSp modSp">
        <pc:chgData name="Marie Reysset" userId="da34172a-9a3d-4507-a76d-9da88a77cce9" providerId="ADAL" clId="{23D5CBDB-961A-6647-A62A-7CA288D4C4CA}" dt="2025-06-23T13:58:43.609" v="83"/>
        <pc:sldMkLst>
          <pc:docMk/>
          <pc:sldMk cId="1605918782" sldId="314"/>
        </pc:sldMkLst>
      </pc:sldChg>
      <pc:sldChg chg="addSp modSp">
        <pc:chgData name="Marie Reysset" userId="da34172a-9a3d-4507-a76d-9da88a77cce9" providerId="ADAL" clId="{23D5CBDB-961A-6647-A62A-7CA288D4C4CA}" dt="2025-06-23T13:58:45.855" v="84"/>
        <pc:sldMkLst>
          <pc:docMk/>
          <pc:sldMk cId="58357777" sldId="315"/>
        </pc:sldMkLst>
      </pc:sldChg>
      <pc:sldChg chg="addSp modSp">
        <pc:chgData name="Marie Reysset" userId="da34172a-9a3d-4507-a76d-9da88a77cce9" providerId="ADAL" clId="{23D5CBDB-961A-6647-A62A-7CA288D4C4CA}" dt="2025-06-23T13:58:47.924" v="85"/>
        <pc:sldMkLst>
          <pc:docMk/>
          <pc:sldMk cId="2405692273" sldId="316"/>
        </pc:sldMkLst>
      </pc:sldChg>
      <pc:sldChg chg="addSp modSp mod">
        <pc:chgData name="Marie Reysset" userId="da34172a-9a3d-4507-a76d-9da88a77cce9" providerId="ADAL" clId="{23D5CBDB-961A-6647-A62A-7CA288D4C4CA}" dt="2025-06-23T13:58:50.456" v="86"/>
        <pc:sldMkLst>
          <pc:docMk/>
          <pc:sldMk cId="3582478414" sldId="317"/>
        </pc:sldMkLst>
      </pc:sldChg>
      <pc:sldChg chg="addSp modSp">
        <pc:chgData name="Marie Reysset" userId="da34172a-9a3d-4507-a76d-9da88a77cce9" providerId="ADAL" clId="{23D5CBDB-961A-6647-A62A-7CA288D4C4CA}" dt="2025-06-23T13:58:17.315" v="75"/>
        <pc:sldMkLst>
          <pc:docMk/>
          <pc:sldMk cId="2830193876" sldId="357"/>
        </pc:sldMkLst>
      </pc:sldChg>
    </pc:docChg>
  </pc:docChgLst>
  <pc:docChgLst>
    <pc:chgData name="Marie Reysset" userId="da34172a-9a3d-4507-a76d-9da88a77cce9" providerId="ADAL" clId="{F96F7224-905B-534A-BFA3-391CBA2CA3E6}"/>
    <pc:docChg chg="custSel addSld delSld modSld sldOrd">
      <pc:chgData name="Marie Reysset" userId="da34172a-9a3d-4507-a76d-9da88a77cce9" providerId="ADAL" clId="{F96F7224-905B-534A-BFA3-391CBA2CA3E6}" dt="2025-06-04T23:18:22.541" v="296" actId="255"/>
      <pc:docMkLst>
        <pc:docMk/>
      </pc:docMkLst>
      <pc:sldChg chg="ord">
        <pc:chgData name="Marie Reysset" userId="da34172a-9a3d-4507-a76d-9da88a77cce9" providerId="ADAL" clId="{F96F7224-905B-534A-BFA3-391CBA2CA3E6}" dt="2025-06-04T20:06:13.937" v="3" actId="20578"/>
        <pc:sldMkLst>
          <pc:docMk/>
          <pc:sldMk cId="3062307783" sldId="278"/>
        </pc:sldMkLst>
      </pc:sldChg>
      <pc:sldChg chg="modSp mod">
        <pc:chgData name="Marie Reysset" userId="da34172a-9a3d-4507-a76d-9da88a77cce9" providerId="ADAL" clId="{F96F7224-905B-534A-BFA3-391CBA2CA3E6}" dt="2025-06-04T20:18:54.882" v="119" actId="790"/>
        <pc:sldMkLst>
          <pc:docMk/>
          <pc:sldMk cId="1681371921" sldId="279"/>
        </pc:sldMkLst>
      </pc:sldChg>
      <pc:sldChg chg="addSp delSp modSp mod">
        <pc:chgData name="Marie Reysset" userId="da34172a-9a3d-4507-a76d-9da88a77cce9" providerId="ADAL" clId="{F96F7224-905B-534A-BFA3-391CBA2CA3E6}" dt="2025-06-04T20:20:54.049" v="122"/>
        <pc:sldMkLst>
          <pc:docMk/>
          <pc:sldMk cId="2751817820" sldId="289"/>
        </pc:sldMkLst>
      </pc:sldChg>
      <pc:sldChg chg="addSp delSp modSp mod">
        <pc:chgData name="Marie Reysset" userId="da34172a-9a3d-4507-a76d-9da88a77cce9" providerId="ADAL" clId="{F96F7224-905B-534A-BFA3-391CBA2CA3E6}" dt="2025-06-04T20:22:04.680" v="143" actId="790"/>
        <pc:sldMkLst>
          <pc:docMk/>
          <pc:sldMk cId="3353179721" sldId="304"/>
        </pc:sldMkLst>
      </pc:sldChg>
      <pc:sldChg chg="del">
        <pc:chgData name="Marie Reysset" userId="da34172a-9a3d-4507-a76d-9da88a77cce9" providerId="ADAL" clId="{F96F7224-905B-534A-BFA3-391CBA2CA3E6}" dt="2025-06-03T20:18:31.102" v="0" actId="2696"/>
        <pc:sldMkLst>
          <pc:docMk/>
          <pc:sldMk cId="717836159" sldId="306"/>
        </pc:sldMkLst>
      </pc:sldChg>
      <pc:sldChg chg="addSp delSp modSp mod">
        <pc:chgData name="Marie Reysset" userId="da34172a-9a3d-4507-a76d-9da88a77cce9" providerId="ADAL" clId="{F96F7224-905B-534A-BFA3-391CBA2CA3E6}" dt="2025-06-04T20:26:34.642" v="208" actId="20577"/>
        <pc:sldMkLst>
          <pc:docMk/>
          <pc:sldMk cId="1853330318" sldId="308"/>
        </pc:sldMkLst>
      </pc:sldChg>
      <pc:sldChg chg="addSp delSp modSp mod">
        <pc:chgData name="Marie Reysset" userId="da34172a-9a3d-4507-a76d-9da88a77cce9" providerId="ADAL" clId="{F96F7224-905B-534A-BFA3-391CBA2CA3E6}" dt="2025-06-04T20:21:04.663" v="128"/>
        <pc:sldMkLst>
          <pc:docMk/>
          <pc:sldMk cId="586121884" sldId="309"/>
        </pc:sldMkLst>
      </pc:sldChg>
      <pc:sldChg chg="addSp delSp modSp mod">
        <pc:chgData name="Marie Reysset" userId="da34172a-9a3d-4507-a76d-9da88a77cce9" providerId="ADAL" clId="{F96F7224-905B-534A-BFA3-391CBA2CA3E6}" dt="2025-06-04T20:26:57.438" v="209" actId="790"/>
        <pc:sldMkLst>
          <pc:docMk/>
          <pc:sldMk cId="3894808801" sldId="310"/>
        </pc:sldMkLst>
      </pc:sldChg>
      <pc:sldChg chg="addSp delSp modSp mod">
        <pc:chgData name="Marie Reysset" userId="da34172a-9a3d-4507-a76d-9da88a77cce9" providerId="ADAL" clId="{F96F7224-905B-534A-BFA3-391CBA2CA3E6}" dt="2025-06-04T20:28:11.074" v="218" actId="1076"/>
        <pc:sldMkLst>
          <pc:docMk/>
          <pc:sldMk cId="588171393" sldId="311"/>
        </pc:sldMkLst>
      </pc:sldChg>
      <pc:sldChg chg="addSp delSp modSp mod">
        <pc:chgData name="Marie Reysset" userId="da34172a-9a3d-4507-a76d-9da88a77cce9" providerId="ADAL" clId="{F96F7224-905B-534A-BFA3-391CBA2CA3E6}" dt="2025-06-04T23:18:22.541" v="296" actId="255"/>
        <pc:sldMkLst>
          <pc:docMk/>
          <pc:sldMk cId="3720880251" sldId="312"/>
        </pc:sldMkLst>
      </pc:sldChg>
      <pc:sldChg chg="addSp delSp modSp mod">
        <pc:chgData name="Marie Reysset" userId="da34172a-9a3d-4507-a76d-9da88a77cce9" providerId="ADAL" clId="{F96F7224-905B-534A-BFA3-391CBA2CA3E6}" dt="2025-06-04T20:21:18.435" v="134"/>
        <pc:sldMkLst>
          <pc:docMk/>
          <pc:sldMk cId="1605918782" sldId="314"/>
        </pc:sldMkLst>
      </pc:sldChg>
      <pc:sldChg chg="addSp delSp modSp mod">
        <pc:chgData name="Marie Reysset" userId="da34172a-9a3d-4507-a76d-9da88a77cce9" providerId="ADAL" clId="{F96F7224-905B-534A-BFA3-391CBA2CA3E6}" dt="2025-06-04T20:28:37.127" v="219" actId="403"/>
        <pc:sldMkLst>
          <pc:docMk/>
          <pc:sldMk cId="58357777" sldId="315"/>
        </pc:sldMkLst>
      </pc:sldChg>
      <pc:sldChg chg="addSp delSp modSp mod">
        <pc:chgData name="Marie Reysset" userId="da34172a-9a3d-4507-a76d-9da88a77cce9" providerId="ADAL" clId="{F96F7224-905B-534A-BFA3-391CBA2CA3E6}" dt="2025-06-04T20:21:37.641" v="138"/>
        <pc:sldMkLst>
          <pc:docMk/>
          <pc:sldMk cId="2405692273" sldId="316"/>
        </pc:sldMkLst>
      </pc:sldChg>
      <pc:sldChg chg="addSp delSp modSp mod">
        <pc:chgData name="Marie Reysset" userId="da34172a-9a3d-4507-a76d-9da88a77cce9" providerId="ADAL" clId="{F96F7224-905B-534A-BFA3-391CBA2CA3E6}" dt="2025-06-04T20:21:41.567" v="140"/>
        <pc:sldMkLst>
          <pc:docMk/>
          <pc:sldMk cId="3582478414" sldId="317"/>
        </pc:sldMkLst>
      </pc:sldChg>
      <pc:sldChg chg="add">
        <pc:chgData name="Marie Reysset" userId="da34172a-9a3d-4507-a76d-9da88a77cce9" providerId="ADAL" clId="{F96F7224-905B-534A-BFA3-391CBA2CA3E6}" dt="2025-06-04T20:38:11.801" v="295"/>
        <pc:sldMkLst>
          <pc:docMk/>
          <pc:sldMk cId="369631078" sldId="354"/>
        </pc:sldMkLst>
      </pc:sldChg>
      <pc:sldChg chg="add">
        <pc:chgData name="Marie Reysset" userId="da34172a-9a3d-4507-a76d-9da88a77cce9" providerId="ADAL" clId="{F96F7224-905B-534A-BFA3-391CBA2CA3E6}" dt="2025-06-04T20:06:01.246" v="2"/>
        <pc:sldMkLst>
          <pc:docMk/>
          <pc:sldMk cId="2183133706" sldId="355"/>
        </pc:sldMkLst>
      </pc:sldChg>
      <pc:sldChg chg="addSp delSp modSp add mod">
        <pc:chgData name="Marie Reysset" userId="da34172a-9a3d-4507-a76d-9da88a77cce9" providerId="ADAL" clId="{F96F7224-905B-534A-BFA3-391CBA2CA3E6}" dt="2025-06-04T20:16:07.256" v="87" actId="790"/>
        <pc:sldMkLst>
          <pc:docMk/>
          <pc:sldMk cId="2830193876" sldId="357"/>
        </pc:sldMkLst>
      </pc:sldChg>
    </pc:docChg>
  </pc:docChgLst>
  <pc:docChgLst>
    <pc:chgData name="Stefanie Thieme" userId="55e6789b-c671-404f-bc64-6542eadbee34" providerId="ADAL" clId="{55804263-CDBE-6B4B-BBBD-C68930638C78}"/>
    <pc:docChg chg="custSel addSld modSld sldOrd">
      <pc:chgData name="Stefanie Thieme" userId="55e6789b-c671-404f-bc64-6542eadbee34" providerId="ADAL" clId="{55804263-CDBE-6B4B-BBBD-C68930638C78}" dt="2025-05-26T14:24:34.157" v="974" actId="115"/>
      <pc:docMkLst>
        <pc:docMk/>
      </pc:docMkLst>
      <pc:sldChg chg="delSp modSp mod">
        <pc:chgData name="Stefanie Thieme" userId="55e6789b-c671-404f-bc64-6542eadbee34" providerId="ADAL" clId="{55804263-CDBE-6B4B-BBBD-C68930638C78}" dt="2025-05-26T14:08:55.976" v="32" actId="14100"/>
        <pc:sldMkLst>
          <pc:docMk/>
          <pc:sldMk cId="3062307783" sldId="278"/>
        </pc:sldMkLst>
      </pc:sldChg>
      <pc:sldChg chg="addSp modSp mod">
        <pc:chgData name="Stefanie Thieme" userId="55e6789b-c671-404f-bc64-6542eadbee34" providerId="ADAL" clId="{55804263-CDBE-6B4B-BBBD-C68930638C78}" dt="2025-05-26T14:16:26.446" v="621" actId="1035"/>
        <pc:sldMkLst>
          <pc:docMk/>
          <pc:sldMk cId="1681371921" sldId="279"/>
        </pc:sldMkLst>
      </pc:sldChg>
      <pc:sldChg chg="modSp mod">
        <pc:chgData name="Stefanie Thieme" userId="55e6789b-c671-404f-bc64-6542eadbee34" providerId="ADAL" clId="{55804263-CDBE-6B4B-BBBD-C68930638C78}" dt="2025-05-26T14:11:40.975" v="300" actId="20577"/>
        <pc:sldMkLst>
          <pc:docMk/>
          <pc:sldMk cId="2962501559" sldId="284"/>
        </pc:sldMkLst>
      </pc:sldChg>
      <pc:sldChg chg="modSp mod">
        <pc:chgData name="Stefanie Thieme" userId="55e6789b-c671-404f-bc64-6542eadbee34" providerId="ADAL" clId="{55804263-CDBE-6B4B-BBBD-C68930638C78}" dt="2025-05-26T14:11:59.562" v="360" actId="20577"/>
        <pc:sldMkLst>
          <pc:docMk/>
          <pc:sldMk cId="1346579081" sldId="287"/>
        </pc:sldMkLst>
      </pc:sldChg>
      <pc:sldChg chg="delSp mod">
        <pc:chgData name="Stefanie Thieme" userId="55e6789b-c671-404f-bc64-6542eadbee34" providerId="ADAL" clId="{55804263-CDBE-6B4B-BBBD-C68930638C78}" dt="2025-05-26T14:12:32.038" v="361" actId="478"/>
        <pc:sldMkLst>
          <pc:docMk/>
          <pc:sldMk cId="717836159" sldId="306"/>
        </pc:sldMkLst>
      </pc:sldChg>
      <pc:sldChg chg="addSp delSp modSp add mod ord">
        <pc:chgData name="Stefanie Thieme" userId="55e6789b-c671-404f-bc64-6542eadbee34" providerId="ADAL" clId="{55804263-CDBE-6B4B-BBBD-C68930638C78}" dt="2025-05-26T14:24:34.157" v="974" actId="115"/>
        <pc:sldMkLst>
          <pc:docMk/>
          <pc:sldMk cId="3720880251" sldId="312"/>
        </pc:sldMkLst>
      </pc:sldChg>
      <pc:sldChg chg="modSp add mod ord">
        <pc:chgData name="Stefanie Thieme" userId="55e6789b-c671-404f-bc64-6542eadbee34" providerId="ADAL" clId="{55804263-CDBE-6B4B-BBBD-C68930638C78}" dt="2025-05-26T14:13:52.341" v="461" actId="20577"/>
        <pc:sldMkLst>
          <pc:docMk/>
          <pc:sldMk cId="3002808063" sldId="313"/>
        </pc:sldMkLst>
      </pc:sldChg>
    </pc:docChg>
  </pc:docChgLst>
  <pc:docChgLst>
    <pc:chgData name="Jiexi Feng" userId="cf8ac4ba-047a-4022-b934-a8088e11a6ea" providerId="ADAL" clId="{EEC5C001-CF29-2049-AE91-68A55BFBEAAB}"/>
    <pc:docChg chg="undo custSel addSld delSld modSld">
      <pc:chgData name="Jiexi Feng" userId="cf8ac4ba-047a-4022-b934-a8088e11a6ea" providerId="ADAL" clId="{EEC5C001-CF29-2049-AE91-68A55BFBEAAB}" dt="2025-06-04T03:38:43.736" v="301" actId="14100"/>
      <pc:docMkLst>
        <pc:docMk/>
      </pc:docMkLst>
      <pc:sldChg chg="addSp delSp modSp mod">
        <pc:chgData name="Jiexi Feng" userId="cf8ac4ba-047a-4022-b934-a8088e11a6ea" providerId="ADAL" clId="{EEC5C001-CF29-2049-AE91-68A55BFBEAAB}" dt="2025-06-04T02:50:31.255" v="83" actId="1076"/>
        <pc:sldMkLst>
          <pc:docMk/>
          <pc:sldMk cId="588171393" sldId="311"/>
        </pc:sldMkLst>
      </pc:sldChg>
      <pc:sldChg chg="addSp delSp modSp add mod">
        <pc:chgData name="Jiexi Feng" userId="cf8ac4ba-047a-4022-b934-a8088e11a6ea" providerId="ADAL" clId="{EEC5C001-CF29-2049-AE91-68A55BFBEAAB}" dt="2025-06-04T03:13:32.119" v="114" actId="20577"/>
        <pc:sldMkLst>
          <pc:docMk/>
          <pc:sldMk cId="1605918782" sldId="314"/>
        </pc:sldMkLst>
      </pc:sldChg>
      <pc:sldChg chg="addSp delSp modSp add mod">
        <pc:chgData name="Jiexi Feng" userId="cf8ac4ba-047a-4022-b934-a8088e11a6ea" providerId="ADAL" clId="{EEC5C001-CF29-2049-AE91-68A55BFBEAAB}" dt="2025-06-04T03:21:19.122" v="206" actId="1076"/>
        <pc:sldMkLst>
          <pc:docMk/>
          <pc:sldMk cId="58357777" sldId="315"/>
        </pc:sldMkLst>
      </pc:sldChg>
      <pc:sldChg chg="new del">
        <pc:chgData name="Jiexi Feng" userId="cf8ac4ba-047a-4022-b934-a8088e11a6ea" providerId="ADAL" clId="{EEC5C001-CF29-2049-AE91-68A55BFBEAAB}" dt="2025-06-04T03:13:46.722" v="116" actId="680"/>
        <pc:sldMkLst>
          <pc:docMk/>
          <pc:sldMk cId="2224499831" sldId="315"/>
        </pc:sldMkLst>
      </pc:sldChg>
      <pc:sldChg chg="addSp delSp modSp add mod modClrScheme chgLayout">
        <pc:chgData name="Jiexi Feng" userId="cf8ac4ba-047a-4022-b934-a8088e11a6ea" providerId="ADAL" clId="{EEC5C001-CF29-2049-AE91-68A55BFBEAAB}" dt="2025-06-04T03:27:48.726" v="244" actId="478"/>
        <pc:sldMkLst>
          <pc:docMk/>
          <pc:sldMk cId="2405692273" sldId="316"/>
        </pc:sldMkLst>
      </pc:sldChg>
      <pc:sldChg chg="new del">
        <pc:chgData name="Jiexi Feng" userId="cf8ac4ba-047a-4022-b934-a8088e11a6ea" providerId="ADAL" clId="{EEC5C001-CF29-2049-AE91-68A55BFBEAAB}" dt="2025-06-04T03:31:18.793" v="246" actId="2696"/>
        <pc:sldMkLst>
          <pc:docMk/>
          <pc:sldMk cId="2569266165" sldId="317"/>
        </pc:sldMkLst>
      </pc:sldChg>
      <pc:sldChg chg="addSp delSp modSp add mod">
        <pc:chgData name="Jiexi Feng" userId="cf8ac4ba-047a-4022-b934-a8088e11a6ea" providerId="ADAL" clId="{EEC5C001-CF29-2049-AE91-68A55BFBEAAB}" dt="2025-06-04T03:38:43.736" v="301" actId="14100"/>
        <pc:sldMkLst>
          <pc:docMk/>
          <pc:sldMk cId="3582478414"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8/22/25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03A0-C17C-56D6-E9B1-CB43FDA66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E7E57-3D45-DBE2-72EE-556933F00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0AA85-5EC3-C597-C76F-EAEA3B18C6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A1F7D4-A2D2-60AF-57B4-1D3B72B2D35F}"/>
              </a:ext>
            </a:extLst>
          </p:cNvPr>
          <p:cNvSpPr>
            <a:spLocks noGrp="1"/>
          </p:cNvSpPr>
          <p:nvPr>
            <p:ph type="sldNum" sz="quarter" idx="5"/>
          </p:nvPr>
        </p:nvSpPr>
        <p:spPr/>
        <p:txBody>
          <a:bodyPr/>
          <a:lstStyle/>
          <a:p>
            <a:fld id="{3C89E9F6-4F8F-4ADD-A373-C18228C879D7}" type="slidenum">
              <a:rPr lang="en-US" smtClean="0"/>
              <a:t>1</a:t>
            </a:fld>
            <a:endParaRPr lang="en-US"/>
          </a:p>
        </p:txBody>
      </p:sp>
    </p:spTree>
    <p:extLst>
      <p:ext uri="{BB962C8B-B14F-4D97-AF65-F5344CB8AC3E}">
        <p14:creationId xmlns:p14="http://schemas.microsoft.com/office/powerpoint/2010/main" val="17478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5859-6E96-5281-DC9B-210466E7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C71E-26BB-508F-A8E6-B0BA9103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B89EF-445A-7ADA-F2E4-3224EAA9EA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138EBB-6EE2-D644-F89F-74D448848E36}"/>
              </a:ext>
            </a:extLst>
          </p:cNvPr>
          <p:cNvSpPr>
            <a:spLocks noGrp="1"/>
          </p:cNvSpPr>
          <p:nvPr>
            <p:ph type="sldNum" sz="quarter" idx="5"/>
          </p:nvPr>
        </p:nvSpPr>
        <p:spPr/>
        <p:txBody>
          <a:bodyPr/>
          <a:lstStyle/>
          <a:p>
            <a:fld id="{3C89E9F6-4F8F-4ADD-A373-C18228C879D7}" type="slidenum">
              <a:rPr lang="en-US" smtClean="0"/>
              <a:t>2</a:t>
            </a:fld>
            <a:endParaRPr lang="en-US"/>
          </a:p>
        </p:txBody>
      </p:sp>
    </p:spTree>
    <p:extLst>
      <p:ext uri="{BB962C8B-B14F-4D97-AF65-F5344CB8AC3E}">
        <p14:creationId xmlns:p14="http://schemas.microsoft.com/office/powerpoint/2010/main" val="427452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15000"/>
              </a:lnSpc>
              <a:spcAft>
                <a:spcPts val="600"/>
              </a:spcAft>
              <a:buNone/>
            </a:pPr>
            <a:r>
              <a:rPr lang="en-US" sz="1800">
                <a:effectLst/>
                <a:latin typeface="Lato Light" panose="020F0302020204030204" pitchFamily="34" charset="0"/>
                <a:ea typeface="Lato Light" panose="020F0302020204030204" pitchFamily="34" charset="0"/>
                <a:cs typeface="Lato Light" panose="020F0302020204030204" pitchFamily="34" charset="0"/>
              </a:rPr>
              <a:t>The Sustainable Development Goals (SDGs), also known as the Global Goals, were adopted by the United Nations in 2015 as a universal call to action under the resolution “Transforming our world: the 2030 Agenda for Sustainable Development” to end poverty, protect the planet, and ensure that by 2030 all people enjoy peace and prosperity.</a:t>
            </a:r>
            <a:endParaRPr lang="de-EG" sz="1800">
              <a:effectLst/>
              <a:latin typeface="Lato Light" panose="020F0302020204030204" pitchFamily="34" charset="0"/>
              <a:ea typeface="Lato Light" panose="020F0302020204030204" pitchFamily="34" charset="0"/>
              <a:cs typeface="Lato Light" panose="020F0302020204030204" pitchFamily="34" charset="0"/>
            </a:endParaRPr>
          </a:p>
          <a:p>
            <a:pPr algn="just">
              <a:lnSpc>
                <a:spcPct val="115000"/>
              </a:lnSpc>
              <a:spcAft>
                <a:spcPts val="600"/>
              </a:spcAft>
            </a:pPr>
            <a:r>
              <a:rPr lang="en-US" sz="1800">
                <a:effectLst/>
                <a:latin typeface="Lato Light" panose="020F0302020204030204" pitchFamily="34" charset="0"/>
                <a:ea typeface="Lato Light" panose="020F0302020204030204" pitchFamily="34" charset="0"/>
                <a:cs typeface="Lato Light" panose="020F0302020204030204" pitchFamily="34" charset="0"/>
              </a:rPr>
              <a:t>With 17 comprehensive and holistic sustainable development objectives and 169 associated targets at its core, the 2030 Agenda builds upon and improves the preceding eight Millennium Development Goals (MDGs) signed in 2000, which primarily focused on social and economic development. </a:t>
            </a:r>
            <a:endParaRPr lang="de-EG" sz="1800">
              <a:effectLst/>
              <a:latin typeface="Lato Light" panose="020F0302020204030204" pitchFamily="34" charset="0"/>
              <a:ea typeface="Lato Light" panose="020F0302020204030204" pitchFamily="34" charset="0"/>
              <a:cs typeface="Lato Light" panose="020F0302020204030204" pitchFamily="34" charset="0"/>
            </a:endParaRPr>
          </a:p>
          <a:p>
            <a:endParaRPr lang="de-EG"/>
          </a:p>
        </p:txBody>
      </p:sp>
      <p:sp>
        <p:nvSpPr>
          <p:cNvPr id="4" name="Foliennummernplatzhalter 3"/>
          <p:cNvSpPr>
            <a:spLocks noGrp="1"/>
          </p:cNvSpPr>
          <p:nvPr>
            <p:ph type="sldNum" sz="quarter" idx="5"/>
          </p:nvPr>
        </p:nvSpPr>
        <p:spPr/>
        <p:txBody>
          <a:bodyPr/>
          <a:lstStyle/>
          <a:p>
            <a:fld id="{3C89E9F6-4F8F-4ADD-A373-C18228C879D7}" type="slidenum">
              <a:rPr lang="en-US" smtClean="0"/>
              <a:t>6</a:t>
            </a:fld>
            <a:endParaRPr lang="en-US"/>
          </a:p>
        </p:txBody>
      </p:sp>
    </p:spTree>
    <p:extLst>
      <p:ext uri="{BB962C8B-B14F-4D97-AF65-F5344CB8AC3E}">
        <p14:creationId xmlns:p14="http://schemas.microsoft.com/office/powerpoint/2010/main" val="70157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5"/>
          </p:nvPr>
        </p:nvSpPr>
        <p:spPr/>
        <p:txBody>
          <a:bodyPr/>
          <a:lstStyle/>
          <a:p>
            <a:fld id="{3C89E9F6-4F8F-4ADD-A373-C18228C879D7}" type="slidenum">
              <a:rPr lang="en-US" smtClean="0"/>
              <a:t>17</a:t>
            </a:fld>
            <a:endParaRPr lang="en-US"/>
          </a:p>
        </p:txBody>
      </p:sp>
    </p:spTree>
    <p:extLst>
      <p:ext uri="{BB962C8B-B14F-4D97-AF65-F5344CB8AC3E}">
        <p14:creationId xmlns:p14="http://schemas.microsoft.com/office/powerpoint/2010/main" val="191569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18</a:t>
            </a:fld>
            <a:endParaRPr lang="en-US"/>
          </a:p>
        </p:txBody>
      </p:sp>
    </p:spTree>
    <p:extLst>
      <p:ext uri="{BB962C8B-B14F-4D97-AF65-F5344CB8AC3E}">
        <p14:creationId xmlns:p14="http://schemas.microsoft.com/office/powerpoint/2010/main" val="174567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21</a:t>
            </a:fld>
            <a:endParaRPr lang="en-US"/>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en-US" sz="7200" b="1">
                <a:solidFill>
                  <a:schemeClr val="bg1"/>
                </a:solidFill>
                <a:latin typeface="Lato" panose="020F0502020204030203" pitchFamily="34" charset="0"/>
                <a:ea typeface="Lato" panose="020F0502020204030203" pitchFamily="34" charset="0"/>
                <a:cs typeface="Lato" panose="020F0502020204030203" pitchFamily="34" charset="0"/>
              </a:rPr>
              <a:t>Thank you</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3415-A9CF-6EF0-88E9-DDAEA132B897}"/>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91A9D346-B41A-70CA-8250-31AEDA7104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AB79C875-63F3-8C1B-631E-D677D6002666}"/>
              </a:ext>
            </a:extLst>
          </p:cNvPr>
          <p:cNvSpPr txBox="1"/>
          <p:nvPr/>
        </p:nvSpPr>
        <p:spPr>
          <a:xfrm>
            <a:off x="6157980" y="2653943"/>
            <a:ext cx="8015220" cy="1446550"/>
          </a:xfrm>
          <a:prstGeom prst="rect">
            <a:avLst/>
          </a:prstGeom>
          <a:noFill/>
        </p:spPr>
        <p:txBody>
          <a:bodyPr wrap="square" rtlCol="0">
            <a:spAutoFit/>
          </a:bodyPr>
          <a:lstStyle/>
          <a:p>
            <a:pPr algn="ctr"/>
            <a:r>
              <a:rPr lang="en-GB" sz="8800" b="1">
                <a:solidFill>
                  <a:schemeClr val="bg1"/>
                </a:solidFill>
                <a:latin typeface="Lato" panose="020F0502020204030203" pitchFamily="34" charset="0"/>
                <a:ea typeface="Lato" panose="020F0502020204030203" pitchFamily="34" charset="0"/>
                <a:cs typeface="Lato" panose="020F0502020204030203" pitchFamily="34" charset="0"/>
              </a:rPr>
              <a:t>ENERGIZER</a:t>
            </a:r>
          </a:p>
        </p:txBody>
      </p:sp>
      <p:pic>
        <p:nvPicPr>
          <p:cNvPr id="22" name="Picture Placeholder 21" descr="A cup of coffee surrounded by coffee beans&#10;&#10;Description automatically generated">
            <a:extLst>
              <a:ext uri="{FF2B5EF4-FFF2-40B4-BE49-F238E27FC236}">
                <a16:creationId xmlns:a16="http://schemas.microsoft.com/office/drawing/2014/main" id="{284FF4EA-9AC8-4A70-7AA7-76B7E30BD67A}"/>
              </a:ext>
            </a:extLst>
          </p:cNvPr>
          <p:cNvPicPr>
            <a:picLocks noGrp="1" noChangeAspect="1"/>
          </p:cNvPicPr>
          <p:nvPr>
            <p:ph type="pic" sz="quarter" idx="10"/>
          </p:nvPr>
        </p:nvPicPr>
        <p:blipFill>
          <a:blip r:embed="rId5"/>
          <a:srcRect l="-26" t="58956" r="26"/>
          <a:stretch/>
        </p:blipFill>
        <p:spPr>
          <a:xfrm>
            <a:off x="-5200" y="5807075"/>
            <a:ext cx="20109300" cy="5502275"/>
          </a:xfrm>
        </p:spPr>
      </p:pic>
    </p:spTree>
    <p:extLst>
      <p:ext uri="{BB962C8B-B14F-4D97-AF65-F5344CB8AC3E}">
        <p14:creationId xmlns:p14="http://schemas.microsoft.com/office/powerpoint/2010/main" val="218313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E1D7-0796-3702-CCD6-6B5D85B7ADFB}"/>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B97080FF-6031-FFC7-E5C1-9CBB04782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FA6D6790-A895-050E-2287-FF661FC5BD3A}"/>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76ADC109-09E1-5A5C-A190-A837A4A780FB}"/>
              </a:ext>
            </a:extLst>
          </p:cNvPr>
          <p:cNvSpPr txBox="1"/>
          <p:nvPr/>
        </p:nvSpPr>
        <p:spPr>
          <a:xfrm>
            <a:off x="1441485" y="1346369"/>
            <a:ext cx="16366723" cy="830997"/>
          </a:xfrm>
          <a:prstGeom prst="rect">
            <a:avLst/>
          </a:prstGeom>
          <a:noFill/>
        </p:spPr>
        <p:txBody>
          <a:bodyPr wrap="square">
            <a:spAutoFit/>
          </a:bodyPr>
          <a:lstStyle/>
          <a:p>
            <a:r>
              <a:rPr lang="en-US" sz="4800" b="1" noProof="0">
                <a:latin typeface="Lato Black" panose="020F0502020204030203" pitchFamily="34" charset="77"/>
              </a:rPr>
              <a:t>SDG interlinkages: synergies and trade-offs</a:t>
            </a:r>
          </a:p>
        </p:txBody>
      </p:sp>
      <p:pic>
        <p:nvPicPr>
          <p:cNvPr id="4" name="Grafik 3" descr="Ein Bild, das Kreis, Transport, Speiche, Rad enthält.&#10;&#10;KI-generierte Inhalte können fehlerhaft sein.">
            <a:extLst>
              <a:ext uri="{FF2B5EF4-FFF2-40B4-BE49-F238E27FC236}">
                <a16:creationId xmlns:a16="http://schemas.microsoft.com/office/drawing/2014/main" id="{D745391D-F7F0-8696-6EAB-995EC5253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445" y="3094405"/>
            <a:ext cx="13788193" cy="7017205"/>
          </a:xfrm>
          <a:prstGeom prst="rect">
            <a:avLst/>
          </a:prstGeom>
        </p:spPr>
      </p:pic>
      <p:sp>
        <p:nvSpPr>
          <p:cNvPr id="16" name="TextBox 5">
            <a:extLst>
              <a:ext uri="{FF2B5EF4-FFF2-40B4-BE49-F238E27FC236}">
                <a16:creationId xmlns:a16="http://schemas.microsoft.com/office/drawing/2014/main" id="{6F1C38C3-35F1-17B2-9AE3-B920B4263AB5}"/>
              </a:ext>
            </a:extLst>
          </p:cNvPr>
          <p:cNvSpPr txBox="1"/>
          <p:nvPr/>
        </p:nvSpPr>
        <p:spPr>
          <a:xfrm>
            <a:off x="1441485" y="2071099"/>
            <a:ext cx="10051256" cy="584775"/>
          </a:xfrm>
          <a:prstGeom prst="rect">
            <a:avLst/>
          </a:prstGeom>
          <a:noFill/>
        </p:spPr>
        <p:txBody>
          <a:bodyPr wrap="square">
            <a:spAutoFit/>
          </a:bodyPr>
          <a:lstStyle/>
          <a:p>
            <a:r>
              <a:rPr lang="en-GB" sz="3200">
                <a:latin typeface="Lato Light" panose="020F0302020204030203" pitchFamily="34" charset="77"/>
              </a:rPr>
              <a:t>At the example of SDG 6.2</a:t>
            </a:r>
            <a:endParaRPr lang="en-PT" sz="3200">
              <a:latin typeface="Lato Light" panose="020F0302020204030203" pitchFamily="34" charset="77"/>
            </a:endParaRPr>
          </a:p>
        </p:txBody>
      </p:sp>
      <p:sp>
        <p:nvSpPr>
          <p:cNvPr id="3" name="TextBox 2">
            <a:extLst>
              <a:ext uri="{FF2B5EF4-FFF2-40B4-BE49-F238E27FC236}">
                <a16:creationId xmlns:a16="http://schemas.microsoft.com/office/drawing/2014/main" id="{145F3622-4362-172D-8AF6-F4D80C3848D3}"/>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865E0B39-CE68-9DA7-39C4-3BBA2BA25CC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10</a:t>
            </a:fld>
            <a:endParaRPr lang="en-FR">
              <a:solidFill>
                <a:schemeClr val="tx1"/>
              </a:solidFill>
            </a:endParaRPr>
          </a:p>
        </p:txBody>
      </p:sp>
    </p:spTree>
    <p:extLst>
      <p:ext uri="{BB962C8B-B14F-4D97-AF65-F5344CB8AC3E}">
        <p14:creationId xmlns:p14="http://schemas.microsoft.com/office/powerpoint/2010/main" val="389480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7A5EC-28F2-8791-D22D-048AC06BCFF9}"/>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1B1EEAB2-0AD9-E500-105F-5F3DC27AB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F888A0A8-5482-1FBE-F51C-ED033FA9E934}"/>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840EC73A-853B-85DA-7AFD-B41505EFADFD}"/>
              </a:ext>
            </a:extLst>
          </p:cNvPr>
          <p:cNvSpPr txBox="1"/>
          <p:nvPr/>
        </p:nvSpPr>
        <p:spPr>
          <a:xfrm>
            <a:off x="1471465" y="1198681"/>
            <a:ext cx="16366723" cy="830997"/>
          </a:xfrm>
          <a:prstGeom prst="rect">
            <a:avLst/>
          </a:prstGeom>
          <a:noFill/>
        </p:spPr>
        <p:txBody>
          <a:bodyPr wrap="square">
            <a:spAutoFit/>
          </a:bodyPr>
          <a:lstStyle/>
          <a:p>
            <a:r>
              <a:rPr lang="en-US" sz="4800" b="1" noProof="0">
                <a:latin typeface="Lato Black" panose="020F0502020204030203" pitchFamily="34" charset="77"/>
              </a:rPr>
              <a:t>Climate-SMART sanitation benefits all 17 SDGs</a:t>
            </a:r>
          </a:p>
        </p:txBody>
      </p:sp>
      <p:graphicFrame>
        <p:nvGraphicFramePr>
          <p:cNvPr id="4" name="表格 3">
            <a:extLst>
              <a:ext uri="{FF2B5EF4-FFF2-40B4-BE49-F238E27FC236}">
                <a16:creationId xmlns:a16="http://schemas.microsoft.com/office/drawing/2014/main" id="{05D9B623-4BDA-C082-2B75-689405B900A6}"/>
              </a:ext>
            </a:extLst>
          </p:cNvPr>
          <p:cNvGraphicFramePr>
            <a:graphicFrameLocks noGrp="1"/>
          </p:cNvGraphicFramePr>
          <p:nvPr>
            <p:extLst>
              <p:ext uri="{D42A27DB-BD31-4B8C-83A1-F6EECF244321}">
                <p14:modId xmlns:p14="http://schemas.microsoft.com/office/powerpoint/2010/main" val="31541881"/>
              </p:ext>
            </p:extLst>
          </p:nvPr>
        </p:nvGraphicFramePr>
        <p:xfrm>
          <a:off x="1591386" y="2181890"/>
          <a:ext cx="17114050" cy="8812388"/>
        </p:xfrm>
        <a:graphic>
          <a:graphicData uri="http://schemas.openxmlformats.org/drawingml/2006/table">
            <a:tbl>
              <a:tblPr firstRow="1" firstCol="1" bandRow="1">
                <a:tableStyleId>{5C22544A-7EE6-4342-B048-85BDC9FD1C3A}</a:tableStyleId>
              </a:tblPr>
              <a:tblGrid>
                <a:gridCol w="774126">
                  <a:extLst>
                    <a:ext uri="{9D8B030D-6E8A-4147-A177-3AD203B41FA5}">
                      <a16:colId xmlns:a16="http://schemas.microsoft.com/office/drawing/2014/main" val="1057967512"/>
                    </a:ext>
                  </a:extLst>
                </a:gridCol>
                <a:gridCol w="16339924">
                  <a:extLst>
                    <a:ext uri="{9D8B030D-6E8A-4147-A177-3AD203B41FA5}">
                      <a16:colId xmlns:a16="http://schemas.microsoft.com/office/drawing/2014/main" val="1580695689"/>
                    </a:ext>
                  </a:extLst>
                </a:gridCol>
              </a:tblGrid>
              <a:tr h="546150">
                <a:tc>
                  <a:txBody>
                    <a:bodyPr/>
                    <a:lstStyle/>
                    <a:p>
                      <a:pPr algn="just">
                        <a:lnSpc>
                          <a:spcPct val="115000"/>
                        </a:lnSpc>
                        <a:spcAft>
                          <a:spcPts val="600"/>
                        </a:spcAft>
                        <a:buNone/>
                      </a:pPr>
                      <a:r>
                        <a:rPr lang="en-US" sz="2400">
                          <a:effectLst/>
                        </a:rPr>
                        <a:t>SDG</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3175" marR="63175" marT="0" marB="0"/>
                </a:tc>
                <a:tc>
                  <a:txBody>
                    <a:bodyPr/>
                    <a:lstStyle/>
                    <a:p>
                      <a:pPr algn="just">
                        <a:lnSpc>
                          <a:spcPct val="115000"/>
                        </a:lnSpc>
                        <a:spcAft>
                          <a:spcPts val="600"/>
                        </a:spcAft>
                        <a:buNone/>
                      </a:pPr>
                      <a:r>
                        <a:rPr lang="en-US" sz="2400">
                          <a:effectLst/>
                        </a:rPr>
                        <a:t>Clear Direction Impact of Sustainable Sanitation-Related Climate Actions (Selected Goal-Based Impacts)</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3175" marR="63175" marT="0" marB="0"/>
                </a:tc>
                <a:extLst>
                  <a:ext uri="{0D108BD9-81ED-4DB2-BD59-A6C34878D82A}">
                    <a16:rowId xmlns:a16="http://schemas.microsoft.com/office/drawing/2014/main" val="1724067426"/>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Improved sanitation and climate-SMART infrastructure reduces poverty by protecting vulnerable communities from health and economic shocks of climate-related disasters.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3699951653"/>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2</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sanitation reduces contamination of water sources, ensuring safer irrigation for crops and livestock supporting food production.</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611854024"/>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3</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Improved sanitation reduces waterborne diseases and health risks, especially as climate change increases the frequency of floods and droughts that can spread contaminants.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1826514733"/>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4</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sanitation in schools ensures attendance, particularly for girls, and support a healthy learning environment.</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3450708799"/>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5</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Safe and accessible sanitation facilities empower women and girls, supporting their health, education and participation.</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1758527394"/>
                  </a:ext>
                </a:extLst>
              </a:tr>
              <a:tr h="598646">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6</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Integrating climate adaptation and mitigation into sanitation systems strengthens the resilience and sustainability of water and sanitation services, while protecting water quality and reducing environmental risks.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317744111"/>
                  </a:ext>
                </a:extLst>
              </a:tr>
              <a:tr h="56113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7</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Promoting renewable energy use in sanitation reduces emissions, improves energy access and makes sanitation systems more sustainable and particularly valuable in rural or remote regions.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319201484"/>
                  </a:ext>
                </a:extLst>
              </a:tr>
              <a:tr h="270875">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8</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Health, resilient populations and infrastructure support productivity and economic stability.</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986800273"/>
                  </a:ext>
                </a:extLst>
              </a:tr>
              <a:tr h="349492">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9</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Implementing climate-SMART sanitation systems and technologies aligns with the sustainable infrastructure, technological advancement and increased resource efficiency.</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3892635106"/>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10</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Prioritizing vulnerable populations in sanitation-related climate strategies helps close gaps in access and outcomes.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871467779"/>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11</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sanitation infrastructure enhances urban resilience and livability, reducing risks from flooding, droughts or other hazards.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274231015"/>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12</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sanitation systems can convert human waste into valuable products promoting circular and sustainable resource management.</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281745315"/>
                  </a:ext>
                </a:extLst>
              </a:tr>
              <a:tr h="45895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13</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sanitation systems and infrastructure contribute to mitigation, adaptation and resilience to climate change. </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3012583395"/>
                  </a:ext>
                </a:extLst>
              </a:tr>
              <a:tr h="359891">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14</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low-emission sanitation protects ocean health by reducing pollution and safeguarding marine biodiversity, particularly from land-based activities like sanitation.</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789677852"/>
                  </a:ext>
                </a:extLst>
              </a:tr>
              <a:tr h="345744">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15</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Climate-SMART sanitation reduces the risk of contamination of soil and terrestrial ecosystems. It protects and restores ecosystems and biodiversity.</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2205195305"/>
                  </a:ext>
                </a:extLst>
              </a:tr>
              <a:tr h="371784">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16</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Good governance in integrating sanitation-related climate policies fosters transparency, cooperation and effective institutions.</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3498903827"/>
                  </a:ext>
                </a:extLst>
              </a:tr>
              <a:tr h="446103">
                <a:tc>
                  <a:txBody>
                    <a:bodyPr/>
                    <a:lstStyle/>
                    <a:p>
                      <a:pPr algn="just">
                        <a:lnSpc>
                          <a:spcPct val="115000"/>
                        </a:lnSpc>
                        <a:spcAft>
                          <a:spcPts val="600"/>
                        </a:spcAft>
                        <a:buNone/>
                      </a:pPr>
                      <a:r>
                        <a:rPr lang="en-US" altLang="zh-CN" sz="1800">
                          <a:effectLst/>
                          <a:latin typeface="Lato" panose="020F0502020204030203" pitchFamily="34" charset="0"/>
                          <a:ea typeface="Lato" panose="020F0502020204030203" pitchFamily="34" charset="0"/>
                          <a:cs typeface="Lato" panose="020F0502020204030203" pitchFamily="34" charset="0"/>
                        </a:rPr>
                        <a:t>17</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en-US" sz="1800">
                          <a:effectLst/>
                          <a:latin typeface="Lato" panose="020F0502020204030203" pitchFamily="34" charset="0"/>
                          <a:ea typeface="Lato" panose="020F0502020204030203" pitchFamily="34" charset="0"/>
                          <a:cs typeface="Lato" panose="020F0502020204030203" pitchFamily="34" charset="0"/>
                        </a:rPr>
                        <a:t>Addressing sanitation and climate together encourages cross-sector and international collaboration.</a:t>
                      </a:r>
                      <a:endParaRPr lang="zh-CN" sz="180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extLst>
                  <a:ext uri="{0D108BD9-81ED-4DB2-BD59-A6C34878D82A}">
                    <a16:rowId xmlns:a16="http://schemas.microsoft.com/office/drawing/2014/main" val="864120553"/>
                  </a:ext>
                </a:extLst>
              </a:tr>
            </a:tbl>
          </a:graphicData>
        </a:graphic>
      </p:graphicFrame>
      <p:sp>
        <p:nvSpPr>
          <p:cNvPr id="2" name="Slide Number Placeholder 11">
            <a:extLst>
              <a:ext uri="{FF2B5EF4-FFF2-40B4-BE49-F238E27FC236}">
                <a16:creationId xmlns:a16="http://schemas.microsoft.com/office/drawing/2014/main" id="{91EAC671-CBC8-496A-A7A5-56AF3B3EB61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11</a:t>
            </a:fld>
            <a:endParaRPr lang="en-FR">
              <a:solidFill>
                <a:schemeClr val="tx1"/>
              </a:solidFill>
            </a:endParaRPr>
          </a:p>
        </p:txBody>
      </p:sp>
    </p:spTree>
    <p:extLst>
      <p:ext uri="{BB962C8B-B14F-4D97-AF65-F5344CB8AC3E}">
        <p14:creationId xmlns:p14="http://schemas.microsoft.com/office/powerpoint/2010/main" val="58817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a:t>
            </a:r>
            <a:r>
              <a:rPr lang="de-DE" sz="32500">
                <a:solidFill>
                  <a:schemeClr val="bg1"/>
                </a:solidFill>
                <a:latin typeface="Lato Light" panose="020F0302020204030203" pitchFamily="34" charset="77"/>
              </a:rPr>
              <a:t>2</a:t>
            </a:r>
            <a:endParaRPr lang="en-PT" sz="32500">
              <a:solidFill>
                <a:schemeClr val="bg1"/>
              </a:solidFill>
              <a:latin typeface="Lato Light" panose="020F0302020204030203" pitchFamily="34" charset="77"/>
            </a:endParaRPr>
          </a:p>
        </p:txBody>
      </p:sp>
      <p:sp>
        <p:nvSpPr>
          <p:cNvPr id="4" name="TextBox 3">
            <a:extLst>
              <a:ext uri="{FF2B5EF4-FFF2-40B4-BE49-F238E27FC236}">
                <a16:creationId xmlns:a16="http://schemas.microsoft.com/office/drawing/2014/main" id="{C10AEC7E-7D60-DA99-4BCA-0AA0235E04FF}"/>
              </a:ext>
            </a:extLst>
          </p:cNvPr>
          <p:cNvSpPr txBox="1"/>
          <p:nvPr/>
        </p:nvSpPr>
        <p:spPr>
          <a:xfrm>
            <a:off x="6851650" y="2331889"/>
            <a:ext cx="11963400" cy="3416320"/>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Nationally Determined Contributions and National Adaptation Plans</a:t>
            </a: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1" name="Bildplatzhalter 10" descr="Ein Bild, das draußen, Gelände, Baum, Himmel enthält.&#10;&#10;KI-generierte Inhalte können fehlerhaft sein.">
            <a:extLst>
              <a:ext uri="{FF2B5EF4-FFF2-40B4-BE49-F238E27FC236}">
                <a16:creationId xmlns:a16="http://schemas.microsoft.com/office/drawing/2014/main" id="{2158675F-F82B-F094-EADE-D1DEB4AA9F7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58" b="29458"/>
          <a:stretch>
            <a:fillRect/>
          </a:stretch>
        </p:blipFill>
        <p:spPr/>
      </p:pic>
    </p:spTree>
    <p:extLst>
      <p:ext uri="{BB962C8B-B14F-4D97-AF65-F5344CB8AC3E}">
        <p14:creationId xmlns:p14="http://schemas.microsoft.com/office/powerpoint/2010/main" val="296250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6332-FA71-BD01-AB39-40B58CB04F6D}"/>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C163AD51-FA54-6D0D-E78C-008D5FCBD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45F722BA-93C4-F4F1-44AC-C73A841DE9E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411B9DAD-E856-41DA-B8FA-F92CDD225C4A}"/>
              </a:ext>
            </a:extLst>
          </p:cNvPr>
          <p:cNvSpPr txBox="1"/>
          <p:nvPr/>
        </p:nvSpPr>
        <p:spPr>
          <a:xfrm>
            <a:off x="1456476" y="1778198"/>
            <a:ext cx="14612980" cy="830997"/>
          </a:xfrm>
          <a:prstGeom prst="rect">
            <a:avLst/>
          </a:prstGeom>
          <a:noFill/>
        </p:spPr>
        <p:txBody>
          <a:bodyPr wrap="square">
            <a:spAutoFit/>
          </a:bodyPr>
          <a:lstStyle/>
          <a:p>
            <a:r>
              <a:rPr lang="en-US" altLang="zh-CN" sz="4800" b="1">
                <a:latin typeface="Lato Black" panose="020F0502020204030203" pitchFamily="34" charset="77"/>
              </a:rPr>
              <a:t>Nationally Determined Contributions (NDCs)</a:t>
            </a:r>
            <a:r>
              <a:rPr lang="zh-CN" altLang="zh-CN" sz="4800" b="1">
                <a:latin typeface="Lato Black" panose="020F0502020204030203" pitchFamily="34" charset="77"/>
              </a:rPr>
              <a:t> </a:t>
            </a:r>
            <a:endParaRPr lang="en-PT" sz="4800" b="1">
              <a:latin typeface="Lato Black" panose="020F0502020204030203" pitchFamily="34" charset="77"/>
            </a:endParaRPr>
          </a:p>
        </p:txBody>
      </p:sp>
      <p:sp>
        <p:nvSpPr>
          <p:cNvPr id="5" name="文本框 4">
            <a:extLst>
              <a:ext uri="{FF2B5EF4-FFF2-40B4-BE49-F238E27FC236}">
                <a16:creationId xmlns:a16="http://schemas.microsoft.com/office/drawing/2014/main" id="{1EA43C29-40B4-6067-3944-7F8A6D05B035}"/>
              </a:ext>
            </a:extLst>
          </p:cNvPr>
          <p:cNvSpPr txBox="1"/>
          <p:nvPr/>
        </p:nvSpPr>
        <p:spPr>
          <a:xfrm>
            <a:off x="1456476" y="5307879"/>
            <a:ext cx="4873941" cy="954107"/>
          </a:xfrm>
          <a:prstGeom prst="rect">
            <a:avLst/>
          </a:prstGeom>
          <a:noFill/>
        </p:spPr>
        <p:txBody>
          <a:bodyPr wrap="square" rtlCol="0">
            <a:spAutoFit/>
          </a:bodyPr>
          <a:lstStyle/>
          <a:p>
            <a:pPr algn="ctr"/>
            <a:r>
              <a:rPr lang="en-US" altLang="zh-CN" sz="2800" b="1">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NDCs are the heart of the Paris Agreement. </a:t>
            </a:r>
            <a:endParaRPr lang="en-GB" sz="2800" b="1">
              <a:solidFill>
                <a:schemeClr val="accent1"/>
              </a:solidFill>
            </a:endParaRPr>
          </a:p>
        </p:txBody>
      </p:sp>
      <p:sp>
        <p:nvSpPr>
          <p:cNvPr id="6" name="文本框 5">
            <a:extLst>
              <a:ext uri="{FF2B5EF4-FFF2-40B4-BE49-F238E27FC236}">
                <a16:creationId xmlns:a16="http://schemas.microsoft.com/office/drawing/2014/main" id="{A483AD41-83BC-C9C0-F3BA-644CDFCF05F9}"/>
              </a:ext>
            </a:extLst>
          </p:cNvPr>
          <p:cNvSpPr txBox="1"/>
          <p:nvPr/>
        </p:nvSpPr>
        <p:spPr>
          <a:xfrm>
            <a:off x="7000407" y="3117954"/>
            <a:ext cx="11002780" cy="3703514"/>
          </a:xfrm>
          <a:prstGeom prst="rect">
            <a:avLst/>
          </a:prstGeom>
          <a:noFill/>
        </p:spPr>
        <p:txBody>
          <a:bodyPr wrap="square" rtlCol="0">
            <a:spAutoFit/>
          </a:bodyPr>
          <a:lstStyle/>
          <a:p>
            <a:pPr algn="just"/>
            <a:r>
              <a:rPr lang="en-US" altLang="zh-CN" sz="2000">
                <a:effectLst/>
                <a:latin typeface="Lato Light" panose="020F0302020204030204" pitchFamily="34" charset="0"/>
                <a:ea typeface="Lato Light" panose="020F0302020204030204" pitchFamily="34" charset="0"/>
                <a:cs typeface="Lato Light" panose="020F0302020204030204" pitchFamily="34" charset="0"/>
              </a:rPr>
              <a:t>The Paris Agreement, Article 4, paragraph 2 requires each Party to prepare, communicate and maintain successive NDCs that it intends to achieve. These national climate plans can function as climate change mitigation and adaptation plans as well as national investment plans and national development plans.</a:t>
            </a:r>
          </a:p>
          <a:p>
            <a:pPr algn="just"/>
            <a:endParaRPr lang="en-US" altLang="zh-CN" sz="2000">
              <a:latin typeface="Lato Light" panose="020F0302020204030204" pitchFamily="34" charset="0"/>
              <a:ea typeface="Lato Light" panose="020F0302020204030204" pitchFamily="34" charset="0"/>
              <a:cs typeface="Lato Light" panose="020F0302020204030204" pitchFamily="34" charset="0"/>
            </a:endParaRPr>
          </a:p>
          <a:p>
            <a:pPr marL="342900" lvl="0" indent="-342900" algn="just">
              <a:lnSpc>
                <a:spcPct val="115000"/>
              </a:lnSpc>
              <a:spcBef>
                <a:spcPts val="980"/>
              </a:spcBef>
              <a:spcAft>
                <a:spcPts val="600"/>
              </a:spcAft>
              <a:buFont typeface="Symbol" pitchFamily="2" charset="2"/>
              <a:buChar char=""/>
            </a:pPr>
            <a:r>
              <a:rPr lang="en-US" altLang="zh-CN" sz="2000">
                <a:effectLst/>
                <a:latin typeface="Lato Light" panose="020F0302020204030204" pitchFamily="34" charset="0"/>
                <a:ea typeface="Lato" panose="020F0502020204030203" pitchFamily="34" charset="0"/>
                <a:cs typeface="Lato" panose="020F0502020204030203" pitchFamily="34" charset="0"/>
              </a:rPr>
              <a:t>Unconditional targets: Targets that are implemented using a country’s own resources and typically represent a baseline commitment. Unconditional targets often align with existing national development plans or legislation.</a:t>
            </a:r>
            <a:endParaRPr lang="en-US" altLang="zh-CN" sz="2000">
              <a:latin typeface="Lato Light" panose="020F0302020204030204" pitchFamily="34" charset="0"/>
              <a:ea typeface="Lato" panose="020F0502020204030203" pitchFamily="34" charset="0"/>
              <a:cs typeface="Lato" panose="020F0502020204030203" pitchFamily="34" charset="0"/>
            </a:endParaRPr>
          </a:p>
          <a:p>
            <a:pPr marL="342900" lvl="0" indent="-342900" algn="just">
              <a:lnSpc>
                <a:spcPct val="115000"/>
              </a:lnSpc>
              <a:spcBef>
                <a:spcPts val="980"/>
              </a:spcBef>
              <a:spcAft>
                <a:spcPts val="600"/>
              </a:spcAft>
              <a:buFont typeface="Symbol" pitchFamily="2" charset="2"/>
              <a:buChar char=""/>
            </a:pPr>
            <a:r>
              <a:rPr lang="en-US" altLang="zh-CN" sz="2000">
                <a:effectLst/>
                <a:latin typeface="Lato Light" panose="020F0302020204030204" pitchFamily="34" charset="0"/>
                <a:ea typeface="Lato Light" panose="020F0302020204030204" pitchFamily="34" charset="0"/>
                <a:cs typeface="Lato Light" panose="020F0302020204030204" pitchFamily="34" charset="0"/>
              </a:rPr>
              <a:t>Conditional targets: Targets that require financial aid, technology transfer or capacity-building assistance from other countries or organizations.</a:t>
            </a:r>
            <a:r>
              <a:rPr lang="zh-CN" altLang="zh-CN" sz="2000">
                <a:effectLst/>
              </a:rPr>
              <a:t> </a:t>
            </a:r>
            <a:endParaRPr lang="zh-CN" altLang="zh-CN" sz="2000">
              <a:effectLst/>
              <a:latin typeface="Lato Light" panose="020F0302020204030204" pitchFamily="34" charset="0"/>
              <a:ea typeface="Lato Light" panose="020F0302020204030204" pitchFamily="34" charset="0"/>
              <a:cs typeface="Lato Light" panose="020F0302020204030204" pitchFamily="34" charset="0"/>
            </a:endParaRPr>
          </a:p>
        </p:txBody>
      </p:sp>
      <p:sp>
        <p:nvSpPr>
          <p:cNvPr id="7" name="文本框 6">
            <a:extLst>
              <a:ext uri="{FF2B5EF4-FFF2-40B4-BE49-F238E27FC236}">
                <a16:creationId xmlns:a16="http://schemas.microsoft.com/office/drawing/2014/main" id="{5080853B-6A41-A0DA-A77A-7B77D7CAE606}"/>
              </a:ext>
            </a:extLst>
          </p:cNvPr>
          <p:cNvSpPr txBox="1"/>
          <p:nvPr/>
        </p:nvSpPr>
        <p:spPr>
          <a:xfrm>
            <a:off x="7000407" y="7461408"/>
            <a:ext cx="10897849" cy="1631216"/>
          </a:xfrm>
          <a:prstGeom prst="rect">
            <a:avLst/>
          </a:prstGeom>
          <a:noFill/>
        </p:spPr>
        <p:txBody>
          <a:bodyPr wrap="square" rtlCol="0">
            <a:spAutoFit/>
          </a:bodyPr>
          <a:lstStyle/>
          <a:p>
            <a:r>
              <a:rPr lang="en-US" altLang="zh-CN" sz="2000">
                <a:effectLst/>
                <a:latin typeface="Lato Light" panose="020F0302020204030204" pitchFamily="34" charset="0"/>
                <a:ea typeface="Lato Light" panose="020F0302020204030204" pitchFamily="34" charset="0"/>
                <a:cs typeface="Lato Light" panose="020F0302020204030204" pitchFamily="34" charset="0"/>
              </a:rPr>
              <a:t>NDCs are submitted every five years to the United Nations Framework Convention on Climate Change (UNFCCC) secretariat. </a:t>
            </a:r>
          </a:p>
          <a:p>
            <a:endParaRPr lang="en-US" sz="2000">
              <a:latin typeface="Lato Light" panose="020F0302020204030204" pitchFamily="34" charset="0"/>
              <a:cs typeface="Lato Light" panose="020F0302020204030204" pitchFamily="34" charset="0"/>
            </a:endParaRPr>
          </a:p>
          <a:p>
            <a:r>
              <a:rPr lang="en-US" altLang="zh-CN" sz="2000">
                <a:effectLst/>
                <a:latin typeface="Lato Light" panose="020F0302020204030204" pitchFamily="34" charset="0"/>
                <a:ea typeface="Lato Light" panose="020F0302020204030204" pitchFamily="34" charset="0"/>
                <a:cs typeface="Lato Light" panose="020F0302020204030204" pitchFamily="34" charset="0"/>
              </a:rPr>
              <a:t>As of 24 May 2025, 22 countries have submitted their NDC 3.0. In Africa, this includes Zimbabwe, Zambia, and Kenya.</a:t>
            </a:r>
            <a:r>
              <a:rPr lang="zh-CN" altLang="zh-CN" sz="2000">
                <a:effectLst/>
              </a:rPr>
              <a:t> </a:t>
            </a:r>
            <a:endParaRPr lang="en-GB" sz="2000"/>
          </a:p>
        </p:txBody>
      </p:sp>
      <p:sp>
        <p:nvSpPr>
          <p:cNvPr id="3" name="TextBox 2">
            <a:extLst>
              <a:ext uri="{FF2B5EF4-FFF2-40B4-BE49-F238E27FC236}">
                <a16:creationId xmlns:a16="http://schemas.microsoft.com/office/drawing/2014/main" id="{5F908899-2B99-C320-AA27-AFE9762D0A76}"/>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751B3F6C-F631-26E1-285D-84EC0F9355A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13</a:t>
            </a:fld>
            <a:endParaRPr lang="en-FR">
              <a:solidFill>
                <a:schemeClr val="tx1"/>
              </a:solidFill>
            </a:endParaRPr>
          </a:p>
        </p:txBody>
      </p:sp>
    </p:spTree>
    <p:extLst>
      <p:ext uri="{BB962C8B-B14F-4D97-AF65-F5344CB8AC3E}">
        <p14:creationId xmlns:p14="http://schemas.microsoft.com/office/powerpoint/2010/main" val="160591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B3747-B0B2-49D4-127A-6203EAEB6B66}"/>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E8C0D773-3CBF-60C0-213B-55B1988BA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2A6F54B6-856C-E2A1-1297-ABFDDBA649E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801C0219-A3E6-7BDA-9734-E478C451E8D0}"/>
              </a:ext>
            </a:extLst>
          </p:cNvPr>
          <p:cNvSpPr txBox="1"/>
          <p:nvPr/>
        </p:nvSpPr>
        <p:spPr>
          <a:xfrm>
            <a:off x="1456476" y="1778198"/>
            <a:ext cx="14612980" cy="830997"/>
          </a:xfrm>
          <a:prstGeom prst="rect">
            <a:avLst/>
          </a:prstGeom>
          <a:noFill/>
        </p:spPr>
        <p:txBody>
          <a:bodyPr wrap="square">
            <a:spAutoFit/>
          </a:bodyPr>
          <a:lstStyle/>
          <a:p>
            <a:r>
              <a:rPr lang="en-US" altLang="zh-CN" sz="4800" b="1">
                <a:latin typeface="Lato Black" panose="020F0502020204030203" pitchFamily="34" charset="77"/>
              </a:rPr>
              <a:t>National Adaption Plans (NAP)</a:t>
            </a:r>
            <a:r>
              <a:rPr lang="zh-CN" altLang="zh-CN" sz="4800" b="1">
                <a:latin typeface="Lato Black" panose="020F0502020204030203" pitchFamily="34" charset="77"/>
              </a:rPr>
              <a:t> </a:t>
            </a:r>
            <a:endParaRPr lang="en-PT" sz="4800" b="1">
              <a:latin typeface="Lato Black" panose="020F0502020204030203" pitchFamily="34" charset="77"/>
            </a:endParaRPr>
          </a:p>
        </p:txBody>
      </p:sp>
      <p:sp>
        <p:nvSpPr>
          <p:cNvPr id="9" name="文本框 8">
            <a:extLst>
              <a:ext uri="{FF2B5EF4-FFF2-40B4-BE49-F238E27FC236}">
                <a16:creationId xmlns:a16="http://schemas.microsoft.com/office/drawing/2014/main" id="{3C47CC1A-F914-6DE1-67EA-18E946F6EC75}"/>
              </a:ext>
            </a:extLst>
          </p:cNvPr>
          <p:cNvSpPr txBox="1"/>
          <p:nvPr/>
        </p:nvSpPr>
        <p:spPr>
          <a:xfrm>
            <a:off x="11574807" y="9092624"/>
            <a:ext cx="7506324" cy="369332"/>
          </a:xfrm>
          <a:prstGeom prst="rect">
            <a:avLst/>
          </a:prstGeom>
          <a:noFill/>
        </p:spPr>
        <p:txBody>
          <a:bodyPr wrap="square">
            <a:spAutoFit/>
          </a:bodyPr>
          <a:lstStyle/>
          <a:p>
            <a:r>
              <a:rPr lang="en-US" altLang="zh-CN" sz="1800" b="1" i="1">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Visualization of the Interlinkage between NDCs and NAPs (Source: AC)</a:t>
            </a:r>
            <a:r>
              <a:rPr lang="zh-CN" altLang="zh-CN" b="1" i="1">
                <a:solidFill>
                  <a:schemeClr val="accent1"/>
                </a:solidFill>
                <a:effectLst/>
              </a:rPr>
              <a:t> </a:t>
            </a:r>
            <a:endParaRPr lang="en-GB" b="1" i="1">
              <a:solidFill>
                <a:schemeClr val="accent1"/>
              </a:solidFill>
            </a:endParaRPr>
          </a:p>
        </p:txBody>
      </p:sp>
      <p:pic>
        <p:nvPicPr>
          <p:cNvPr id="3074" name="Picture 2">
            <a:extLst>
              <a:ext uri="{FF2B5EF4-FFF2-40B4-BE49-F238E27FC236}">
                <a16:creationId xmlns:a16="http://schemas.microsoft.com/office/drawing/2014/main" id="{DF1143C7-B6A0-3919-E371-8208F11E5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197" y="2795305"/>
            <a:ext cx="8317934" cy="600392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5388599A-31AC-E0A0-06CE-4CE9CF300D08}"/>
              </a:ext>
            </a:extLst>
          </p:cNvPr>
          <p:cNvSpPr txBox="1"/>
          <p:nvPr/>
        </p:nvSpPr>
        <p:spPr>
          <a:xfrm>
            <a:off x="1456476" y="3124961"/>
            <a:ext cx="8437032" cy="1200329"/>
          </a:xfrm>
          <a:prstGeom prst="rect">
            <a:avLst/>
          </a:prstGeom>
          <a:noFill/>
        </p:spPr>
        <p:txBody>
          <a:bodyPr wrap="square" rtlCol="0">
            <a:spAutoFit/>
          </a:bodyPr>
          <a:lstStyle/>
          <a:p>
            <a:r>
              <a:rPr lang="en" altLang="zh-CN" sz="2400" b="0" i="0" u="none" strike="noStrike">
                <a:solidFill>
                  <a:schemeClr val="accent1"/>
                </a:solidFill>
                <a:effectLst/>
                <a:latin typeface="Lato" panose="020F0502020204030203" pitchFamily="34" charset="0"/>
                <a:ea typeface="Lato" panose="020F0502020204030203" pitchFamily="34" charset="0"/>
                <a:cs typeface="Lato" panose="020F0502020204030203" pitchFamily="34" charset="0"/>
              </a:rPr>
              <a:t>The national adaptation plan (NAP) process can help to identify country’s NDC adaptation goals and translate them into action.</a:t>
            </a:r>
            <a:endParaRPr lang="en-GB" sz="24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1" name="文本框 10">
            <a:extLst>
              <a:ext uri="{FF2B5EF4-FFF2-40B4-BE49-F238E27FC236}">
                <a16:creationId xmlns:a16="http://schemas.microsoft.com/office/drawing/2014/main" id="{E03256F6-C8F6-BE01-A652-84C00CEA9232}"/>
              </a:ext>
            </a:extLst>
          </p:cNvPr>
          <p:cNvSpPr txBox="1"/>
          <p:nvPr/>
        </p:nvSpPr>
        <p:spPr>
          <a:xfrm>
            <a:off x="1456476" y="4596837"/>
            <a:ext cx="8706855" cy="4184159"/>
          </a:xfrm>
          <a:prstGeom prst="rect">
            <a:avLst/>
          </a:prstGeom>
          <a:noFill/>
        </p:spPr>
        <p:txBody>
          <a:bodyPr wrap="square" rtlCol="0">
            <a:spAutoFit/>
          </a:bodyPr>
          <a:lstStyle/>
          <a:p>
            <a:pPr marL="342900" lvl="0" indent="-342900" algn="just">
              <a:lnSpc>
                <a:spcPct val="115000"/>
              </a:lnSpc>
              <a:spcBef>
                <a:spcPts val="980"/>
              </a:spcBef>
              <a:spcAft>
                <a:spcPts val="600"/>
              </a:spcAft>
              <a:buFont typeface="Symbol" pitchFamily="2" charset="2"/>
              <a:buChar char=""/>
            </a:pPr>
            <a:r>
              <a:rPr lang="en-US" altLang="zh-CN" sz="1800">
                <a:effectLst/>
                <a:latin typeface="Lato Light" panose="020F0302020204030204" pitchFamily="34" charset="0"/>
                <a:ea typeface="Lato" panose="020F0502020204030203" pitchFamily="34" charset="0"/>
                <a:cs typeface="Lato" panose="020F0502020204030203" pitchFamily="34" charset="0"/>
              </a:rPr>
              <a:t>Element A – Laying the groundwork and addressing gaps: Initiation of the NAP process by collecting and assessing existing information on climate impacts and vulnerability. Identification of gaps and capacity needs. Evaluation of development priorities and climate risks.</a:t>
            </a:r>
            <a:endParaRPr lang="zh-CN" altLang="zh-CN" sz="1800">
              <a:effectLst/>
              <a:latin typeface="Lato Light" panose="020F0302020204030204" pitchFamily="34" charset="0"/>
              <a:ea typeface="Lato" panose="020F0502020204030203" pitchFamily="34" charset="0"/>
              <a:cs typeface="Lato" panose="020F0502020204030203" pitchFamily="34" charset="0"/>
            </a:endParaRPr>
          </a:p>
          <a:p>
            <a:pPr marL="342900" lvl="0" indent="-342900" algn="just">
              <a:lnSpc>
                <a:spcPct val="115000"/>
              </a:lnSpc>
              <a:spcBef>
                <a:spcPts val="980"/>
              </a:spcBef>
              <a:spcAft>
                <a:spcPts val="600"/>
              </a:spcAft>
              <a:buFont typeface="Symbol" pitchFamily="2" charset="2"/>
              <a:buChar char=""/>
            </a:pPr>
            <a:r>
              <a:rPr lang="en-US" altLang="zh-CN" sz="1800">
                <a:effectLst/>
                <a:latin typeface="Lato Light" panose="020F0302020204030204" pitchFamily="34" charset="0"/>
                <a:ea typeface="Lato" panose="020F0502020204030203" pitchFamily="34" charset="0"/>
                <a:cs typeface="Lato" panose="020F0502020204030203" pitchFamily="34" charset="0"/>
              </a:rPr>
              <a:t>Element B – Preparatory elements: Analysis of current and future climate scenarios. Assessment of vulnerabilities and identification of adaptation options at all relevant levels.</a:t>
            </a:r>
            <a:endParaRPr lang="zh-CN" altLang="zh-CN" sz="1800">
              <a:effectLst/>
              <a:latin typeface="Lato Light" panose="020F0302020204030204" pitchFamily="34" charset="0"/>
              <a:ea typeface="Lato" panose="020F0502020204030203" pitchFamily="34" charset="0"/>
              <a:cs typeface="Lato" panose="020F0502020204030203" pitchFamily="34" charset="0"/>
            </a:endParaRPr>
          </a:p>
          <a:p>
            <a:pPr marL="342900" lvl="0" indent="-342900" algn="just">
              <a:lnSpc>
                <a:spcPct val="115000"/>
              </a:lnSpc>
              <a:spcBef>
                <a:spcPts val="980"/>
              </a:spcBef>
              <a:spcAft>
                <a:spcPts val="600"/>
              </a:spcAft>
              <a:buFont typeface="Symbol" pitchFamily="2" charset="2"/>
              <a:buChar char=""/>
            </a:pPr>
            <a:r>
              <a:rPr lang="en-US" altLang="zh-CN" sz="1800">
                <a:effectLst/>
                <a:latin typeface="Lato Light" panose="020F0302020204030204" pitchFamily="34" charset="0"/>
                <a:ea typeface="Lato" panose="020F0502020204030203" pitchFamily="34" charset="0"/>
                <a:cs typeface="Lato" panose="020F0502020204030203" pitchFamily="34" charset="0"/>
              </a:rPr>
              <a:t>Element C – Implementation strategies: </a:t>
            </a:r>
            <a:endParaRPr lang="en-US" altLang="zh-CN">
              <a:latin typeface="Lato Light" panose="020F0302020204030204" pitchFamily="34" charset="0"/>
              <a:ea typeface="Lato" panose="020F0502020204030203" pitchFamily="34" charset="0"/>
              <a:cs typeface="Lato" panose="020F0502020204030203" pitchFamily="34" charset="0"/>
            </a:endParaRPr>
          </a:p>
          <a:p>
            <a:pPr marL="342900" lvl="0" indent="-342900" algn="just">
              <a:lnSpc>
                <a:spcPct val="115000"/>
              </a:lnSpc>
              <a:spcBef>
                <a:spcPts val="980"/>
              </a:spcBef>
              <a:spcAft>
                <a:spcPts val="600"/>
              </a:spcAft>
              <a:buFont typeface="Symbol" pitchFamily="2" charset="2"/>
              <a:buChar char=""/>
            </a:pPr>
            <a:r>
              <a:rPr lang="en-US" altLang="zh-CN" sz="1800">
                <a:effectLst/>
                <a:latin typeface="Lato Light" panose="020F0302020204030204" pitchFamily="34" charset="0"/>
                <a:ea typeface="Lato Light" panose="020F0302020204030204" pitchFamily="34" charset="0"/>
                <a:cs typeface="Lato Light" panose="020F0302020204030204" pitchFamily="34" charset="0"/>
              </a:rPr>
              <a:t>Element D – Reporting, monitoring and review: Tracking and assessment of progress to update the NAP as needed and incorporate lessons learned to continuously improve adaptation efforts.</a:t>
            </a:r>
            <a:r>
              <a:rPr lang="zh-CN" altLang="zh-CN">
                <a:effectLst/>
              </a:rPr>
              <a:t> </a:t>
            </a:r>
            <a:endParaRPr lang="en-GB"/>
          </a:p>
        </p:txBody>
      </p:sp>
      <p:sp>
        <p:nvSpPr>
          <p:cNvPr id="13" name="文本框 12">
            <a:extLst>
              <a:ext uri="{FF2B5EF4-FFF2-40B4-BE49-F238E27FC236}">
                <a16:creationId xmlns:a16="http://schemas.microsoft.com/office/drawing/2014/main" id="{0F5A389E-DE95-818A-1E26-730F3DC13E46}"/>
              </a:ext>
            </a:extLst>
          </p:cNvPr>
          <p:cNvSpPr txBox="1"/>
          <p:nvPr/>
        </p:nvSpPr>
        <p:spPr>
          <a:xfrm>
            <a:off x="1456475" y="9052543"/>
            <a:ext cx="8706855" cy="1077218"/>
          </a:xfrm>
          <a:prstGeom prst="rect">
            <a:avLst/>
          </a:prstGeom>
          <a:noFill/>
        </p:spPr>
        <p:txBody>
          <a:bodyPr wrap="square">
            <a:spAutoFit/>
          </a:bodyPr>
          <a:lstStyle/>
          <a:p>
            <a:r>
              <a:rPr lang="en-US" altLang="zh-CN" sz="160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In Africa, as of March 2025, 22 out of 54 countries have submitted their NAPs. An additional 25 countries are in the process of formulating their plans, while 3 countries have drafts currently under review. Only Botswana, Angola, Djibouti and Libya have not initiated the implementation yet. (Source: NAP)</a:t>
            </a:r>
            <a:r>
              <a:rPr lang="zh-CN" altLang="zh-CN" sz="1600">
                <a:solidFill>
                  <a:schemeClr val="accent1"/>
                </a:solidFill>
                <a:effectLst/>
              </a:rPr>
              <a:t> </a:t>
            </a:r>
            <a:endParaRPr lang="en-GB" sz="1600">
              <a:solidFill>
                <a:schemeClr val="accent1"/>
              </a:solidFill>
            </a:endParaRPr>
          </a:p>
        </p:txBody>
      </p:sp>
      <p:sp>
        <p:nvSpPr>
          <p:cNvPr id="3" name="TextBox 2">
            <a:extLst>
              <a:ext uri="{FF2B5EF4-FFF2-40B4-BE49-F238E27FC236}">
                <a16:creationId xmlns:a16="http://schemas.microsoft.com/office/drawing/2014/main" id="{E572B551-52A5-F404-656E-334220E0C51E}"/>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3393BF08-58D5-0730-6383-B8FD0B92AD1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14</a:t>
            </a:fld>
            <a:endParaRPr lang="en-FR">
              <a:solidFill>
                <a:schemeClr val="tx1"/>
              </a:solidFill>
            </a:endParaRPr>
          </a:p>
        </p:txBody>
      </p:sp>
    </p:spTree>
    <p:extLst>
      <p:ext uri="{BB962C8B-B14F-4D97-AF65-F5344CB8AC3E}">
        <p14:creationId xmlns:p14="http://schemas.microsoft.com/office/powerpoint/2010/main" val="58357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2466-FFF0-ABD6-0B64-1D86E7DD758E}"/>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3B30703C-100F-7534-DFB1-E881D8A092C0}"/>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8D7E07FF-70FF-74A5-5DB4-4E1A6667A322}"/>
              </a:ext>
            </a:extLst>
          </p:cNvPr>
          <p:cNvSpPr txBox="1"/>
          <p:nvPr/>
        </p:nvSpPr>
        <p:spPr>
          <a:xfrm>
            <a:off x="1456476" y="1382156"/>
            <a:ext cx="11899760" cy="1569660"/>
          </a:xfrm>
          <a:prstGeom prst="rect">
            <a:avLst/>
          </a:prstGeom>
          <a:noFill/>
        </p:spPr>
        <p:txBody>
          <a:bodyPr wrap="square">
            <a:spAutoFit/>
          </a:bodyPr>
          <a:lstStyle/>
          <a:p>
            <a:r>
              <a:rPr lang="en-US" altLang="zh-CN" sz="4800" b="1">
                <a:latin typeface="Lato Black" panose="020F0502020204030203" pitchFamily="34" charset="77"/>
              </a:rPr>
              <a:t>Sanitation-Related Climate Action in NDCs and NAPs</a:t>
            </a:r>
            <a:r>
              <a:rPr lang="zh-CN" altLang="zh-CN" sz="4800" b="1">
                <a:latin typeface="Lato Black" panose="020F0502020204030203" pitchFamily="34" charset="77"/>
              </a:rPr>
              <a:t>  </a:t>
            </a:r>
            <a:endParaRPr lang="en-PT" sz="4800" b="1">
              <a:latin typeface="Lato Black" panose="020F0502020204030203" pitchFamily="34" charset="77"/>
            </a:endParaRPr>
          </a:p>
        </p:txBody>
      </p:sp>
      <p:sp>
        <p:nvSpPr>
          <p:cNvPr id="3" name="文本框 2">
            <a:extLst>
              <a:ext uri="{FF2B5EF4-FFF2-40B4-BE49-F238E27FC236}">
                <a16:creationId xmlns:a16="http://schemas.microsoft.com/office/drawing/2014/main" id="{18DB511C-8313-4DE7-901F-DABB7B729EB4}"/>
              </a:ext>
            </a:extLst>
          </p:cNvPr>
          <p:cNvSpPr txBox="1"/>
          <p:nvPr/>
        </p:nvSpPr>
        <p:spPr>
          <a:xfrm>
            <a:off x="1456476" y="4751881"/>
            <a:ext cx="11090292" cy="2677656"/>
          </a:xfrm>
          <a:prstGeom prst="rect">
            <a:avLst/>
          </a:prstGeom>
          <a:noFill/>
        </p:spPr>
        <p:txBody>
          <a:bodyPr wrap="square" rtlCol="0">
            <a:spAutoFit/>
          </a:bodyPr>
          <a:lstStyle/>
          <a:p>
            <a:r>
              <a:rPr lang="en-US" altLang="zh-CN" sz="2400" b="1">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WASH measures are often insufficiently integrated. </a:t>
            </a:r>
          </a:p>
          <a:p>
            <a:endParaRPr lang="en-US" altLang="zh-CN" sz="2400" b="1">
              <a:solidFill>
                <a:schemeClr val="accent1"/>
              </a:solidFill>
              <a:latin typeface="Lato Light" panose="020F0302020204030204" pitchFamily="34" charset="0"/>
              <a:ea typeface="Lato Light" panose="020F0302020204030204" pitchFamily="34" charset="0"/>
              <a:cs typeface="Lato Light" panose="020F0302020204030204" pitchFamily="34" charset="0"/>
            </a:endParaRPr>
          </a:p>
          <a:p>
            <a:r>
              <a:rPr lang="en-US" altLang="zh-CN" sz="2400" b="1">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Common gaps include the absence of clear financing strategies, limited cross-sectoral coordination, and a lack of specific indicators to track progress.</a:t>
            </a:r>
            <a:r>
              <a:rPr lang="zh-CN" altLang="zh-CN" sz="2400" b="1">
                <a:solidFill>
                  <a:schemeClr val="accent1"/>
                </a:solidFill>
                <a:effectLst/>
              </a:rPr>
              <a:t> </a:t>
            </a:r>
            <a:endParaRPr lang="en-US" altLang="zh-CN" sz="2400" b="1">
              <a:solidFill>
                <a:schemeClr val="accent1"/>
              </a:solidFill>
              <a:effectLst/>
            </a:endParaRPr>
          </a:p>
          <a:p>
            <a:endParaRPr lang="en-US" sz="2400" b="1">
              <a:solidFill>
                <a:schemeClr val="accent1"/>
              </a:solidFill>
              <a:latin typeface="Lato Light" panose="020F0302020204030204" pitchFamily="34" charset="0"/>
              <a:cs typeface="Lato Light" panose="020F0302020204030204" pitchFamily="34" charset="0"/>
            </a:endParaRPr>
          </a:p>
          <a:p>
            <a:r>
              <a:rPr lang="en-US" altLang="zh-CN" sz="2400" b="1">
                <a:solidFill>
                  <a:schemeClr val="accent1"/>
                </a:solidFill>
                <a:latin typeface="Lato Light" panose="020F0302020204030204" pitchFamily="34" charset="0"/>
                <a:cs typeface="Lato Light" panose="020F0302020204030204" pitchFamily="34" charset="0"/>
              </a:rPr>
              <a:t>The sanitation sector’s ability to contribute to global emission reduction goals remains overlooked at a policy level. </a:t>
            </a:r>
            <a:endParaRPr lang="en-GB" sz="2400" b="1">
              <a:solidFill>
                <a:schemeClr val="accent1"/>
              </a:solidFill>
              <a:latin typeface="Lato Light" panose="020F0302020204030204" pitchFamily="34" charset="0"/>
              <a:cs typeface="Lato Light" panose="020F0302020204030204" pitchFamily="34" charset="0"/>
            </a:endParaRPr>
          </a:p>
        </p:txBody>
      </p:sp>
      <p:pic>
        <p:nvPicPr>
          <p:cNvPr id="4" name="Graphic 68">
            <a:extLst>
              <a:ext uri="{FF2B5EF4-FFF2-40B4-BE49-F238E27FC236}">
                <a16:creationId xmlns:a16="http://schemas.microsoft.com/office/drawing/2014/main" id="{71B881AD-7274-4341-E9B2-C19CDB5FD74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5" name="TextBox 4">
            <a:extLst>
              <a:ext uri="{FF2B5EF4-FFF2-40B4-BE49-F238E27FC236}">
                <a16:creationId xmlns:a16="http://schemas.microsoft.com/office/drawing/2014/main" id="{E0F3F623-B68B-3483-C75D-7FA4597431D1}"/>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3BC7BBBF-DB37-9E34-813A-E7A214325FE0}"/>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15</a:t>
            </a:fld>
            <a:endParaRPr lang="en-FR">
              <a:solidFill>
                <a:schemeClr val="tx1"/>
              </a:solidFill>
            </a:endParaRPr>
          </a:p>
        </p:txBody>
      </p:sp>
    </p:spTree>
    <p:extLst>
      <p:ext uri="{BB962C8B-B14F-4D97-AF65-F5344CB8AC3E}">
        <p14:creationId xmlns:p14="http://schemas.microsoft.com/office/powerpoint/2010/main" val="240569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a:t>
            </a:r>
            <a:r>
              <a:rPr lang="de-DE" sz="32500">
                <a:solidFill>
                  <a:schemeClr val="bg1"/>
                </a:solidFill>
                <a:latin typeface="Lato Light" panose="020F0302020204030203" pitchFamily="34" charset="77"/>
              </a:rPr>
              <a:t>3</a:t>
            </a:r>
            <a:endParaRPr lang="en-PT" sz="32500">
              <a:solidFill>
                <a:schemeClr val="bg1"/>
              </a:solidFill>
              <a:latin typeface="Lato Light" panose="020F0302020204030203" pitchFamily="34" charset="77"/>
            </a:endParaRPr>
          </a:p>
        </p:txBody>
      </p:sp>
      <p:sp>
        <p:nvSpPr>
          <p:cNvPr id="4" name="TextBox 3">
            <a:extLst>
              <a:ext uri="{FF2B5EF4-FFF2-40B4-BE49-F238E27FC236}">
                <a16:creationId xmlns:a16="http://schemas.microsoft.com/office/drawing/2014/main" id="{07FC3E30-A13E-F7C6-8226-CB78132E0122}"/>
              </a:ext>
            </a:extLst>
          </p:cNvPr>
          <p:cNvSpPr txBox="1"/>
          <p:nvPr/>
        </p:nvSpPr>
        <p:spPr>
          <a:xfrm>
            <a:off x="6851650" y="2331889"/>
            <a:ext cx="11963400" cy="2308324"/>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The interlinkage between SDGs and NDCs</a:t>
            </a: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Ein Bild, das draußen, Himmel, Wasser, Wasserdamm enthält.&#10;&#10;KI-generierte Inhalte können fehlerhaft sein.">
            <a:extLst>
              <a:ext uri="{FF2B5EF4-FFF2-40B4-BE49-F238E27FC236}">
                <a16:creationId xmlns:a16="http://schemas.microsoft.com/office/drawing/2014/main" id="{531B57C3-A3A1-CDF4-992A-6F5826C7B41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689" b="26689"/>
          <a:stretch>
            <a:fillRect/>
          </a:stretch>
        </p:blipFill>
        <p:spPr/>
      </p:pic>
    </p:spTree>
    <p:extLst>
      <p:ext uri="{BB962C8B-B14F-4D97-AF65-F5344CB8AC3E}">
        <p14:creationId xmlns:p14="http://schemas.microsoft.com/office/powerpoint/2010/main" val="134657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2EEA-B4AF-AA88-97A5-9464A5C5B94A}"/>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AA5894D5-83FF-1960-9203-7260984BADB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33FA5E1D-2E56-57E8-369D-052B275DBB26}"/>
              </a:ext>
            </a:extLst>
          </p:cNvPr>
          <p:cNvSpPr txBox="1"/>
          <p:nvPr/>
        </p:nvSpPr>
        <p:spPr>
          <a:xfrm>
            <a:off x="1441486" y="1584512"/>
            <a:ext cx="11899760" cy="830997"/>
          </a:xfrm>
          <a:prstGeom prst="rect">
            <a:avLst/>
          </a:prstGeom>
          <a:noFill/>
        </p:spPr>
        <p:txBody>
          <a:bodyPr wrap="square">
            <a:spAutoFit/>
          </a:bodyPr>
          <a:lstStyle/>
          <a:p>
            <a:r>
              <a:rPr lang="en-US" altLang="zh-CN" sz="4800" b="1">
                <a:latin typeface="Lato Black" panose="020F0502020204030203" pitchFamily="34" charset="77"/>
              </a:rPr>
              <a:t>Case Study: Uganda’s NDC</a:t>
            </a:r>
            <a:endParaRPr lang="en-PT" sz="4800" b="1">
              <a:latin typeface="Lato Black" panose="020F0502020204030203" pitchFamily="34" charset="77"/>
            </a:endParaRPr>
          </a:p>
        </p:txBody>
      </p:sp>
      <p:pic>
        <p:nvPicPr>
          <p:cNvPr id="4" name="Graphic 68">
            <a:extLst>
              <a:ext uri="{FF2B5EF4-FFF2-40B4-BE49-F238E27FC236}">
                <a16:creationId xmlns:a16="http://schemas.microsoft.com/office/drawing/2014/main" id="{BC07DF40-6716-AE89-197D-FA9F5145AB0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
        <p:nvSpPr>
          <p:cNvPr id="5" name="文本框 4">
            <a:extLst>
              <a:ext uri="{FF2B5EF4-FFF2-40B4-BE49-F238E27FC236}">
                <a16:creationId xmlns:a16="http://schemas.microsoft.com/office/drawing/2014/main" id="{F3D8DD38-8896-DE9B-21A4-77F5C9BC872B}"/>
              </a:ext>
            </a:extLst>
          </p:cNvPr>
          <p:cNvSpPr txBox="1"/>
          <p:nvPr/>
        </p:nvSpPr>
        <p:spPr>
          <a:xfrm>
            <a:off x="1441485" y="3842670"/>
            <a:ext cx="12424417" cy="4401205"/>
          </a:xfrm>
          <a:prstGeom prst="rect">
            <a:avLst/>
          </a:prstGeom>
          <a:noFill/>
        </p:spPr>
        <p:txBody>
          <a:bodyPr wrap="square" rtlCol="0">
            <a:spAutoFit/>
          </a:bodyPr>
          <a:lstStyle/>
          <a:p>
            <a:r>
              <a:rPr lang="en-US" altLang="zh-CN" sz="280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Uganda submitted its updated NDC in 2022 and adopted its third National Action Plan (NAP) in 2021 for the period 2021-2025. </a:t>
            </a:r>
          </a:p>
          <a:p>
            <a:endParaRPr lang="en-US" altLang="zh-CN" sz="2800">
              <a:solidFill>
                <a:schemeClr val="accent1"/>
              </a:solidFill>
              <a:latin typeface="Lato Light" panose="020F0302020204030204" pitchFamily="34" charset="0"/>
              <a:ea typeface="Lato Light" panose="020F0302020204030204" pitchFamily="34" charset="0"/>
              <a:cs typeface="Lato Light" panose="020F0302020204030204" pitchFamily="34" charset="0"/>
            </a:endParaRPr>
          </a:p>
          <a:p>
            <a:r>
              <a:rPr lang="en-US" altLang="zh-CN" sz="280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It sets a positive example for NDCs including action frameworks with indicators, baselines and targets. It further includes sanitation-related climate mitigation as well as adaptation actions for target sectors and locations, as well as the use of specific technologies.</a:t>
            </a:r>
            <a:r>
              <a:rPr lang="zh-CN" altLang="zh-CN" sz="2800">
                <a:solidFill>
                  <a:schemeClr val="accent1"/>
                </a:solidFill>
                <a:effectLst/>
              </a:rPr>
              <a:t> </a:t>
            </a:r>
            <a:endParaRPr lang="en-US" altLang="zh-CN" sz="2800">
              <a:solidFill>
                <a:schemeClr val="accent1"/>
              </a:solidFill>
              <a:effectLst/>
            </a:endParaRPr>
          </a:p>
          <a:p>
            <a:endParaRPr lang="en-US" sz="2800">
              <a:solidFill>
                <a:schemeClr val="accent1"/>
              </a:solidFill>
            </a:endParaRPr>
          </a:p>
          <a:p>
            <a:r>
              <a:rPr lang="en-US" sz="2800">
                <a:solidFill>
                  <a:schemeClr val="accent1"/>
                </a:solidFill>
              </a:rPr>
              <a:t>(P29- training manual / P31 </a:t>
            </a:r>
            <a:r>
              <a:rPr lang="en-US" sz="2800" err="1">
                <a:solidFill>
                  <a:schemeClr val="accent1"/>
                </a:solidFill>
              </a:rPr>
              <a:t>manuel</a:t>
            </a:r>
            <a:r>
              <a:rPr lang="en-US" sz="2800">
                <a:solidFill>
                  <a:schemeClr val="accent1"/>
                </a:solidFill>
              </a:rPr>
              <a:t> de formation)</a:t>
            </a:r>
          </a:p>
          <a:p>
            <a:endParaRPr lang="en-GB" sz="2800">
              <a:solidFill>
                <a:schemeClr val="accent1"/>
              </a:solidFill>
            </a:endParaRPr>
          </a:p>
        </p:txBody>
      </p:sp>
      <p:sp>
        <p:nvSpPr>
          <p:cNvPr id="3" name="TextBox 2">
            <a:extLst>
              <a:ext uri="{FF2B5EF4-FFF2-40B4-BE49-F238E27FC236}">
                <a16:creationId xmlns:a16="http://schemas.microsoft.com/office/drawing/2014/main" id="{20970812-C513-AF82-F4D7-43F212298FB6}"/>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0000B2DD-C963-EE04-F7DD-EC089EF14BD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17</a:t>
            </a:fld>
            <a:endParaRPr lang="en-FR">
              <a:solidFill>
                <a:schemeClr val="tx1"/>
              </a:solidFill>
            </a:endParaRPr>
          </a:p>
        </p:txBody>
      </p:sp>
    </p:spTree>
    <p:extLst>
      <p:ext uri="{BB962C8B-B14F-4D97-AF65-F5344CB8AC3E}">
        <p14:creationId xmlns:p14="http://schemas.microsoft.com/office/powerpoint/2010/main" val="358247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en-GB" sz="8800" b="1">
                <a:solidFill>
                  <a:schemeClr val="bg1"/>
                </a:solidFill>
                <a:latin typeface="Lato" panose="020F0502020204030203" pitchFamily="34" charset="0"/>
                <a:ea typeface="Lato" panose="020F0502020204030203" pitchFamily="34" charset="0"/>
                <a:cs typeface="Lato" panose="020F0502020204030203" pitchFamily="34" charset="0"/>
              </a:rPr>
              <a:t>Q&amp;A</a:t>
            </a:r>
          </a:p>
        </p:txBody>
      </p:sp>
      <p:pic>
        <p:nvPicPr>
          <p:cNvPr id="13" name="Picture Placeholder 12" descr="Wooden blocks with black letters on them&#10;&#10;Description automatically generated">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13A8-9304-869B-BA41-93C6A7E001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254C1C-6DF1-50C5-2A9F-CC6352DE2DA5}"/>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a:t>
            </a:r>
            <a:r>
              <a:rPr lang="de-DE" sz="32500">
                <a:solidFill>
                  <a:schemeClr val="bg1"/>
                </a:solidFill>
                <a:latin typeface="Lato Light" panose="020F0302020204030203" pitchFamily="34" charset="77"/>
              </a:rPr>
              <a:t>4</a:t>
            </a:r>
            <a:endParaRPr lang="en-PT" sz="32500">
              <a:solidFill>
                <a:schemeClr val="bg1"/>
              </a:solidFill>
              <a:latin typeface="Lato Light" panose="020F0302020204030203" pitchFamily="34" charset="77"/>
            </a:endParaRPr>
          </a:p>
        </p:txBody>
      </p:sp>
      <p:sp>
        <p:nvSpPr>
          <p:cNvPr id="4" name="TextBox 3">
            <a:extLst>
              <a:ext uri="{FF2B5EF4-FFF2-40B4-BE49-F238E27FC236}">
                <a16:creationId xmlns:a16="http://schemas.microsoft.com/office/drawing/2014/main" id="{7E6C7522-1AC2-AC22-F634-F64B58531F9E}"/>
              </a:ext>
            </a:extLst>
          </p:cNvPr>
          <p:cNvSpPr txBox="1"/>
          <p:nvPr/>
        </p:nvSpPr>
        <p:spPr>
          <a:xfrm>
            <a:off x="6851650" y="2331889"/>
            <a:ext cx="11963400" cy="3416320"/>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EXERCISE: MAPPING SANITATION AND CLIMATE</a:t>
            </a:r>
          </a:p>
        </p:txBody>
      </p:sp>
      <p:pic>
        <p:nvPicPr>
          <p:cNvPr id="5" name="Graphic 68">
            <a:extLst>
              <a:ext uri="{FF2B5EF4-FFF2-40B4-BE49-F238E27FC236}">
                <a16:creationId xmlns:a16="http://schemas.microsoft.com/office/drawing/2014/main" id="{6DD074C3-9E31-5241-660B-427C3A5EB9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Ein Bild, das draußen, Himmel, Wasser, Wasserdamm enthält.&#10;&#10;KI-generierte Inhalte können fehlerhaft sein.">
            <a:extLst>
              <a:ext uri="{FF2B5EF4-FFF2-40B4-BE49-F238E27FC236}">
                <a16:creationId xmlns:a16="http://schemas.microsoft.com/office/drawing/2014/main" id="{2ED29520-E242-7C11-B77F-E54CC71A28F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689" b="26689"/>
          <a:stretch>
            <a:fillRect/>
          </a:stretch>
        </p:blipFill>
        <p:spPr/>
      </p:pic>
    </p:spTree>
    <p:extLst>
      <p:ext uri="{BB962C8B-B14F-4D97-AF65-F5344CB8AC3E}">
        <p14:creationId xmlns:p14="http://schemas.microsoft.com/office/powerpoint/2010/main" val="300280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BE62-1872-E316-E712-E92FD21B7FC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C1E243-804B-A6A8-C35E-F27A167A267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FD4521D6-BD2B-DFBA-12D1-01721133A44A}"/>
              </a:ext>
            </a:extLst>
          </p:cNvPr>
          <p:cNvSpPr txBox="1"/>
          <p:nvPr/>
        </p:nvSpPr>
        <p:spPr>
          <a:xfrm>
            <a:off x="1356129" y="1200658"/>
            <a:ext cx="12570886" cy="1015663"/>
          </a:xfrm>
          <a:prstGeom prst="rect">
            <a:avLst/>
          </a:prstGeom>
          <a:noFill/>
        </p:spPr>
        <p:txBody>
          <a:bodyPr wrap="square">
            <a:spAutoFit/>
          </a:bodyPr>
          <a:lstStyle/>
          <a:p>
            <a:pPr algn="l"/>
            <a:r>
              <a:rPr lang="en-IE" sz="6000">
                <a:latin typeface="Lato" panose="020F0502020204030203" pitchFamily="34" charset="0"/>
                <a:ea typeface="Lato" panose="020F0502020204030203" pitchFamily="34" charset="0"/>
                <a:cs typeface="Lato" panose="020F0502020204030203" pitchFamily="34" charset="0"/>
              </a:rPr>
              <a:t>ENERGIZER</a:t>
            </a:r>
          </a:p>
        </p:txBody>
      </p:sp>
      <p:pic>
        <p:nvPicPr>
          <p:cNvPr id="3" name="Graphic 68">
            <a:extLst>
              <a:ext uri="{FF2B5EF4-FFF2-40B4-BE49-F238E27FC236}">
                <a16:creationId xmlns:a16="http://schemas.microsoft.com/office/drawing/2014/main" id="{0392FCB6-28CF-EE43-5C76-185724B9C13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CD4DDCD2-212A-708A-1338-85BD8DC50AEE}"/>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en-US" sz="250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A7D78A76-4F0F-89B2-A464-C369F5412E0C}"/>
              </a:ext>
            </a:extLst>
          </p:cNvPr>
          <p:cNvSpPr txBox="1"/>
          <p:nvPr/>
        </p:nvSpPr>
        <p:spPr>
          <a:xfrm>
            <a:off x="15418913" y="5654675"/>
            <a:ext cx="4318429" cy="4832092"/>
          </a:xfrm>
          <a:prstGeom prst="rect">
            <a:avLst/>
          </a:prstGeom>
          <a:noFill/>
        </p:spPr>
        <p:txBody>
          <a:bodyPr wrap="square">
            <a:spAutoFit/>
          </a:bodyPr>
          <a:lstStyle/>
          <a:p>
            <a:pPr marL="457200" indent="-457200">
              <a:buFont typeface="Arial" panose="020B0604020202020204" pitchFamily="34" charset="0"/>
              <a:buChar char="•"/>
            </a:pPr>
            <a:r>
              <a:rPr lang="en-US" sz="2800">
                <a:solidFill>
                  <a:schemeClr val="bg1"/>
                </a:solidFill>
                <a:latin typeface="Lato" panose="020F0502020204030203" pitchFamily="34" charset="77"/>
              </a:rPr>
              <a:t>One volunteer at a time names the SDGs (in any order).</a:t>
            </a:r>
          </a:p>
          <a:p>
            <a:pPr marL="457200" indent="-457200">
              <a:buFont typeface="Arial" panose="020B0604020202020204" pitchFamily="34" charset="0"/>
              <a:buChar char="•"/>
            </a:pPr>
            <a:r>
              <a:rPr lang="en-US" sz="2800">
                <a:solidFill>
                  <a:schemeClr val="bg1"/>
                </a:solidFill>
                <a:latin typeface="Lato" panose="020F0502020204030203" pitchFamily="34" charset="77"/>
              </a:rPr>
              <a:t>They keep going until they get one wrong or pause too long.</a:t>
            </a:r>
          </a:p>
          <a:p>
            <a:pPr marL="457200" indent="-457200">
              <a:buFont typeface="Arial" panose="020B0604020202020204" pitchFamily="34" charset="0"/>
              <a:buChar char="•"/>
            </a:pPr>
            <a:r>
              <a:rPr lang="en-US" sz="2800">
                <a:solidFill>
                  <a:schemeClr val="bg1"/>
                </a:solidFill>
                <a:latin typeface="Lato" panose="020F0502020204030203" pitchFamily="34" charset="77"/>
              </a:rPr>
              <a:t>Then the next person continues from where they left off.</a:t>
            </a:r>
          </a:p>
          <a:p>
            <a:pPr marL="457200" indent="-457200">
              <a:buFont typeface="Arial" panose="020B0604020202020204" pitchFamily="34" charset="0"/>
              <a:buChar char="•"/>
            </a:pPr>
            <a:r>
              <a:rPr lang="en-US" sz="2800">
                <a:solidFill>
                  <a:schemeClr val="bg1"/>
                </a:solidFill>
                <a:latin typeface="Lato" panose="020F0502020204030203" pitchFamily="34" charset="77"/>
              </a:rPr>
              <a:t>Goal: Together, name all 17 SDGs!</a:t>
            </a:r>
          </a:p>
        </p:txBody>
      </p:sp>
      <p:pic>
        <p:nvPicPr>
          <p:cNvPr id="4" name="Picture 3">
            <a:extLst>
              <a:ext uri="{FF2B5EF4-FFF2-40B4-BE49-F238E27FC236}">
                <a16:creationId xmlns:a16="http://schemas.microsoft.com/office/drawing/2014/main" id="{C8E7FAA9-5302-6736-138A-F7D94C364934}"/>
              </a:ext>
            </a:extLst>
          </p:cNvPr>
          <p:cNvPicPr>
            <a:picLocks noChangeAspect="1"/>
          </p:cNvPicPr>
          <p:nvPr/>
        </p:nvPicPr>
        <p:blipFill>
          <a:blip r:embed="rId5"/>
          <a:stretch>
            <a:fillRect/>
          </a:stretch>
        </p:blipFill>
        <p:spPr>
          <a:xfrm>
            <a:off x="5507870" y="1923197"/>
            <a:ext cx="9911043" cy="7462955"/>
          </a:xfrm>
          <a:prstGeom prst="rect">
            <a:avLst/>
          </a:prstGeom>
        </p:spPr>
      </p:pic>
      <p:sp>
        <p:nvSpPr>
          <p:cNvPr id="8" name="TextBox 7">
            <a:extLst>
              <a:ext uri="{FF2B5EF4-FFF2-40B4-BE49-F238E27FC236}">
                <a16:creationId xmlns:a16="http://schemas.microsoft.com/office/drawing/2014/main" id="{3A22EB04-E770-0CCF-BEBF-E65AE5BBC431}"/>
              </a:ext>
            </a:extLst>
          </p:cNvPr>
          <p:cNvSpPr txBox="1"/>
          <p:nvPr/>
        </p:nvSpPr>
        <p:spPr>
          <a:xfrm>
            <a:off x="1225092" y="4049283"/>
            <a:ext cx="12570886" cy="1938992"/>
          </a:xfrm>
          <a:prstGeom prst="rect">
            <a:avLst/>
          </a:prstGeom>
          <a:noFill/>
        </p:spPr>
        <p:txBody>
          <a:bodyPr wrap="square">
            <a:spAutoFit/>
          </a:bodyPr>
          <a:lstStyle/>
          <a:p>
            <a:pPr algn="l"/>
            <a:r>
              <a:rPr lang="en-IE" sz="6000">
                <a:solidFill>
                  <a:schemeClr val="tx2"/>
                </a:solidFill>
                <a:latin typeface="Lato" panose="020F0502020204030203" pitchFamily="34" charset="0"/>
                <a:ea typeface="Lato" panose="020F0502020204030203" pitchFamily="34" charset="0"/>
                <a:cs typeface="Lato" panose="020F0502020204030203" pitchFamily="34" charset="0"/>
              </a:rPr>
              <a:t>The UN SDGs </a:t>
            </a:r>
          </a:p>
          <a:p>
            <a:pPr algn="l"/>
            <a:r>
              <a:rPr lang="en-IE" sz="6000">
                <a:solidFill>
                  <a:schemeClr val="tx2"/>
                </a:solidFill>
                <a:latin typeface="Lato" panose="020F0502020204030203" pitchFamily="34" charset="0"/>
                <a:ea typeface="Lato" panose="020F0502020204030203" pitchFamily="34" charset="0"/>
                <a:cs typeface="Lato" panose="020F0502020204030203" pitchFamily="34" charset="0"/>
              </a:rPr>
              <a:t>challenge </a:t>
            </a:r>
          </a:p>
        </p:txBody>
      </p:sp>
      <p:sp>
        <p:nvSpPr>
          <p:cNvPr id="10" name="TextBox 9">
            <a:extLst>
              <a:ext uri="{FF2B5EF4-FFF2-40B4-BE49-F238E27FC236}">
                <a16:creationId xmlns:a16="http://schemas.microsoft.com/office/drawing/2014/main" id="{EFDE138E-169D-3B9A-9C62-9AB9E60AA34B}"/>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The Climate-Sanitation Nexus</a:t>
            </a:r>
          </a:p>
        </p:txBody>
      </p:sp>
      <p:sp>
        <p:nvSpPr>
          <p:cNvPr id="7" name="Slide Number Placeholder 11">
            <a:extLst>
              <a:ext uri="{FF2B5EF4-FFF2-40B4-BE49-F238E27FC236}">
                <a16:creationId xmlns:a16="http://schemas.microsoft.com/office/drawing/2014/main" id="{A42D5E92-E392-0317-E96E-85E600A75FD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a:t>
            </a:fld>
            <a:endParaRPr lang="en-FR">
              <a:solidFill>
                <a:schemeClr val="tx1"/>
              </a:solidFill>
            </a:endParaRPr>
          </a:p>
        </p:txBody>
      </p:sp>
    </p:spTree>
    <p:extLst>
      <p:ext uri="{BB962C8B-B14F-4D97-AF65-F5344CB8AC3E}">
        <p14:creationId xmlns:p14="http://schemas.microsoft.com/office/powerpoint/2010/main" val="28301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B1EA2-0AD8-CD77-9389-C0C79EE4ADC8}"/>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4C1BB159-F782-8FB4-D26E-6F7D3FF4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0631B23A-A546-DA55-0BCC-01A2A0DD00A5}"/>
              </a:ext>
            </a:extLst>
          </p:cNvPr>
          <p:cNvSpPr/>
          <p:nvPr/>
        </p:nvSpPr>
        <p:spPr>
          <a:xfrm>
            <a:off x="1225092" y="1382156"/>
            <a:ext cx="45719" cy="203509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3" name="TextBox 4">
            <a:extLst>
              <a:ext uri="{FF2B5EF4-FFF2-40B4-BE49-F238E27FC236}">
                <a16:creationId xmlns:a16="http://schemas.microsoft.com/office/drawing/2014/main" id="{46FFEFEE-4C9C-8C30-24E3-42AD97120029}"/>
              </a:ext>
            </a:extLst>
          </p:cNvPr>
          <p:cNvSpPr txBox="1"/>
          <p:nvPr/>
        </p:nvSpPr>
        <p:spPr>
          <a:xfrm>
            <a:off x="1441449" y="1478260"/>
            <a:ext cx="17437555" cy="1569660"/>
          </a:xfrm>
          <a:prstGeom prst="rect">
            <a:avLst/>
          </a:prstGeom>
          <a:noFill/>
        </p:spPr>
        <p:txBody>
          <a:bodyPr wrap="square">
            <a:spAutoFit/>
          </a:bodyPr>
          <a:lstStyle/>
          <a:p>
            <a:r>
              <a:rPr lang="en-US" sz="4800" b="1" noProof="0">
                <a:latin typeface="Lato Black" panose="020F0502020204030203" pitchFamily="34" charset="77"/>
              </a:rPr>
              <a:t>Mapping Sanitation and Climate: How SDG 6.2 (sanitation) is addressed in your country’s NDC</a:t>
            </a:r>
          </a:p>
        </p:txBody>
      </p:sp>
      <p:sp>
        <p:nvSpPr>
          <p:cNvPr id="4" name="Title 33">
            <a:extLst>
              <a:ext uri="{FF2B5EF4-FFF2-40B4-BE49-F238E27FC236}">
                <a16:creationId xmlns:a16="http://schemas.microsoft.com/office/drawing/2014/main" id="{648E3C85-89BA-2B89-4D52-4016C12C773D}"/>
              </a:ext>
            </a:extLst>
          </p:cNvPr>
          <p:cNvSpPr txBox="1">
            <a:spLocks/>
          </p:cNvSpPr>
          <p:nvPr/>
        </p:nvSpPr>
        <p:spPr>
          <a:xfrm>
            <a:off x="1225092" y="4156982"/>
            <a:ext cx="17509948" cy="5674108"/>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spcAft>
                <a:spcPts val="600"/>
              </a:spcAft>
              <a:buFont typeface="Wingdings" pitchFamily="2" charset="2"/>
              <a:buChar char="ü"/>
            </a:pPr>
            <a:r>
              <a:rPr lang="en-US" sz="3200" b="0" kern="0" dirty="0">
                <a:solidFill>
                  <a:srgbClr val="004A80"/>
                </a:solidFill>
                <a:latin typeface="Titillium Web SemiBold" pitchFamily="2" charset="77"/>
              </a:rPr>
              <a:t>Pair/Group up </a:t>
            </a:r>
            <a:r>
              <a:rPr lang="en-US" altLang="zh-CN" sz="3200" b="0" kern="0" dirty="0">
                <a:solidFill>
                  <a:srgbClr val="004A80"/>
                </a:solidFill>
                <a:latin typeface="Titillium Web SemiBold" pitchFamily="2" charset="77"/>
              </a:rPr>
              <a:t>and</a:t>
            </a:r>
            <a:r>
              <a:rPr lang="zh-CN" altLang="en-US" sz="3200" b="0" kern="0" dirty="0">
                <a:solidFill>
                  <a:srgbClr val="004A80"/>
                </a:solidFill>
                <a:latin typeface="Titillium Web SemiBold" pitchFamily="2" charset="77"/>
              </a:rPr>
              <a:t> </a:t>
            </a:r>
            <a:r>
              <a:rPr lang="en-US" altLang="zh-CN" sz="3200" b="0" kern="0" dirty="0">
                <a:solidFill>
                  <a:srgbClr val="004A80"/>
                </a:solidFill>
                <a:latin typeface="Titillium Web SemiBold" pitchFamily="2" charset="77"/>
              </a:rPr>
              <a:t>select</a:t>
            </a:r>
            <a:r>
              <a:rPr lang="zh-CN" altLang="en-US" sz="3200" b="0" kern="0" dirty="0">
                <a:solidFill>
                  <a:srgbClr val="004A80"/>
                </a:solidFill>
                <a:latin typeface="Titillium Web SemiBold" pitchFamily="2" charset="77"/>
              </a:rPr>
              <a:t> </a:t>
            </a:r>
            <a:r>
              <a:rPr lang="en-US" altLang="zh-CN" sz="3200" b="0" kern="0" dirty="0">
                <a:solidFill>
                  <a:srgbClr val="004A80"/>
                </a:solidFill>
                <a:latin typeface="Titillium Web SemiBold" pitchFamily="2" charset="77"/>
              </a:rPr>
              <a:t>a</a:t>
            </a:r>
            <a:r>
              <a:rPr lang="en-US" sz="3200" b="0" u="sng" kern="0" dirty="0">
                <a:solidFill>
                  <a:srgbClr val="004A80"/>
                </a:solidFill>
                <a:latin typeface="Titillium Web SemiBold" pitchFamily="2" charset="77"/>
              </a:rPr>
              <a:t> country</a:t>
            </a:r>
            <a:r>
              <a:rPr lang="en-US" sz="3200" b="0" kern="0" dirty="0">
                <a:solidFill>
                  <a:srgbClr val="004A80"/>
                </a:solidFill>
                <a:latin typeface="Titillium Web SemiBold" pitchFamily="2" charset="77"/>
              </a:rPr>
              <a:t>.</a:t>
            </a:r>
          </a:p>
          <a:p>
            <a:pPr marL="342900" indent="-342900" algn="l">
              <a:spcAft>
                <a:spcPts val="600"/>
              </a:spcAft>
              <a:buFont typeface="Wingdings" pitchFamily="2" charset="2"/>
              <a:buChar char="ü"/>
            </a:pPr>
            <a:endParaRPr lang="en-US" sz="3200" b="0" kern="0" dirty="0">
              <a:solidFill>
                <a:srgbClr val="004A80"/>
              </a:solidFill>
              <a:latin typeface="Titillium Web SemiBold" pitchFamily="2" charset="77"/>
            </a:endParaRPr>
          </a:p>
          <a:p>
            <a:pPr marL="342900" indent="-342900" algn="l">
              <a:spcAft>
                <a:spcPts val="600"/>
              </a:spcAft>
              <a:buFont typeface="Wingdings" pitchFamily="2" charset="2"/>
              <a:buChar char="ü"/>
            </a:pPr>
            <a:r>
              <a:rPr lang="en-US" sz="3200" b="0" kern="0" dirty="0">
                <a:solidFill>
                  <a:srgbClr val="004A80"/>
                </a:solidFill>
                <a:latin typeface="Titillium Web SemiBold" pitchFamily="2" charset="77"/>
              </a:rPr>
              <a:t>Answer the questions on your </a:t>
            </a:r>
            <a:r>
              <a:rPr lang="en-US" sz="3200" b="0" u="sng" kern="0" dirty="0">
                <a:solidFill>
                  <a:srgbClr val="004A80"/>
                </a:solidFill>
                <a:latin typeface="Titillium Web SemiBold" pitchFamily="2" charset="77"/>
              </a:rPr>
              <a:t>handout</a:t>
            </a:r>
            <a:r>
              <a:rPr lang="en-US" sz="3200" b="0" kern="0" dirty="0">
                <a:solidFill>
                  <a:srgbClr val="004A80"/>
                </a:solidFill>
                <a:latin typeface="Titillium Web SemiBold" pitchFamily="2" charset="77"/>
              </a:rPr>
              <a:t> regarding sanitation and NDC in </a:t>
            </a:r>
            <a:r>
              <a:rPr lang="en-US" altLang="zh-CN" sz="3200" b="0" kern="0" dirty="0">
                <a:solidFill>
                  <a:srgbClr val="004A80"/>
                </a:solidFill>
                <a:latin typeface="Titillium Web SemiBold" pitchFamily="2" charset="77"/>
              </a:rPr>
              <a:t>the</a:t>
            </a:r>
            <a:r>
              <a:rPr lang="zh-CN" altLang="en-US" sz="3200" b="0" kern="0" dirty="0">
                <a:solidFill>
                  <a:srgbClr val="004A80"/>
                </a:solidFill>
                <a:latin typeface="Titillium Web SemiBold" pitchFamily="2" charset="77"/>
              </a:rPr>
              <a:t> </a:t>
            </a:r>
            <a:r>
              <a:rPr lang="en-US" altLang="zh-CN" sz="3200" b="0" kern="0" dirty="0">
                <a:solidFill>
                  <a:srgbClr val="004A80"/>
                </a:solidFill>
                <a:latin typeface="Titillium Web SemiBold" pitchFamily="2" charset="77"/>
              </a:rPr>
              <a:t>selected</a:t>
            </a:r>
            <a:r>
              <a:rPr lang="en-US" sz="3200" b="0" kern="0" dirty="0">
                <a:solidFill>
                  <a:srgbClr val="004A80"/>
                </a:solidFill>
                <a:latin typeface="Titillium Web SemiBold" pitchFamily="2" charset="77"/>
              </a:rPr>
              <a:t> country.</a:t>
            </a:r>
          </a:p>
          <a:p>
            <a:pPr marL="342900" indent="-342900" algn="l">
              <a:spcAft>
                <a:spcPts val="600"/>
              </a:spcAft>
              <a:buFont typeface="Wingdings" pitchFamily="2" charset="2"/>
              <a:buChar char="ü"/>
            </a:pPr>
            <a:endParaRPr lang="en-US" sz="3200" b="0" kern="0" dirty="0">
              <a:solidFill>
                <a:srgbClr val="004A80"/>
              </a:solidFill>
              <a:latin typeface="Titillium Web SemiBold" pitchFamily="2" charset="77"/>
            </a:endParaRPr>
          </a:p>
          <a:p>
            <a:pPr marL="342900" indent="-342900" algn="l">
              <a:spcAft>
                <a:spcPts val="600"/>
              </a:spcAft>
              <a:buFont typeface="Wingdings" pitchFamily="2" charset="2"/>
              <a:buChar char="ü"/>
            </a:pPr>
            <a:r>
              <a:rPr lang="en-US" sz="3200" b="0" kern="0" dirty="0">
                <a:solidFill>
                  <a:srgbClr val="004A80"/>
                </a:solidFill>
                <a:latin typeface="Titillium Web SemiBold" pitchFamily="2" charset="77"/>
              </a:rPr>
              <a:t>Prepare an overview </a:t>
            </a:r>
            <a:r>
              <a:rPr lang="en-US" sz="3200" b="0" kern="0">
                <a:solidFill>
                  <a:srgbClr val="004A80"/>
                </a:solidFill>
                <a:latin typeface="Titillium Web SemiBold" pitchFamily="2" charset="77"/>
              </a:rPr>
              <a:t>for </a:t>
            </a:r>
            <a:r>
              <a:rPr lang="en-US" altLang="zh-CN" sz="3200" b="0" kern="0">
                <a:solidFill>
                  <a:srgbClr val="004A80"/>
                </a:solidFill>
                <a:latin typeface="Titillium Web SemiBold" pitchFamily="2" charset="77"/>
              </a:rPr>
              <a:t>the</a:t>
            </a:r>
            <a:r>
              <a:rPr lang="en-US" sz="3200" b="0" kern="0">
                <a:solidFill>
                  <a:srgbClr val="004A80"/>
                </a:solidFill>
                <a:latin typeface="Titillium Web SemiBold" pitchFamily="2" charset="77"/>
              </a:rPr>
              <a:t> </a:t>
            </a:r>
            <a:r>
              <a:rPr lang="en-US" sz="3200" b="0" kern="0" dirty="0">
                <a:solidFill>
                  <a:srgbClr val="004A80"/>
                </a:solidFill>
                <a:latin typeface="Titillium Web SemiBold" pitchFamily="2" charset="77"/>
              </a:rPr>
              <a:t>country.</a:t>
            </a:r>
          </a:p>
          <a:p>
            <a:pPr marL="342900" indent="-342900" algn="l">
              <a:spcAft>
                <a:spcPts val="600"/>
              </a:spcAft>
              <a:buFont typeface="Wingdings" pitchFamily="2" charset="2"/>
              <a:buChar char="ü"/>
            </a:pPr>
            <a:endParaRPr lang="en-US" sz="3200" b="0" kern="0" dirty="0">
              <a:solidFill>
                <a:srgbClr val="004A80"/>
              </a:solidFill>
              <a:latin typeface="Titillium Web SemiBold" pitchFamily="2" charset="77"/>
            </a:endParaRPr>
          </a:p>
          <a:p>
            <a:pPr marL="342900" indent="-342900" algn="l">
              <a:spcAft>
                <a:spcPts val="600"/>
              </a:spcAft>
              <a:buFont typeface="Wingdings" pitchFamily="2" charset="2"/>
              <a:buChar char="ü"/>
            </a:pPr>
            <a:r>
              <a:rPr lang="en-US" sz="3200" b="0" kern="0" dirty="0">
                <a:solidFill>
                  <a:srgbClr val="004A80"/>
                </a:solidFill>
                <a:latin typeface="Titillium Web SemiBold" pitchFamily="2" charset="77"/>
              </a:rPr>
              <a:t>You have </a:t>
            </a:r>
            <a:r>
              <a:rPr lang="en-US" sz="3200" b="0" u="sng" kern="0" dirty="0">
                <a:solidFill>
                  <a:srgbClr val="004A80"/>
                </a:solidFill>
                <a:latin typeface="Titillium Web SemiBold" pitchFamily="2" charset="77"/>
              </a:rPr>
              <a:t>30 minutes to prepare </a:t>
            </a:r>
            <a:r>
              <a:rPr lang="en-US" sz="3200" b="0" kern="0" dirty="0">
                <a:solidFill>
                  <a:srgbClr val="004A80"/>
                </a:solidFill>
                <a:latin typeface="Titillium Web SemiBold" pitchFamily="2" charset="77"/>
              </a:rPr>
              <a:t>and </a:t>
            </a:r>
            <a:r>
              <a:rPr lang="en-US" sz="3200" b="0" u="sng" kern="0" dirty="0">
                <a:solidFill>
                  <a:srgbClr val="004A80"/>
                </a:solidFill>
                <a:latin typeface="Titillium Web SemiBold" pitchFamily="2" charset="77"/>
              </a:rPr>
              <a:t>1 min to present to the group</a:t>
            </a:r>
            <a:endParaRPr lang="en-US" sz="3200" b="0" kern="0" dirty="0">
              <a:solidFill>
                <a:srgbClr val="004A80"/>
              </a:solidFill>
              <a:latin typeface="Titillium Web SemiBold" pitchFamily="2" charset="77"/>
            </a:endParaRPr>
          </a:p>
          <a:p>
            <a:pPr marL="342900" indent="-342900" algn="l">
              <a:spcAft>
                <a:spcPts val="600"/>
              </a:spcAft>
              <a:buFont typeface="Wingdings" pitchFamily="2" charset="2"/>
              <a:buChar char="ü"/>
            </a:pPr>
            <a:endParaRPr lang="en-US" sz="3200" b="0" kern="0" dirty="0">
              <a:solidFill>
                <a:srgbClr val="004A80"/>
              </a:solidFill>
              <a:latin typeface="Titillium Web SemiBold" pitchFamily="2" charset="77"/>
            </a:endParaRPr>
          </a:p>
          <a:p>
            <a:pPr marL="342900" indent="-342900" algn="l">
              <a:spcAft>
                <a:spcPts val="600"/>
              </a:spcAft>
              <a:buFont typeface="Wingdings" pitchFamily="2" charset="2"/>
              <a:buChar char="ü"/>
            </a:pPr>
            <a:r>
              <a:rPr lang="en-US" sz="3200" b="0" kern="0" dirty="0">
                <a:solidFill>
                  <a:srgbClr val="004A80"/>
                </a:solidFill>
                <a:latin typeface="Titillium Web SemiBold" pitchFamily="2" charset="77"/>
              </a:rPr>
              <a:t>Any questions?</a:t>
            </a:r>
          </a:p>
          <a:p>
            <a:pPr marL="342900" indent="-342900" algn="l">
              <a:spcAft>
                <a:spcPts val="600"/>
              </a:spcAft>
              <a:buFont typeface="Wingdings" pitchFamily="2" charset="2"/>
              <a:buChar char="ü"/>
            </a:pPr>
            <a:endParaRPr lang="en-US" sz="3200" b="0" kern="0" dirty="0">
              <a:solidFill>
                <a:srgbClr val="004A80"/>
              </a:solidFill>
              <a:latin typeface="Titillium Web SemiBold" pitchFamily="2" charset="77"/>
            </a:endParaRPr>
          </a:p>
          <a:p>
            <a:pPr marL="342900" indent="-342900" algn="l">
              <a:spcAft>
                <a:spcPts val="600"/>
              </a:spcAft>
              <a:buFont typeface="Wingdings" pitchFamily="2" charset="2"/>
              <a:buChar char="ü"/>
            </a:pPr>
            <a:endParaRPr lang="en-US" sz="3200" b="0" dirty="0">
              <a:solidFill>
                <a:srgbClr val="004A80"/>
              </a:solidFill>
              <a:latin typeface="Titillium Web SemiBold" pitchFamily="2" charset="77"/>
            </a:endParaRPr>
          </a:p>
          <a:p>
            <a:pPr algn="l">
              <a:spcAft>
                <a:spcPts val="600"/>
              </a:spcAft>
            </a:pPr>
            <a:endParaRPr lang="en-US" sz="3200" b="0" dirty="0">
              <a:solidFill>
                <a:srgbClr val="004A80"/>
              </a:solidFill>
              <a:latin typeface="Titillium Web SemiBold" pitchFamily="2" charset="77"/>
            </a:endParaRPr>
          </a:p>
        </p:txBody>
      </p:sp>
      <p:sp>
        <p:nvSpPr>
          <p:cNvPr id="5" name="TextBox 4">
            <a:extLst>
              <a:ext uri="{FF2B5EF4-FFF2-40B4-BE49-F238E27FC236}">
                <a16:creationId xmlns:a16="http://schemas.microsoft.com/office/drawing/2014/main" id="{2FCA32BB-4987-57CB-1119-EE31CC6D5FE7}"/>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98518B5A-BA2A-F6A3-72F7-EA2E9325556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20</a:t>
            </a:fld>
            <a:endParaRPr lang="en-FR">
              <a:solidFill>
                <a:schemeClr val="tx1"/>
              </a:solidFill>
            </a:endParaRPr>
          </a:p>
        </p:txBody>
      </p:sp>
    </p:spTree>
    <p:extLst>
      <p:ext uri="{BB962C8B-B14F-4D97-AF65-F5344CB8AC3E}">
        <p14:creationId xmlns:p14="http://schemas.microsoft.com/office/powerpoint/2010/main" val="3720880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en-US"/>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en-GB">
                  <a:solidFill>
                    <a:schemeClr val="bg1"/>
                  </a:solidFill>
                  <a:latin typeface="Lato" panose="020F0502020204030203" pitchFamily="34" charset="77"/>
                </a:rPr>
                <a:t>19th Floor </a:t>
              </a:r>
              <a:r>
                <a:rPr lang="en-GB" err="1">
                  <a:solidFill>
                    <a:schemeClr val="bg1"/>
                  </a:solidFill>
                  <a:latin typeface="Lato" panose="020F0502020204030203" pitchFamily="34" charset="77"/>
                </a:rPr>
                <a:t>Jeongdong</a:t>
              </a:r>
              <a:r>
                <a:rPr lang="en-GB">
                  <a:solidFill>
                    <a:schemeClr val="bg1"/>
                  </a:solidFill>
                  <a:latin typeface="Lato" panose="020F0502020204030203" pitchFamily="34" charset="77"/>
                </a:rPr>
                <a:t> Bldg. 21-15,</a:t>
              </a:r>
            </a:p>
            <a:p>
              <a:pPr>
                <a:lnSpc>
                  <a:spcPct val="150000"/>
                </a:lnSpc>
              </a:pPr>
              <a:r>
                <a:rPr lang="en-GB" err="1">
                  <a:solidFill>
                    <a:schemeClr val="bg1"/>
                  </a:solidFill>
                  <a:latin typeface="Lato" panose="020F0502020204030203" pitchFamily="34" charset="77"/>
                </a:rPr>
                <a:t>Jeongdong-gil</a:t>
              </a:r>
              <a:r>
                <a:rPr lang="en-GB">
                  <a:solidFill>
                    <a:schemeClr val="bg1"/>
                  </a:solidFill>
                  <a:latin typeface="Lato" panose="020F0502020204030203" pitchFamily="34" charset="77"/>
                </a:rPr>
                <a:t>, Jung-</a:t>
              </a:r>
              <a:r>
                <a:rPr lang="en-GB" err="1">
                  <a:solidFill>
                    <a:schemeClr val="bg1"/>
                  </a:solidFill>
                  <a:latin typeface="Lato" panose="020F0502020204030203" pitchFamily="34" charset="77"/>
                </a:rPr>
                <a:t>gu</a:t>
              </a:r>
              <a:r>
                <a:rPr lang="en-GB">
                  <a:solidFill>
                    <a:schemeClr val="bg1"/>
                  </a:solidFill>
                  <a:latin typeface="Lato" panose="020F0502020204030203" pitchFamily="34" charset="77"/>
                </a:rPr>
                <a:t>, Seoul,</a:t>
              </a:r>
            </a:p>
            <a:p>
              <a:pPr>
                <a:lnSpc>
                  <a:spcPct val="150000"/>
                </a:lnSpc>
              </a:pPr>
              <a:r>
                <a:rPr lang="en-GB">
                  <a:solidFill>
                    <a:schemeClr val="bg1"/>
                  </a:solidFill>
                  <a:latin typeface="Lato" panose="020F0502020204030203" pitchFamily="34" charset="77"/>
                </a:rPr>
                <a:t>Republic of Korea 04518</a:t>
              </a:r>
              <a:endParaRPr lang="en-PT">
                <a:solidFill>
                  <a:schemeClr val="bg1"/>
                </a:solidFill>
                <a:latin typeface="Lato" panose="020F0502020204030203" pitchFamily="34" charset="77"/>
              </a:endParaRP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en-GB" err="1">
                  <a:solidFill>
                    <a:schemeClr val="bg1"/>
                  </a:solidFill>
                  <a:latin typeface="Lato" panose="020F0502020204030203" pitchFamily="34" charset="77"/>
                </a:rPr>
                <a:t>www.gggi.org</a:t>
              </a:r>
              <a:endParaRPr lang="en-GB">
                <a:solidFill>
                  <a:schemeClr val="bg1"/>
                </a:solidFill>
                <a:latin typeface="Lato" panose="020F0502020204030203" pitchFamily="34" charset="77"/>
              </a:endParaRPr>
            </a:p>
            <a:p>
              <a:pPr>
                <a:lnSpc>
                  <a:spcPts val="3800"/>
                </a:lnSpc>
              </a:pPr>
              <a:r>
                <a:rPr lang="en-GB">
                  <a:solidFill>
                    <a:schemeClr val="bg1"/>
                  </a:solidFill>
                  <a:latin typeface="Lato" panose="020F0502020204030203" pitchFamily="34" charset="77"/>
                </a:rPr>
                <a:t>@</a:t>
              </a:r>
              <a:r>
                <a:rPr lang="en-GB" err="1">
                  <a:solidFill>
                    <a:schemeClr val="bg1"/>
                  </a:solidFill>
                  <a:latin typeface="Lato" panose="020F0502020204030203" pitchFamily="34" charset="77"/>
                </a:rPr>
                <a:t>gggi_hq</a:t>
              </a:r>
              <a:endParaRPr lang="en-GB">
                <a:solidFill>
                  <a:schemeClr val="bg1"/>
                </a:solidFill>
                <a:latin typeface="Lato" panose="020F0502020204030203" pitchFamily="34" charset="77"/>
              </a:endParaRPr>
            </a:p>
            <a:p>
              <a:pPr>
                <a:lnSpc>
                  <a:spcPts val="3800"/>
                </a:lnSpc>
              </a:pPr>
              <a:r>
                <a:rPr lang="en-GB">
                  <a:solidFill>
                    <a:schemeClr val="bg1"/>
                  </a:solidFill>
                  <a:latin typeface="Lato" panose="020F0502020204030203" pitchFamily="34" charset="77"/>
                </a:rPr>
                <a:t>@GGGIHQ</a:t>
              </a:r>
              <a:endParaRPr lang="en-PT">
                <a:solidFill>
                  <a:schemeClr val="bg1"/>
                </a:solidFill>
                <a:latin typeface="Lato" panose="020F0502020204030203" pitchFamily="34" charset="77"/>
              </a:endParaRP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en-GB">
                  <a:solidFill>
                    <a:schemeClr val="bg1"/>
                  </a:solidFill>
                  <a:latin typeface="Lato" panose="020F0502020204030203" pitchFamily="34" charset="77"/>
                </a:rPr>
                <a:t>@GGGIHQ</a:t>
              </a:r>
            </a:p>
            <a:p>
              <a:pPr>
                <a:lnSpc>
                  <a:spcPts val="3800"/>
                </a:lnSpc>
              </a:pPr>
              <a:r>
                <a:rPr lang="en-GB">
                  <a:solidFill>
                    <a:schemeClr val="bg1"/>
                  </a:solidFill>
                  <a:latin typeface="Lato" panose="020F0502020204030203" pitchFamily="34" charset="77"/>
                </a:rPr>
                <a:t>@gggi_hq</a:t>
              </a:r>
            </a:p>
            <a:p>
              <a:pPr>
                <a:lnSpc>
                  <a:spcPts val="3800"/>
                </a:lnSpc>
              </a:pPr>
              <a:r>
                <a:rPr lang="en-GB">
                  <a:solidFill>
                    <a:schemeClr val="bg1"/>
                  </a:solidFill>
                  <a:latin typeface="Lato" panose="020F0502020204030203" pitchFamily="34" charset="77"/>
                </a:rPr>
                <a:t>@GGGIMedia</a:t>
              </a:r>
              <a:endParaRPr lang="en-PT">
                <a:solidFill>
                  <a:schemeClr val="bg1"/>
                </a:solidFill>
                <a:latin typeface="Lato" panose="020F0502020204030203" pitchFamily="34" charset="77"/>
              </a:endParaRP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A qr code with a cube and text&#10;&#10;Description automatically generated">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Wasser, Karte enthält.&#10;&#10;KI-generierte Inhalte können fehlerhaft sein.">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flipH="1">
            <a:off x="11707710" y="3907799"/>
            <a:ext cx="45719" cy="1446550"/>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en-GB" sz="4400" b="1">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Introduction to SDGs and NDCs</a:t>
            </a:r>
            <a:endParaRPr lang="en-PT"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en-GB" sz="2400" b="1">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endParaRPr lang="en-PT" sz="2400" b="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de-DE" sz="2400">
                <a:solidFill>
                  <a:schemeClr val="bg1"/>
                </a:solidFill>
                <a:latin typeface="Lato Light" panose="020F0302020204030203" pitchFamily="34" charset="77"/>
                <a:ea typeface="Lato Thin" panose="020F0502020204030203" pitchFamily="34" charset="0"/>
                <a:cs typeface="Lato Thin" panose="020F0502020204030203" pitchFamily="34" charset="0"/>
              </a:rPr>
              <a:t>June 2025</a:t>
            </a:r>
            <a:endParaRPr lang="en-PT" sz="2400">
              <a:solidFill>
                <a:schemeClr val="bg1"/>
              </a:solidFill>
              <a:latin typeface="Lato Light" panose="020F0302020204030203" pitchFamily="34" charset="77"/>
              <a:ea typeface="Lato Thin" panose="020F0502020204030203" pitchFamily="34" charset="0"/>
              <a:cs typeface="Lato Thin" panose="020F0502020204030203" pitchFamily="34" charset="0"/>
            </a:endParaRP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platzhalter 31" descr="Ein Bild, das Wasser, Karte enthält.&#10;&#10;KI-generierte Inhalte können fehlerhaft sein.">
            <a:extLst>
              <a:ext uri="{FF2B5EF4-FFF2-40B4-BE49-F238E27FC236}">
                <a16:creationId xmlns:a16="http://schemas.microsoft.com/office/drawing/2014/main" id="{FFA1DAEE-B6A3-5D4B-AB27-63ECB71AE2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443" b="35443"/>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1200329"/>
          </a:xfrm>
          <a:prstGeom prst="rect">
            <a:avLst/>
          </a:prstGeom>
          <a:noFill/>
        </p:spPr>
        <p:txBody>
          <a:bodyPr wrap="square" rtlCol="0">
            <a:spAutoFit/>
          </a:bodyPr>
          <a:lstStyle/>
          <a:p>
            <a:r>
              <a:rPr lang="en-GB" sz="7200" b="1">
                <a:latin typeface="Lato Black" panose="020F0502020204030203" pitchFamily="34" charset="77"/>
              </a:rPr>
              <a:t>Agenda</a:t>
            </a:r>
            <a:endParaRPr lang="en-PT" sz="7200" b="1">
              <a:latin typeface="Lato Black" panose="020F0502020204030203" pitchFamily="34" charset="77"/>
            </a:endParaRPr>
          </a:p>
        </p:txBody>
      </p:sp>
      <p:sp>
        <p:nvSpPr>
          <p:cNvPr id="5" name="TextBox 4">
            <a:extLst>
              <a:ext uri="{FF2B5EF4-FFF2-40B4-BE49-F238E27FC236}">
                <a16:creationId xmlns:a16="http://schemas.microsoft.com/office/drawing/2014/main" id="{D88A433D-38E4-49DA-9DC5-39D99E075CE4}"/>
              </a:ext>
            </a:extLst>
          </p:cNvPr>
          <p:cNvSpPr txBox="1"/>
          <p:nvPr/>
        </p:nvSpPr>
        <p:spPr>
          <a:xfrm>
            <a:off x="163646" y="3104913"/>
            <a:ext cx="5040000" cy="954107"/>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The relevance of Sustainable Development Goals (SDGs)</a:t>
            </a:r>
            <a:endParaRPr lang="en-PT" sz="2800" b="1" u="sng">
              <a:uFill>
                <a:solidFill>
                  <a:srgbClr val="FFC000"/>
                </a:solidFill>
              </a:uFill>
              <a:latin typeface="Lato" panose="020F0502020204030203" pitchFamily="34" charset="77"/>
            </a:endParaRPr>
          </a:p>
        </p:txBody>
      </p:sp>
      <p:sp>
        <p:nvSpPr>
          <p:cNvPr id="6" name="TextBox 5">
            <a:extLst>
              <a:ext uri="{FF2B5EF4-FFF2-40B4-BE49-F238E27FC236}">
                <a16:creationId xmlns:a16="http://schemas.microsoft.com/office/drawing/2014/main" id="{5C783CFC-E617-35B3-9661-2D433A14B3F9}"/>
              </a:ext>
            </a:extLst>
          </p:cNvPr>
          <p:cNvSpPr txBox="1"/>
          <p:nvPr/>
        </p:nvSpPr>
        <p:spPr>
          <a:xfrm>
            <a:off x="4959002" y="3104913"/>
            <a:ext cx="5040000" cy="1384995"/>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Nationally Determined Contributions (NDCs) and National Adaptation Plans (NAPs)</a:t>
            </a:r>
            <a:endParaRPr lang="en-PT" sz="2800" b="1" u="sng">
              <a:uFill>
                <a:solidFill>
                  <a:srgbClr val="FFC000"/>
                </a:solidFill>
              </a:uFill>
              <a:latin typeface="Lato" panose="020F0502020204030203" pitchFamily="34" charset="77"/>
            </a:endParaRPr>
          </a:p>
        </p:txBody>
      </p:sp>
      <p:sp>
        <p:nvSpPr>
          <p:cNvPr id="9" name="TextBox 8">
            <a:extLst>
              <a:ext uri="{FF2B5EF4-FFF2-40B4-BE49-F238E27FC236}">
                <a16:creationId xmlns:a16="http://schemas.microsoft.com/office/drawing/2014/main" id="{978BC76B-BF2C-6E7B-CD9A-0FE1095B26E2}"/>
              </a:ext>
            </a:extLst>
          </p:cNvPr>
          <p:cNvSpPr txBox="1"/>
          <p:nvPr/>
        </p:nvSpPr>
        <p:spPr>
          <a:xfrm>
            <a:off x="9754358" y="3098997"/>
            <a:ext cx="5040000" cy="954107"/>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The interlinkage between SDGs and NDCs</a:t>
            </a:r>
            <a:endParaRPr lang="en-PT" sz="2800" b="1" u="sng">
              <a:uFill>
                <a:solidFill>
                  <a:srgbClr val="FFC000"/>
                </a:solidFill>
              </a:uFill>
              <a:latin typeface="Lato" panose="020F0502020204030203" pitchFamily="34" charset="77"/>
            </a:endParaRPr>
          </a:p>
        </p:txBody>
      </p:sp>
      <p:sp>
        <p:nvSpPr>
          <p:cNvPr id="12" name="Oval 11">
            <a:extLst>
              <a:ext uri="{FF2B5EF4-FFF2-40B4-BE49-F238E27FC236}">
                <a16:creationId xmlns:a16="http://schemas.microsoft.com/office/drawing/2014/main" id="{12392846-DEF9-C6D7-B842-71769E2AE6B1}"/>
              </a:ext>
            </a:extLst>
          </p:cNvPr>
          <p:cNvSpPr/>
          <p:nvPr/>
        </p:nvSpPr>
        <p:spPr>
          <a:xfrm>
            <a:off x="11250126" y="5036885"/>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3" name="TextBox 12">
            <a:extLst>
              <a:ext uri="{FF2B5EF4-FFF2-40B4-BE49-F238E27FC236}">
                <a16:creationId xmlns:a16="http://schemas.microsoft.com/office/drawing/2014/main" id="{F2F83BF3-C6BF-2388-9E0F-93252F1A0975}"/>
              </a:ext>
            </a:extLst>
          </p:cNvPr>
          <p:cNvSpPr txBox="1"/>
          <p:nvPr/>
        </p:nvSpPr>
        <p:spPr>
          <a:xfrm>
            <a:off x="11452271" y="5240689"/>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a:t>
            </a:r>
            <a:r>
              <a:rPr lang="de-DE" sz="9000">
                <a:solidFill>
                  <a:schemeClr val="bg1"/>
                </a:solidFill>
                <a:latin typeface="Lato Light" panose="020F0302020204030203" pitchFamily="34" charset="77"/>
              </a:rPr>
              <a:t>3</a:t>
            </a:r>
            <a:endParaRPr lang="en-PT" sz="9000">
              <a:solidFill>
                <a:schemeClr val="bg1"/>
              </a:solidFill>
              <a:latin typeface="Lato Light" panose="020F0302020204030203" pitchFamily="34" charset="77"/>
            </a:endParaRPr>
          </a:p>
        </p:txBody>
      </p:sp>
      <p:sp>
        <p:nvSpPr>
          <p:cNvPr id="16" name="Oval 15">
            <a:extLst>
              <a:ext uri="{FF2B5EF4-FFF2-40B4-BE49-F238E27FC236}">
                <a16:creationId xmlns:a16="http://schemas.microsoft.com/office/drawing/2014/main" id="{7290FDE6-9E2D-BB34-570D-79EE302794AD}"/>
              </a:ext>
            </a:extLst>
          </p:cNvPr>
          <p:cNvSpPr/>
          <p:nvPr/>
        </p:nvSpPr>
        <p:spPr>
          <a:xfrm>
            <a:off x="639849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7" name="TextBox 16">
            <a:extLst>
              <a:ext uri="{FF2B5EF4-FFF2-40B4-BE49-F238E27FC236}">
                <a16:creationId xmlns:a16="http://schemas.microsoft.com/office/drawing/2014/main" id="{3C78CCED-FB2D-A07F-9908-10DC187B7912}"/>
              </a:ext>
            </a:extLst>
          </p:cNvPr>
          <p:cNvSpPr txBox="1"/>
          <p:nvPr/>
        </p:nvSpPr>
        <p:spPr>
          <a:xfrm>
            <a:off x="6600639"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02</a:t>
            </a:r>
          </a:p>
        </p:txBody>
      </p:sp>
      <p:sp>
        <p:nvSpPr>
          <p:cNvPr id="18" name="Oval 17">
            <a:extLst>
              <a:ext uri="{FF2B5EF4-FFF2-40B4-BE49-F238E27FC236}">
                <a16:creationId xmlns:a16="http://schemas.microsoft.com/office/drawing/2014/main" id="{D4C32287-C555-6183-9630-D2ED5B12262F}"/>
              </a:ext>
            </a:extLst>
          </p:cNvPr>
          <p:cNvSpPr/>
          <p:nvPr/>
        </p:nvSpPr>
        <p:spPr>
          <a:xfrm>
            <a:off x="1402412"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TextBox 18">
            <a:extLst>
              <a:ext uri="{FF2B5EF4-FFF2-40B4-BE49-F238E27FC236}">
                <a16:creationId xmlns:a16="http://schemas.microsoft.com/office/drawing/2014/main" id="{7E2134FE-814E-F1D4-13F2-BC55FB6E45B2}"/>
              </a:ext>
            </a:extLst>
          </p:cNvPr>
          <p:cNvSpPr txBox="1"/>
          <p:nvPr/>
        </p:nvSpPr>
        <p:spPr>
          <a:xfrm>
            <a:off x="1604557"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pic>
        <p:nvPicPr>
          <p:cNvPr id="2" name="Grafik 1" descr="Ein Bild, das Grafiken, Schrift, Logo, Grafikdesign enthält.&#10;&#10;KI-generierte Inhalte können fehlerhaft sein.">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3" name="TextBox 8">
            <a:extLst>
              <a:ext uri="{FF2B5EF4-FFF2-40B4-BE49-F238E27FC236}">
                <a16:creationId xmlns:a16="http://schemas.microsoft.com/office/drawing/2014/main" id="{901EAFC4-E703-3630-BB52-1F94AF46B9C7}"/>
              </a:ext>
            </a:extLst>
          </p:cNvPr>
          <p:cNvSpPr txBox="1"/>
          <p:nvPr/>
        </p:nvSpPr>
        <p:spPr>
          <a:xfrm>
            <a:off x="14549714" y="3104912"/>
            <a:ext cx="5040000" cy="954107"/>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Exercise: Mapping Sanitation and Climate</a:t>
            </a:r>
            <a:endParaRPr lang="en-PT" sz="2800" b="1" u="sng">
              <a:uFill>
                <a:solidFill>
                  <a:srgbClr val="FFC000"/>
                </a:solidFill>
              </a:uFill>
              <a:latin typeface="Lato" panose="020F0502020204030203" pitchFamily="34" charset="77"/>
            </a:endParaRPr>
          </a:p>
        </p:txBody>
      </p:sp>
      <p:sp>
        <p:nvSpPr>
          <p:cNvPr id="7" name="Oval 6">
            <a:extLst>
              <a:ext uri="{FF2B5EF4-FFF2-40B4-BE49-F238E27FC236}">
                <a16:creationId xmlns:a16="http://schemas.microsoft.com/office/drawing/2014/main" id="{96D000CB-6F8C-D9D5-AFF4-24F078268AC4}"/>
              </a:ext>
            </a:extLst>
          </p:cNvPr>
          <p:cNvSpPr/>
          <p:nvPr/>
        </p:nvSpPr>
        <p:spPr>
          <a:xfrm>
            <a:off x="15865518" y="5036885"/>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8" name="TextBox 12">
            <a:extLst>
              <a:ext uri="{FF2B5EF4-FFF2-40B4-BE49-F238E27FC236}">
                <a16:creationId xmlns:a16="http://schemas.microsoft.com/office/drawing/2014/main" id="{E58E24CF-C892-BB57-0D4F-AB2BAB768CA3}"/>
              </a:ext>
            </a:extLst>
          </p:cNvPr>
          <p:cNvSpPr txBox="1"/>
          <p:nvPr/>
        </p:nvSpPr>
        <p:spPr>
          <a:xfrm>
            <a:off x="16067663" y="5240689"/>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a:t>
            </a:r>
            <a:r>
              <a:rPr lang="de-DE" sz="9000">
                <a:solidFill>
                  <a:schemeClr val="bg1"/>
                </a:solidFill>
                <a:latin typeface="Lato Light" panose="020F0302020204030203" pitchFamily="34" charset="77"/>
              </a:rPr>
              <a:t>4</a:t>
            </a:r>
            <a:endParaRPr lang="en-PT" sz="9000">
              <a:solidFill>
                <a:schemeClr val="bg1"/>
              </a:solidFill>
              <a:latin typeface="Lato Light" panose="020F0302020204030203" pitchFamily="34" charset="77"/>
            </a:endParaRPr>
          </a:p>
        </p:txBody>
      </p:sp>
    </p:spTree>
    <p:extLst>
      <p:ext uri="{BB962C8B-B14F-4D97-AF65-F5344CB8AC3E}">
        <p14:creationId xmlns:p14="http://schemas.microsoft.com/office/powerpoint/2010/main" val="168137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Gras, draußen, Nebel, Landschaft enthält.&#10;&#10;KI-generierte Inhalte können fehlerhaft sein.">
            <a:extLst>
              <a:ext uri="{FF2B5EF4-FFF2-40B4-BE49-F238E27FC236}">
                <a16:creationId xmlns:a16="http://schemas.microsoft.com/office/drawing/2014/main" id="{E2B77EA4-70A7-FC96-1209-2A75A74299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78" b="25678"/>
          <a:stretch>
            <a:fillRect/>
          </a:stretch>
        </p:blipFill>
        <p:spPr/>
      </p:pic>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930308" y="1486315"/>
            <a:ext cx="11963400" cy="3416320"/>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THE RELEVANCE OF SUSTAINABLE DEVELOPMENT GOALS</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75722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0C3A1651-8C47-EAD0-3F47-E19825F6D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24" name="Grafik 23" descr="Ein Bild, das Text, Screenshot, Schrift, Logo enthält.&#10;&#10;KI-generierte Inhalte können fehlerhaft sein.">
            <a:extLst>
              <a:ext uri="{FF2B5EF4-FFF2-40B4-BE49-F238E27FC236}">
                <a16:creationId xmlns:a16="http://schemas.microsoft.com/office/drawing/2014/main" id="{D816A4D2-DA06-0767-0A4D-4957F790F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91" t="22162" r="6558" b="10039"/>
          <a:stretch/>
        </p:blipFill>
        <p:spPr bwMode="auto">
          <a:xfrm>
            <a:off x="2522149" y="2566218"/>
            <a:ext cx="14707028" cy="7403691"/>
          </a:xfrm>
          <a:prstGeom prst="rect">
            <a:avLst/>
          </a:prstGeom>
          <a:ln>
            <a:noFill/>
          </a:ln>
          <a:extLst>
            <a:ext uri="{53640926-AAD7-44D8-BBD7-CCE9431645EC}">
              <a14:shadowObscured xmlns:a14="http://schemas.microsoft.com/office/drawing/2010/main"/>
            </a:ext>
          </a:extLst>
        </p:spPr>
      </p:pic>
      <p:sp>
        <p:nvSpPr>
          <p:cNvPr id="25" name="object 2">
            <a:extLst>
              <a:ext uri="{FF2B5EF4-FFF2-40B4-BE49-F238E27FC236}">
                <a16:creationId xmlns:a16="http://schemas.microsoft.com/office/drawing/2014/main" id="{D6B1CECE-6EE4-476F-2D8F-3733BD5F68F2}"/>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26" name="TextBox 13">
            <a:extLst>
              <a:ext uri="{FF2B5EF4-FFF2-40B4-BE49-F238E27FC236}">
                <a16:creationId xmlns:a16="http://schemas.microsoft.com/office/drawing/2014/main" id="{13E18C87-7202-DAA4-C1A3-E1CDC574C4F5}"/>
              </a:ext>
            </a:extLst>
          </p:cNvPr>
          <p:cNvSpPr txBox="1"/>
          <p:nvPr/>
        </p:nvSpPr>
        <p:spPr>
          <a:xfrm>
            <a:off x="1441485" y="1502539"/>
            <a:ext cx="16366723" cy="830997"/>
          </a:xfrm>
          <a:prstGeom prst="rect">
            <a:avLst/>
          </a:prstGeom>
          <a:noFill/>
        </p:spPr>
        <p:txBody>
          <a:bodyPr wrap="square">
            <a:spAutoFit/>
          </a:bodyPr>
          <a:lstStyle/>
          <a:p>
            <a:r>
              <a:rPr lang="en-US" sz="4800" b="1" noProof="0">
                <a:latin typeface="Lato Black" panose="020F0502020204030203" pitchFamily="34" charset="77"/>
              </a:rPr>
              <a:t>What are the Sustainable Development Goals (SDGs)?</a:t>
            </a:r>
          </a:p>
        </p:txBody>
      </p:sp>
      <p:sp>
        <p:nvSpPr>
          <p:cNvPr id="3" name="TextBox 2">
            <a:extLst>
              <a:ext uri="{FF2B5EF4-FFF2-40B4-BE49-F238E27FC236}">
                <a16:creationId xmlns:a16="http://schemas.microsoft.com/office/drawing/2014/main" id="{8E7586C6-03EC-B4AC-E812-AC30DCD21A6A}"/>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66E287D9-29F0-8ADA-5166-D4932861E3A9}"/>
              </a:ext>
            </a:extLst>
          </p:cNvPr>
          <p:cNvSpPr txBox="1">
            <a:spLocks/>
          </p:cNvSpPr>
          <p:nvPr/>
        </p:nvSpPr>
        <p:spPr>
          <a:xfrm>
            <a:off x="14958134" y="10674166"/>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6</a:t>
            </a:fld>
            <a:endParaRPr lang="en-FR">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85630-B6D1-855A-99F5-D410ABF4DFA4}"/>
            </a:ext>
          </a:extLst>
        </p:cNvPr>
        <p:cNvGrpSpPr/>
        <p:nvPr/>
      </p:nvGrpSpPr>
      <p:grpSpPr>
        <a:xfrm>
          <a:off x="0" y="0"/>
          <a:ext cx="0" cy="0"/>
          <a:chOff x="0" y="0"/>
          <a:chExt cx="0" cy="0"/>
        </a:xfrm>
      </p:grpSpPr>
      <p:pic>
        <p:nvPicPr>
          <p:cNvPr id="21" name="Grafik 20" descr="Ein Bild, das Grafiken, Schrift, Logo, Grafikdesign enthält.&#10;&#10;KI-generierte Inhalte können fehlerhaft sein.">
            <a:extLst>
              <a:ext uri="{FF2B5EF4-FFF2-40B4-BE49-F238E27FC236}">
                <a16:creationId xmlns:a16="http://schemas.microsoft.com/office/drawing/2014/main" id="{1219F5FB-1D8A-12ED-C499-65355519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Abgerundetes Rechteck 4">
            <a:extLst>
              <a:ext uri="{FF2B5EF4-FFF2-40B4-BE49-F238E27FC236}">
                <a16:creationId xmlns:a16="http://schemas.microsoft.com/office/drawing/2014/main" id="{1EEA91BC-8CCE-91B0-225E-7B30CA40393A}"/>
              </a:ext>
            </a:extLst>
          </p:cNvPr>
          <p:cNvSpPr>
            <a:spLocks noChangeAspect="1"/>
          </p:cNvSpPr>
          <p:nvPr/>
        </p:nvSpPr>
        <p:spPr>
          <a:xfrm rot="2699848">
            <a:off x="5874701" y="3826123"/>
            <a:ext cx="4320000" cy="4320000"/>
          </a:xfrm>
          <a:prstGeom prst="roundRect">
            <a:avLst>
              <a:gd name="adj" fmla="val 9124"/>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bgerundetes Rechteck 5">
            <a:extLst>
              <a:ext uri="{FF2B5EF4-FFF2-40B4-BE49-F238E27FC236}">
                <a16:creationId xmlns:a16="http://schemas.microsoft.com/office/drawing/2014/main" id="{AA13D4C9-5E08-5A43-6BF5-A0A8B982C21E}"/>
              </a:ext>
            </a:extLst>
          </p:cNvPr>
          <p:cNvSpPr>
            <a:spLocks noChangeAspect="1"/>
          </p:cNvSpPr>
          <p:nvPr/>
        </p:nvSpPr>
        <p:spPr>
          <a:xfrm rot="2699848">
            <a:off x="9876725" y="3826123"/>
            <a:ext cx="4320000" cy="4320000"/>
          </a:xfrm>
          <a:prstGeom prst="roundRect">
            <a:avLst>
              <a:gd name="adj" fmla="val 9124"/>
            </a:avLst>
          </a:prstGeom>
          <a:solidFill>
            <a:srgbClr val="0E89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bgerundetes Rechteck 6">
            <a:extLst>
              <a:ext uri="{FF2B5EF4-FFF2-40B4-BE49-F238E27FC236}">
                <a16:creationId xmlns:a16="http://schemas.microsoft.com/office/drawing/2014/main" id="{268E5937-A1F7-4383-4A8E-EF7F8C988885}"/>
              </a:ext>
            </a:extLst>
          </p:cNvPr>
          <p:cNvSpPr>
            <a:spLocks noChangeAspect="1"/>
          </p:cNvSpPr>
          <p:nvPr/>
        </p:nvSpPr>
        <p:spPr>
          <a:xfrm rot="2699064">
            <a:off x="9262409" y="5212121"/>
            <a:ext cx="1548000" cy="1548000"/>
          </a:xfrm>
          <a:prstGeom prst="roundRect">
            <a:avLst>
              <a:gd name="adj" fmla="val 9124"/>
            </a:avLst>
          </a:prstGeom>
          <a:solidFill>
            <a:schemeClr val="bg1"/>
          </a:solidFill>
          <a:ln>
            <a:solidFill>
              <a:schemeClr val="accent1">
                <a:shade val="95000"/>
                <a:satMod val="105000"/>
              </a:schemeClr>
            </a:solid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1">
            <a:extLst>
              <a:ext uri="{FF2B5EF4-FFF2-40B4-BE49-F238E27FC236}">
                <a16:creationId xmlns:a16="http://schemas.microsoft.com/office/drawing/2014/main" id="{58F6487B-7EA1-11F9-BCE2-A78D865EB0E7}"/>
              </a:ext>
            </a:extLst>
          </p:cNvPr>
          <p:cNvSpPr txBox="1"/>
          <p:nvPr/>
        </p:nvSpPr>
        <p:spPr>
          <a:xfrm>
            <a:off x="9175349" y="5768055"/>
            <a:ext cx="1722120" cy="523220"/>
          </a:xfrm>
          <a:prstGeom prst="rect">
            <a:avLst/>
          </a:prstGeom>
          <a:noFill/>
        </p:spPr>
        <p:txBody>
          <a:bodyPr wrap="square" rtlCol="0">
            <a:spAutoFit/>
          </a:bodyPr>
          <a:lstStyle/>
          <a:p>
            <a:pPr algn="ctr"/>
            <a:r>
              <a:rPr lang="en-US" sz="1400" b="1">
                <a:solidFill>
                  <a:srgbClr val="004A80"/>
                </a:solidFill>
                <a:latin typeface="Titillium Web Light" pitchFamily="2" charset="77"/>
              </a:rPr>
              <a:t>Climate-SMART sanitation</a:t>
            </a:r>
            <a:endParaRPr lang="en-US" sz="1400" b="1">
              <a:solidFill>
                <a:srgbClr val="004A80"/>
              </a:solidFill>
              <a:effectLst/>
              <a:latin typeface="Titillium Web Light" pitchFamily="2" charset="77"/>
            </a:endParaRPr>
          </a:p>
        </p:txBody>
      </p:sp>
      <p:sp>
        <p:nvSpPr>
          <p:cNvPr id="9" name="TextBox 1">
            <a:extLst>
              <a:ext uri="{FF2B5EF4-FFF2-40B4-BE49-F238E27FC236}">
                <a16:creationId xmlns:a16="http://schemas.microsoft.com/office/drawing/2014/main" id="{5A66B187-FCA2-566F-B081-1BEB21D99397}"/>
              </a:ext>
            </a:extLst>
          </p:cNvPr>
          <p:cNvSpPr txBox="1"/>
          <p:nvPr/>
        </p:nvSpPr>
        <p:spPr>
          <a:xfrm>
            <a:off x="6539155" y="6352969"/>
            <a:ext cx="2692582" cy="1323439"/>
          </a:xfrm>
          <a:prstGeom prst="rect">
            <a:avLst/>
          </a:prstGeom>
          <a:noFill/>
        </p:spPr>
        <p:txBody>
          <a:bodyPr wrap="square" rtlCol="0">
            <a:spAutoFit/>
          </a:bodyPr>
          <a:lstStyle/>
          <a:p>
            <a:pPr algn="ctr"/>
            <a:r>
              <a:rPr lang="en-US" sz="1600">
                <a:solidFill>
                  <a:srgbClr val="444444"/>
                </a:solidFill>
                <a:latin typeface="Titillium Web Light" pitchFamily="2" charset="77"/>
              </a:rPr>
              <a:t>SDG 6.2</a:t>
            </a:r>
          </a:p>
          <a:p>
            <a:pPr algn="ctr"/>
            <a:r>
              <a:rPr lang="en-US" sz="1600">
                <a:solidFill>
                  <a:srgbClr val="444444"/>
                </a:solidFill>
                <a:latin typeface="Titillium Web Light" pitchFamily="2" charset="77"/>
              </a:rPr>
              <a:t>Access to adequate and equitable sanitation and hygiene for all and end open defecation.</a:t>
            </a:r>
            <a:endParaRPr lang="en-US" sz="1600">
              <a:solidFill>
                <a:srgbClr val="444444"/>
              </a:solidFill>
              <a:effectLst/>
              <a:latin typeface="Titillium Web Light" pitchFamily="2" charset="77"/>
            </a:endParaRPr>
          </a:p>
        </p:txBody>
      </p:sp>
      <p:pic>
        <p:nvPicPr>
          <p:cNvPr id="10" name="Picture 6" descr="Global Goal Games SDG 6 w/ Becca Todd — Global Goals World Cup">
            <a:extLst>
              <a:ext uri="{FF2B5EF4-FFF2-40B4-BE49-F238E27FC236}">
                <a16:creationId xmlns:a16="http://schemas.microsoft.com/office/drawing/2014/main" id="{4D4C28E0-6CE4-2C9E-3D58-CF40C8363F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1019" r="34359" b="19824"/>
          <a:stretch/>
        </p:blipFill>
        <p:spPr bwMode="auto">
          <a:xfrm>
            <a:off x="6725989" y="4260978"/>
            <a:ext cx="1849167" cy="1666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Goal 13 - Climate action - Indicators of the German Sustainable Development  Strategy">
            <a:extLst>
              <a:ext uri="{FF2B5EF4-FFF2-40B4-BE49-F238E27FC236}">
                <a16:creationId xmlns:a16="http://schemas.microsoft.com/office/drawing/2014/main" id="{61689CD4-C814-BA91-E419-E6766B2946B1}"/>
              </a:ext>
            </a:extLst>
          </p:cNvPr>
          <p:cNvPicPr>
            <a:picLocks noChangeAspect="1" noChangeArrowheads="1"/>
          </p:cNvPicPr>
          <p:nvPr/>
        </p:nvPicPr>
        <p:blipFill>
          <a:blip r:embed="rId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1310159" y="4227859"/>
            <a:ext cx="1673352" cy="16733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F80F7CE6-C027-A5F1-6409-D4BEF9C1BCD0}"/>
              </a:ext>
            </a:extLst>
          </p:cNvPr>
          <p:cNvSpPr txBox="1"/>
          <p:nvPr/>
        </p:nvSpPr>
        <p:spPr>
          <a:xfrm>
            <a:off x="10749868" y="6733710"/>
            <a:ext cx="2692582" cy="830997"/>
          </a:xfrm>
          <a:prstGeom prst="rect">
            <a:avLst/>
          </a:prstGeom>
          <a:noFill/>
        </p:spPr>
        <p:txBody>
          <a:bodyPr wrap="square" rtlCol="0">
            <a:spAutoFit/>
          </a:bodyPr>
          <a:lstStyle/>
          <a:p>
            <a:pPr algn="ctr"/>
            <a:r>
              <a:rPr lang="en-US" sz="1600">
                <a:solidFill>
                  <a:srgbClr val="E6E4E2"/>
                </a:solidFill>
                <a:latin typeface="Titillium Web Light" pitchFamily="2" charset="77"/>
              </a:rPr>
              <a:t>Take urgent action to </a:t>
            </a:r>
          </a:p>
          <a:p>
            <a:pPr algn="ctr"/>
            <a:r>
              <a:rPr lang="en-US" sz="1600">
                <a:solidFill>
                  <a:srgbClr val="E6E4E2"/>
                </a:solidFill>
                <a:latin typeface="Titillium Web Light" pitchFamily="2" charset="77"/>
              </a:rPr>
              <a:t>combat climate change and its impacts.</a:t>
            </a:r>
            <a:endParaRPr lang="en-US" sz="1600">
              <a:solidFill>
                <a:srgbClr val="E6E4E2"/>
              </a:solidFill>
              <a:effectLst/>
              <a:latin typeface="Titillium Web Light" pitchFamily="2" charset="77"/>
            </a:endParaRPr>
          </a:p>
        </p:txBody>
      </p:sp>
      <p:sp>
        <p:nvSpPr>
          <p:cNvPr id="13" name="Abgerundetes Rechteck 12">
            <a:extLst>
              <a:ext uri="{FF2B5EF4-FFF2-40B4-BE49-F238E27FC236}">
                <a16:creationId xmlns:a16="http://schemas.microsoft.com/office/drawing/2014/main" id="{AE4D0B25-D913-892B-058B-0728E81A3DC0}"/>
              </a:ext>
            </a:extLst>
          </p:cNvPr>
          <p:cNvSpPr>
            <a:spLocks noChangeAspect="1"/>
          </p:cNvSpPr>
          <p:nvPr/>
        </p:nvSpPr>
        <p:spPr>
          <a:xfrm rot="2699064">
            <a:off x="9052690" y="4992114"/>
            <a:ext cx="2005890" cy="2005890"/>
          </a:xfrm>
          <a:prstGeom prst="roundRect">
            <a:avLst>
              <a:gd name="adj" fmla="val 9124"/>
            </a:avLst>
          </a:prstGeom>
          <a:noFill/>
          <a:ln>
            <a:solidFill>
              <a:schemeClr val="accent1">
                <a:shade val="95000"/>
                <a:satMod val="105000"/>
              </a:schemeClr>
            </a:solid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bject 2">
            <a:extLst>
              <a:ext uri="{FF2B5EF4-FFF2-40B4-BE49-F238E27FC236}">
                <a16:creationId xmlns:a16="http://schemas.microsoft.com/office/drawing/2014/main" id="{401F1F52-150D-B941-3321-A5BD7A14D318}"/>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5" name="TextBox 13">
            <a:extLst>
              <a:ext uri="{FF2B5EF4-FFF2-40B4-BE49-F238E27FC236}">
                <a16:creationId xmlns:a16="http://schemas.microsoft.com/office/drawing/2014/main" id="{BAF9D219-BDCC-8B6D-D3DB-91B649EDF7BE}"/>
              </a:ext>
            </a:extLst>
          </p:cNvPr>
          <p:cNvSpPr txBox="1"/>
          <p:nvPr/>
        </p:nvSpPr>
        <p:spPr>
          <a:xfrm>
            <a:off x="1441485" y="1502539"/>
            <a:ext cx="16366723" cy="830997"/>
          </a:xfrm>
          <a:prstGeom prst="rect">
            <a:avLst/>
          </a:prstGeom>
          <a:noFill/>
        </p:spPr>
        <p:txBody>
          <a:bodyPr wrap="square">
            <a:spAutoFit/>
          </a:bodyPr>
          <a:lstStyle/>
          <a:p>
            <a:r>
              <a:rPr lang="en-US" sz="4800" b="1" noProof="0">
                <a:latin typeface="Lato Black" panose="020F0502020204030203" pitchFamily="34" charset="77"/>
              </a:rPr>
              <a:t>SDGs at the center of the Climate-Sanitation Nexus</a:t>
            </a:r>
          </a:p>
        </p:txBody>
      </p:sp>
      <p:sp>
        <p:nvSpPr>
          <p:cNvPr id="3" name="TextBox 2">
            <a:extLst>
              <a:ext uri="{FF2B5EF4-FFF2-40B4-BE49-F238E27FC236}">
                <a16:creationId xmlns:a16="http://schemas.microsoft.com/office/drawing/2014/main" id="{5A5FDD02-F3C5-5FAE-955F-80249237CBF3}"/>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2" name="Slide Number Placeholder 11">
            <a:extLst>
              <a:ext uri="{FF2B5EF4-FFF2-40B4-BE49-F238E27FC236}">
                <a16:creationId xmlns:a16="http://schemas.microsoft.com/office/drawing/2014/main" id="{0396F2E5-076C-9B71-3B84-5CCBC51D53A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7</a:t>
            </a:fld>
            <a:endParaRPr lang="en-FR">
              <a:solidFill>
                <a:schemeClr val="tx1"/>
              </a:solidFill>
            </a:endParaRPr>
          </a:p>
        </p:txBody>
      </p:sp>
    </p:spTree>
    <p:extLst>
      <p:ext uri="{BB962C8B-B14F-4D97-AF65-F5344CB8AC3E}">
        <p14:creationId xmlns:p14="http://schemas.microsoft.com/office/powerpoint/2010/main" val="3353179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E7C4-0B3A-E93F-83A0-EB5B5668BA0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4B2CEF5-E308-4EE0-5C52-B079CA21E3BF}"/>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241E12B2-E4BD-3122-EB65-469A9B407966}"/>
              </a:ext>
            </a:extLst>
          </p:cNvPr>
          <p:cNvSpPr txBox="1"/>
          <p:nvPr/>
        </p:nvSpPr>
        <p:spPr>
          <a:xfrm>
            <a:off x="1441450" y="1478260"/>
            <a:ext cx="10051256" cy="1938992"/>
          </a:xfrm>
          <a:prstGeom prst="rect">
            <a:avLst/>
          </a:prstGeom>
          <a:noFill/>
        </p:spPr>
        <p:txBody>
          <a:bodyPr wrap="square">
            <a:spAutoFit/>
          </a:bodyPr>
          <a:lstStyle/>
          <a:p>
            <a:r>
              <a:rPr lang="en-US" sz="6000" b="1" noProof="0">
                <a:latin typeface="Lato Black" panose="020F0502020204030203" pitchFamily="34" charset="77"/>
              </a:rPr>
              <a:t>SDG 6: Clean Water and Sanitation</a:t>
            </a:r>
          </a:p>
        </p:txBody>
      </p:sp>
      <p:sp>
        <p:nvSpPr>
          <p:cNvPr id="7" name="TextBox 6">
            <a:extLst>
              <a:ext uri="{FF2B5EF4-FFF2-40B4-BE49-F238E27FC236}">
                <a16:creationId xmlns:a16="http://schemas.microsoft.com/office/drawing/2014/main" id="{67E1EA61-505A-6806-3916-02ED2ECB6FEC}"/>
              </a:ext>
            </a:extLst>
          </p:cNvPr>
          <p:cNvSpPr txBox="1"/>
          <p:nvPr/>
        </p:nvSpPr>
        <p:spPr>
          <a:xfrm>
            <a:off x="1162150" y="4133691"/>
            <a:ext cx="8711046" cy="2600840"/>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SDG 6 includes targets for water and sanitation.</a:t>
            </a:r>
          </a:p>
          <a:p>
            <a:pPr marL="342900" indent="-342900">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It is especially targets 6.2 and 6.3 that focus on sanitation.</a:t>
            </a:r>
          </a:p>
          <a:p>
            <a:pPr marL="342900" indent="-342900">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SDG 6.2 focuses on ending open defecation and aiming for safely managed sanitation.</a:t>
            </a:r>
          </a:p>
          <a:p>
            <a:pPr marL="342900" indent="-342900">
              <a:lnSpc>
                <a:spcPts val="3000"/>
              </a:lnSpc>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en-PT" sz="240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DA30CDE8-5756-9C09-9B4A-9E890F356B9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8" name="Grafik 7" descr="Ein Bild, das Text, Logo, Schrift, Grafiken enthält.&#10;&#10;KI-generierte Inhalte können fehlerhaft sein.">
            <a:extLst>
              <a:ext uri="{FF2B5EF4-FFF2-40B4-BE49-F238E27FC236}">
                <a16:creationId xmlns:a16="http://schemas.microsoft.com/office/drawing/2014/main" id="{23C0BE23-AD74-5562-0C9E-33425A353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5298" y="2449973"/>
            <a:ext cx="6296447" cy="6240229"/>
          </a:xfrm>
          <a:prstGeom prst="roundRect">
            <a:avLst/>
          </a:prstGeom>
        </p:spPr>
      </p:pic>
      <p:pic>
        <p:nvPicPr>
          <p:cNvPr id="9" name="Grafik 8" descr="Ein Bild, das Text, Screenshot, Schrift enthält.&#10;&#10;KI-generierte Inhalte können fehlerhaft sein.">
            <a:extLst>
              <a:ext uri="{FF2B5EF4-FFF2-40B4-BE49-F238E27FC236}">
                <a16:creationId xmlns:a16="http://schemas.microsoft.com/office/drawing/2014/main" id="{F6C7E4F3-A7ED-0930-B7D7-4894675AC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150" y="6136519"/>
            <a:ext cx="8269032" cy="1755579"/>
          </a:xfrm>
          <a:prstGeom prst="rect">
            <a:avLst/>
          </a:prstGeom>
        </p:spPr>
      </p:pic>
      <p:sp>
        <p:nvSpPr>
          <p:cNvPr id="10" name="TextBox 6">
            <a:extLst>
              <a:ext uri="{FF2B5EF4-FFF2-40B4-BE49-F238E27FC236}">
                <a16:creationId xmlns:a16="http://schemas.microsoft.com/office/drawing/2014/main" id="{5253369E-A910-735E-9526-0CFE2A971F83}"/>
              </a:ext>
            </a:extLst>
          </p:cNvPr>
          <p:cNvSpPr txBox="1"/>
          <p:nvPr/>
        </p:nvSpPr>
        <p:spPr>
          <a:xfrm>
            <a:off x="1162149" y="8206034"/>
            <a:ext cx="9175220" cy="1754455"/>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en-US" sz="2400" noProof="0">
                <a:latin typeface="Lato" panose="020F0502020204030203" pitchFamily="34" charset="0"/>
                <a:ea typeface="Lato" panose="020F0502020204030203" pitchFamily="34" charset="0"/>
                <a:cs typeface="Lato" panose="020F0502020204030203" pitchFamily="34" charset="0"/>
              </a:rPr>
              <a:t>There is no climate aspect included, but the focus is safety.</a:t>
            </a:r>
          </a:p>
          <a:p>
            <a:pPr marL="342900" indent="-342900">
              <a:lnSpc>
                <a:spcPts val="3000"/>
              </a:lnSpc>
              <a:spcAft>
                <a:spcPts val="600"/>
              </a:spcAft>
              <a:buFont typeface="Arial" panose="020B0604020202020204" pitchFamily="34" charset="0"/>
              <a:buChar char="•"/>
            </a:pPr>
            <a:r>
              <a:rPr lang="en-US" sz="2400" noProof="0">
                <a:latin typeface="Lato" panose="020F0502020204030203" pitchFamily="34" charset="0"/>
                <a:ea typeface="Lato" panose="020F0502020204030203" pitchFamily="34" charset="0"/>
                <a:cs typeface="Lato" panose="020F0502020204030203" pitchFamily="34" charset="0"/>
              </a:rPr>
              <a:t>If climate was the focus, open defecation could be considered due to its low GHG emissions.</a:t>
            </a:r>
          </a:p>
          <a:p>
            <a:pPr marL="342900" indent="-342900">
              <a:lnSpc>
                <a:spcPts val="3000"/>
              </a:lnSpc>
              <a:spcAft>
                <a:spcPts val="600"/>
              </a:spcAft>
              <a:buFont typeface="Arial" panose="020B0604020202020204" pitchFamily="34" charset="0"/>
              <a:buChar char="•"/>
            </a:pPr>
            <a:r>
              <a:rPr lang="en-US" sz="2400" noProof="0">
                <a:latin typeface="Lato" panose="020F0502020204030203" pitchFamily="34" charset="0"/>
                <a:ea typeface="Lato" panose="020F0502020204030203" pitchFamily="34" charset="0"/>
                <a:cs typeface="Lato" panose="020F0502020204030203" pitchFamily="34" charset="0"/>
              </a:rPr>
              <a:t>The focus on safety can result in increase of GHG emissions.</a:t>
            </a:r>
          </a:p>
        </p:txBody>
      </p:sp>
      <p:sp>
        <p:nvSpPr>
          <p:cNvPr id="6" name="TextBox 5">
            <a:extLst>
              <a:ext uri="{FF2B5EF4-FFF2-40B4-BE49-F238E27FC236}">
                <a16:creationId xmlns:a16="http://schemas.microsoft.com/office/drawing/2014/main" id="{B35321A4-8612-1C7E-0DDA-3A84CD95F03C}"/>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4" name="Slide Number Placeholder 11">
            <a:extLst>
              <a:ext uri="{FF2B5EF4-FFF2-40B4-BE49-F238E27FC236}">
                <a16:creationId xmlns:a16="http://schemas.microsoft.com/office/drawing/2014/main" id="{8F28824E-ACB0-B38B-C043-82CD83BFFE5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8</a:t>
            </a:fld>
            <a:endParaRPr lang="en-FR">
              <a:solidFill>
                <a:schemeClr val="tx1"/>
              </a:solidFill>
            </a:endParaRPr>
          </a:p>
        </p:txBody>
      </p:sp>
    </p:spTree>
    <p:extLst>
      <p:ext uri="{BB962C8B-B14F-4D97-AF65-F5344CB8AC3E}">
        <p14:creationId xmlns:p14="http://schemas.microsoft.com/office/powerpoint/2010/main" val="185333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4D93-5BEB-010E-77C8-5CEFCB009A9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56D42C8-49FF-2DCB-E623-D41083DDC4C9}"/>
              </a:ext>
            </a:extLst>
          </p:cNvPr>
          <p:cNvSpPr/>
          <p:nvPr/>
        </p:nvSpPr>
        <p:spPr>
          <a:xfrm>
            <a:off x="1225092" y="1382156"/>
            <a:ext cx="45719" cy="1111768"/>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47058594-8D62-85E0-1E5D-CD2E35A0AD45}"/>
              </a:ext>
            </a:extLst>
          </p:cNvPr>
          <p:cNvSpPr txBox="1"/>
          <p:nvPr/>
        </p:nvSpPr>
        <p:spPr>
          <a:xfrm>
            <a:off x="1441450" y="1478260"/>
            <a:ext cx="10051256" cy="1015663"/>
          </a:xfrm>
          <a:prstGeom prst="rect">
            <a:avLst/>
          </a:prstGeom>
          <a:noFill/>
        </p:spPr>
        <p:txBody>
          <a:bodyPr wrap="square">
            <a:spAutoFit/>
          </a:bodyPr>
          <a:lstStyle/>
          <a:p>
            <a:r>
              <a:rPr lang="de-DE" sz="6000" b="1">
                <a:latin typeface="Lato Black" panose="020F0502020204030203" pitchFamily="34" charset="77"/>
              </a:rPr>
              <a:t>SDG 13: Climate Action</a:t>
            </a:r>
            <a:endParaRPr lang="en-PT" sz="6000" b="1">
              <a:latin typeface="Lato Black" panose="020F0502020204030203" pitchFamily="34" charset="77"/>
            </a:endParaRPr>
          </a:p>
        </p:txBody>
      </p:sp>
      <p:sp>
        <p:nvSpPr>
          <p:cNvPr id="7" name="TextBox 6">
            <a:extLst>
              <a:ext uri="{FF2B5EF4-FFF2-40B4-BE49-F238E27FC236}">
                <a16:creationId xmlns:a16="http://schemas.microsoft.com/office/drawing/2014/main" id="{CAD84A21-3717-2670-7952-780B28CB84B9}"/>
              </a:ext>
            </a:extLst>
          </p:cNvPr>
          <p:cNvSpPr txBox="1"/>
          <p:nvPr/>
        </p:nvSpPr>
        <p:spPr>
          <a:xfrm>
            <a:off x="1162150" y="4133691"/>
            <a:ext cx="8155227" cy="2523896"/>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SDG 13 calls for urgent action to combat climate change and its impacts across all sectors – including sanitation.</a:t>
            </a:r>
          </a:p>
          <a:p>
            <a:pPr marL="342900" indent="-342900">
              <a:lnSpc>
                <a:spcPts val="3000"/>
              </a:lnSpc>
              <a:spcAft>
                <a:spcPts val="600"/>
              </a:spcAft>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All targets of SDG 13 are equally of interest for the Climate-Sanitation Nexus.</a:t>
            </a:r>
          </a:p>
          <a:p>
            <a:pPr marL="342900" indent="-342900">
              <a:lnSpc>
                <a:spcPts val="3000"/>
              </a:lnSpc>
              <a:buFont typeface="Arial" panose="020B0604020202020204" pitchFamily="34" charset="0"/>
              <a:buChar char="•"/>
            </a:pPr>
            <a:endParaRPr lang="en-US" sz="240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en-PT" sz="240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55CFF18A-7E61-DDC5-D644-A5D1ACF6CC8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9" name="Grafik 8" descr="Ein Bild, das Text, Grafiken, Logo, Schrift enthält.&#10;&#10;KI-generierte Inhalte können fehlerhaft sein.">
            <a:extLst>
              <a:ext uri="{FF2B5EF4-FFF2-40B4-BE49-F238E27FC236}">
                <a16:creationId xmlns:a16="http://schemas.microsoft.com/office/drawing/2014/main" id="{7C5C1F22-95EC-BE58-CB67-9E1BD3679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2138" y="2351650"/>
            <a:ext cx="6240229" cy="6240229"/>
          </a:xfrm>
          <a:prstGeom prst="roundRect">
            <a:avLst/>
          </a:prstGeom>
        </p:spPr>
      </p:pic>
      <p:sp>
        <p:nvSpPr>
          <p:cNvPr id="6" name="TextBox 5">
            <a:extLst>
              <a:ext uri="{FF2B5EF4-FFF2-40B4-BE49-F238E27FC236}">
                <a16:creationId xmlns:a16="http://schemas.microsoft.com/office/drawing/2014/main" id="{93C7EE0B-75AF-070A-F16D-F721B470B800}"/>
              </a:ext>
            </a:extLst>
          </p:cNvPr>
          <p:cNvSpPr txBox="1"/>
          <p:nvPr/>
        </p:nvSpPr>
        <p:spPr>
          <a:xfrm>
            <a:off x="882281" y="10664021"/>
            <a:ext cx="14983237"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Introduction to NDCs and SDGs</a:t>
            </a:r>
          </a:p>
        </p:txBody>
      </p:sp>
      <p:sp>
        <p:nvSpPr>
          <p:cNvPr id="4" name="Slide Number Placeholder 11">
            <a:extLst>
              <a:ext uri="{FF2B5EF4-FFF2-40B4-BE49-F238E27FC236}">
                <a16:creationId xmlns:a16="http://schemas.microsoft.com/office/drawing/2014/main" id="{565B78FC-1952-932E-45AB-E65403CD4E2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9</a:t>
            </a:fld>
            <a:endParaRPr lang="en-FR">
              <a:solidFill>
                <a:schemeClr val="tx1"/>
              </a:solidFill>
            </a:endParaRPr>
          </a:p>
        </p:txBody>
      </p:sp>
    </p:spTree>
    <p:extLst>
      <p:ext uri="{BB962C8B-B14F-4D97-AF65-F5344CB8AC3E}">
        <p14:creationId xmlns:p14="http://schemas.microsoft.com/office/powerpoint/2010/main" val="58612188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B7FD5AAD-7AEF-4DAF-8ED7-D7C89F4BC759}"/>
</file>

<file path=customXml/itemProps2.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3.xml><?xml version="1.0" encoding="utf-8"?>
<ds:datastoreItem xmlns:ds="http://schemas.openxmlformats.org/officeDocument/2006/customXml" ds:itemID="{3981A023-7298-4526-8A46-37FAC96D0C80}">
  <ds:schemaRefs>
    <ds:schemaRef ds:uri="http://schemas.openxmlformats.org/package/2006/metadata/core-properties"/>
    <ds:schemaRef ds:uri="fb8c4722-8444-49f8-8256-7a94408702c6"/>
    <ds:schemaRef ds:uri="http://www.w3.org/XML/1998/namespace"/>
    <ds:schemaRef ds:uri="http://purl.org/dc/elements/1.1/"/>
    <ds:schemaRef ds:uri="2bc881f8-4278-4867-b426-cb4fc2a8ea98"/>
    <ds:schemaRef ds:uri="http://schemas.microsoft.com/office/2006/metadata/properties"/>
    <ds:schemaRef ds:uri="http://purl.org/dc/terms/"/>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Standard Presentation</Template>
  <TotalTime>0</TotalTime>
  <Words>1555</Words>
  <Application>Microsoft Macintosh PowerPoint</Application>
  <PresentationFormat>Custom</PresentationFormat>
  <Paragraphs>166</Paragraphs>
  <Slides>21</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Lato Light</vt:lpstr>
      <vt:lpstr>Wingdings</vt:lpstr>
      <vt:lpstr>Arial Black</vt:lpstr>
      <vt:lpstr>Lato</vt:lpstr>
      <vt:lpstr>Aptos</vt:lpstr>
      <vt:lpstr>Titillium Web SemiBold</vt:lpstr>
      <vt:lpstr>Symbol</vt:lpstr>
      <vt:lpstr>Titillium Web Light</vt:lpstr>
      <vt:lpstr>Arial</vt:lpstr>
      <vt:lpstr>Lato ExtraBold</vt:lpstr>
      <vt:lpstr>Lato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 Bucyensenge</dc:creator>
  <cp:lastModifiedBy>Marie Reysset</cp:lastModifiedBy>
  <cp:revision>1</cp:revision>
  <dcterms:created xsi:type="dcterms:W3CDTF">2025-03-19T17:39:14Z</dcterms:created>
  <dcterms:modified xsi:type="dcterms:W3CDTF">2025-08-22T17:51:41Z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