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7"/>
  </p:notesMasterIdLst>
  <p:sldIdLst>
    <p:sldId id="278" r:id="rId5"/>
    <p:sldId id="355" r:id="rId6"/>
    <p:sldId id="357" r:id="rId7"/>
    <p:sldId id="309" r:id="rId8"/>
    <p:sldId id="322" r:id="rId9"/>
    <p:sldId id="325" r:id="rId10"/>
    <p:sldId id="321" r:id="rId11"/>
    <p:sldId id="324" r:id="rId12"/>
    <p:sldId id="326" r:id="rId13"/>
    <p:sldId id="307" r:id="rId14"/>
    <p:sldId id="358" r:id="rId15"/>
    <p:sldId id="276" r:id="rId16"/>
  </p:sldIdLst>
  <p:sldSz cx="20104100" cy="11309350"/>
  <p:notesSz cx="20104100" cy="11309350"/>
  <p:embeddedFontLst>
    <p:embeddedFont>
      <p:font typeface="Arial Black" panose="020B0604020202020204" pitchFamily="34" charset="0"/>
      <p:bold r:id="rId18"/>
    </p:embeddedFont>
    <p:embeddedFont>
      <p:font typeface="Lato" panose="020F0502020204030203" pitchFamily="34" charset="0"/>
      <p:regular r:id="rId19"/>
      <p:bold r:id="rId20"/>
      <p:italic r:id="rId21"/>
      <p:boldItalic r:id="rId22"/>
    </p:embeddedFont>
    <p:embeddedFont>
      <p:font typeface="Lato Black" panose="020F0502020204030204" pitchFamily="34" charset="0"/>
      <p:bold r:id="rId23"/>
      <p:italic r:id="rId24"/>
      <p:boldItalic r:id="rId25"/>
    </p:embeddedFont>
    <p:embeddedFont>
      <p:font typeface="Lato ExtraBold" panose="020F0502020204030204" pitchFamily="34" charset="0"/>
      <p:bold r:id="rId26"/>
      <p:italic r:id="rId27"/>
      <p:boldItalic r:id="rId28"/>
    </p:embeddedFont>
    <p:embeddedFont>
      <p:font typeface="Lato Light" panose="020F0302020204030204" pitchFamily="34" charset="0"/>
      <p:regular r:id="rId29"/>
      <p:italic r:id="rId30"/>
    </p:embeddedFont>
  </p:embeddedFontLst>
  <p:defaultTextStyle>
    <a:defPPr>
      <a:defRPr kern="0"/>
    </a:defPPr>
  </p:defaultTextStyle>
  <p:extLst>
    <p:ext uri="{EFAFB233-063F-42B5-8137-9DF3F51BA10A}">
      <p15:sldGuideLst xmlns:p15="http://schemas.microsoft.com/office/powerpoint/2012/main">
        <p15:guide id="1" orient="horz" pos="2859" userDrawn="1">
          <p15:clr>
            <a:srgbClr val="A4A3A4"/>
          </p15:clr>
        </p15:guide>
        <p15:guide id="2" pos="218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B89D"/>
    <a:srgbClr val="F6B11B"/>
    <a:srgbClr val="0E8972"/>
    <a:srgbClr val="004A80"/>
    <a:srgbClr val="E584B6"/>
    <a:srgbClr val="00B3E3"/>
    <a:srgbClr val="69BCDD"/>
    <a:srgbClr val="945874"/>
    <a:srgbClr val="EF4954"/>
    <a:srgbClr val="5859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63" d="100"/>
          <a:sy n="63" d="100"/>
        </p:scale>
        <p:origin x="224" y="560"/>
      </p:cViewPr>
      <p:guideLst>
        <p:guide orient="horz" pos="2859"/>
        <p:guide pos="218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font" Target="fonts/font4.fntdata"/><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 Reysset" userId="da34172a-9a3d-4507-a76d-9da88a77cce9" providerId="ADAL" clId="{D55161CD-D2A4-A54B-BF90-A11FB3699B2C}"/>
    <pc:docChg chg="custSel addSld modSld">
      <pc:chgData name="Marie Reysset" userId="da34172a-9a3d-4507-a76d-9da88a77cce9" providerId="ADAL" clId="{D55161CD-D2A4-A54B-BF90-A11FB3699B2C}" dt="2025-06-19T12:23:57.819" v="74" actId="20577"/>
      <pc:docMkLst>
        <pc:docMk/>
      </pc:docMkLst>
      <pc:sldChg chg="modSp mod">
        <pc:chgData name="Marie Reysset" userId="da34172a-9a3d-4507-a76d-9da88a77cce9" providerId="ADAL" clId="{D55161CD-D2A4-A54B-BF90-A11FB3699B2C}" dt="2025-06-05T00:55:10.796" v="0" actId="20577"/>
        <pc:sldMkLst>
          <pc:docMk/>
          <pc:sldMk cId="3062307783" sldId="278"/>
        </pc:sldMkLst>
      </pc:sldChg>
      <pc:sldChg chg="modSp mod">
        <pc:chgData name="Marie Reysset" userId="da34172a-9a3d-4507-a76d-9da88a77cce9" providerId="ADAL" clId="{D55161CD-D2A4-A54B-BF90-A11FB3699B2C}" dt="2025-06-05T01:06:17.371" v="66" actId="255"/>
        <pc:sldMkLst>
          <pc:docMk/>
          <pc:sldMk cId="3280169463" sldId="307"/>
        </pc:sldMkLst>
      </pc:sldChg>
      <pc:sldChg chg="modSp mod">
        <pc:chgData name="Marie Reysset" userId="da34172a-9a3d-4507-a76d-9da88a77cce9" providerId="ADAL" clId="{D55161CD-D2A4-A54B-BF90-A11FB3699B2C}" dt="2025-06-05T01:05:13.977" v="53" actId="255"/>
        <pc:sldMkLst>
          <pc:docMk/>
          <pc:sldMk cId="3969771220" sldId="321"/>
        </pc:sldMkLst>
      </pc:sldChg>
      <pc:sldChg chg="modSp mod">
        <pc:chgData name="Marie Reysset" userId="da34172a-9a3d-4507-a76d-9da88a77cce9" providerId="ADAL" clId="{D55161CD-D2A4-A54B-BF90-A11FB3699B2C}" dt="2025-06-05T01:04:25.138" v="46" actId="255"/>
        <pc:sldMkLst>
          <pc:docMk/>
          <pc:sldMk cId="3083786579" sldId="322"/>
        </pc:sldMkLst>
      </pc:sldChg>
      <pc:sldChg chg="modSp mod">
        <pc:chgData name="Marie Reysset" userId="da34172a-9a3d-4507-a76d-9da88a77cce9" providerId="ADAL" clId="{D55161CD-D2A4-A54B-BF90-A11FB3699B2C}" dt="2025-06-05T01:05:46.353" v="64" actId="20577"/>
        <pc:sldMkLst>
          <pc:docMk/>
          <pc:sldMk cId="1086363703" sldId="324"/>
        </pc:sldMkLst>
      </pc:sldChg>
      <pc:sldChg chg="modSp mod">
        <pc:chgData name="Marie Reysset" userId="da34172a-9a3d-4507-a76d-9da88a77cce9" providerId="ADAL" clId="{D55161CD-D2A4-A54B-BF90-A11FB3699B2C}" dt="2025-06-05T01:05:01.467" v="52" actId="20577"/>
        <pc:sldMkLst>
          <pc:docMk/>
          <pc:sldMk cId="2145623241" sldId="325"/>
        </pc:sldMkLst>
      </pc:sldChg>
      <pc:sldChg chg="modSp mod">
        <pc:chgData name="Marie Reysset" userId="da34172a-9a3d-4507-a76d-9da88a77cce9" providerId="ADAL" clId="{D55161CD-D2A4-A54B-BF90-A11FB3699B2C}" dt="2025-06-05T01:05:59.352" v="65" actId="255"/>
        <pc:sldMkLst>
          <pc:docMk/>
          <pc:sldMk cId="2854425323" sldId="326"/>
        </pc:sldMkLst>
      </pc:sldChg>
      <pc:sldChg chg="add">
        <pc:chgData name="Marie Reysset" userId="da34172a-9a3d-4507-a76d-9da88a77cce9" providerId="ADAL" clId="{D55161CD-D2A4-A54B-BF90-A11FB3699B2C}" dt="2025-06-05T00:55:30.655" v="1"/>
        <pc:sldMkLst>
          <pc:docMk/>
          <pc:sldMk cId="2183133706" sldId="355"/>
        </pc:sldMkLst>
      </pc:sldChg>
      <pc:sldChg chg="modSp add mod">
        <pc:chgData name="Marie Reysset" userId="da34172a-9a3d-4507-a76d-9da88a77cce9" providerId="ADAL" clId="{D55161CD-D2A4-A54B-BF90-A11FB3699B2C}" dt="2025-06-19T12:23:57.819" v="74" actId="20577"/>
        <pc:sldMkLst>
          <pc:docMk/>
          <pc:sldMk cId="2830193876" sldId="357"/>
        </pc:sldMkLst>
      </pc:sldChg>
      <pc:sldChg chg="add">
        <pc:chgData name="Marie Reysset" userId="da34172a-9a3d-4507-a76d-9da88a77cce9" providerId="ADAL" clId="{D55161CD-D2A4-A54B-BF90-A11FB3699B2C}" dt="2025-06-05T01:06:41.808" v="67"/>
        <pc:sldMkLst>
          <pc:docMk/>
          <pc:sldMk cId="3331165307" sldId="358"/>
        </pc:sldMkLst>
      </pc:sldChg>
    </pc:docChg>
  </pc:docChgLst>
  <pc:docChgLst>
    <pc:chgData name="Marie Reysset" userId="da34172a-9a3d-4507-a76d-9da88a77cce9" providerId="ADAL" clId="{4D9ED7BF-ADD0-2C4F-8C90-890C61B4D186}"/>
    <pc:docChg chg="modSld">
      <pc:chgData name="Marie Reysset" userId="da34172a-9a3d-4507-a76d-9da88a77cce9" providerId="ADAL" clId="{4D9ED7BF-ADD0-2C4F-8C90-890C61B4D186}" dt="2025-08-01T11:51:46.106" v="1" actId="1076"/>
      <pc:docMkLst>
        <pc:docMk/>
      </pc:docMkLst>
      <pc:sldChg chg="modSp mod">
        <pc:chgData name="Marie Reysset" userId="da34172a-9a3d-4507-a76d-9da88a77cce9" providerId="ADAL" clId="{4D9ED7BF-ADD0-2C4F-8C90-890C61B4D186}" dt="2025-08-01T11:51:46.106" v="1" actId="1076"/>
        <pc:sldMkLst>
          <pc:docMk/>
          <pc:sldMk cId="2854425323" sldId="326"/>
        </pc:sldMkLst>
        <pc:picChg chg="mod">
          <ac:chgData name="Marie Reysset" userId="da34172a-9a3d-4507-a76d-9da88a77cce9" providerId="ADAL" clId="{4D9ED7BF-ADD0-2C4F-8C90-890C61B4D186}" dt="2025-08-01T11:51:46.106" v="1" actId="1076"/>
          <ac:picMkLst>
            <pc:docMk/>
            <pc:sldMk cId="2854425323" sldId="326"/>
            <ac:picMk id="38" creationId="{14457A39-3CC6-999A-354B-DBBD8692831B}"/>
          </ac:picMkLst>
        </pc:picChg>
      </pc:sldChg>
    </pc:docChg>
  </pc:docChgLst>
  <pc:docChgLst>
    <pc:chgData name="Marie Reysset" userId="da34172a-9a3d-4507-a76d-9da88a77cce9" providerId="ADAL" clId="{2B46D948-6D81-3B42-97B2-5EA6F97E6808}"/>
    <pc:docChg chg="modSld">
      <pc:chgData name="Marie Reysset" userId="da34172a-9a3d-4507-a76d-9da88a77cce9" providerId="ADAL" clId="{2B46D948-6D81-3B42-97B2-5EA6F97E6808}" dt="2025-06-27T13:46:01.086" v="8" actId="20577"/>
      <pc:docMkLst>
        <pc:docMk/>
      </pc:docMkLst>
      <pc:sldChg chg="addSp modSp mod">
        <pc:chgData name="Marie Reysset" userId="da34172a-9a3d-4507-a76d-9da88a77cce9" providerId="ADAL" clId="{2B46D948-6D81-3B42-97B2-5EA6F97E6808}" dt="2025-06-26T17:37:53.283" v="7" actId="14734"/>
        <pc:sldMkLst>
          <pc:docMk/>
          <pc:sldMk cId="3280169463" sldId="307"/>
        </pc:sldMkLst>
      </pc:sldChg>
      <pc:sldChg chg="addSp modSp">
        <pc:chgData name="Marie Reysset" userId="da34172a-9a3d-4507-a76d-9da88a77cce9" providerId="ADAL" clId="{2B46D948-6D81-3B42-97B2-5EA6F97E6808}" dt="2025-06-23T14:12:49.664" v="3"/>
        <pc:sldMkLst>
          <pc:docMk/>
          <pc:sldMk cId="3969771220" sldId="321"/>
        </pc:sldMkLst>
      </pc:sldChg>
      <pc:sldChg chg="addSp modSp">
        <pc:chgData name="Marie Reysset" userId="da34172a-9a3d-4507-a76d-9da88a77cce9" providerId="ADAL" clId="{2B46D948-6D81-3B42-97B2-5EA6F97E6808}" dt="2025-06-23T14:12:46.979" v="1"/>
        <pc:sldMkLst>
          <pc:docMk/>
          <pc:sldMk cId="3083786579" sldId="322"/>
        </pc:sldMkLst>
      </pc:sldChg>
      <pc:sldChg chg="addSp modSp">
        <pc:chgData name="Marie Reysset" userId="da34172a-9a3d-4507-a76d-9da88a77cce9" providerId="ADAL" clId="{2B46D948-6D81-3B42-97B2-5EA6F97E6808}" dt="2025-06-23T14:12:50.939" v="4"/>
        <pc:sldMkLst>
          <pc:docMk/>
          <pc:sldMk cId="1086363703" sldId="324"/>
        </pc:sldMkLst>
      </pc:sldChg>
      <pc:sldChg chg="addSp modSp">
        <pc:chgData name="Marie Reysset" userId="da34172a-9a3d-4507-a76d-9da88a77cce9" providerId="ADAL" clId="{2B46D948-6D81-3B42-97B2-5EA6F97E6808}" dt="2025-06-23T14:12:48.407" v="2"/>
        <pc:sldMkLst>
          <pc:docMk/>
          <pc:sldMk cId="2145623241" sldId="325"/>
        </pc:sldMkLst>
      </pc:sldChg>
      <pc:sldChg chg="addSp modSp">
        <pc:chgData name="Marie Reysset" userId="da34172a-9a3d-4507-a76d-9da88a77cce9" providerId="ADAL" clId="{2B46D948-6D81-3B42-97B2-5EA6F97E6808}" dt="2025-06-23T14:12:52.509" v="5"/>
        <pc:sldMkLst>
          <pc:docMk/>
          <pc:sldMk cId="2854425323" sldId="326"/>
        </pc:sldMkLst>
      </pc:sldChg>
      <pc:sldChg chg="addSp modSp mod">
        <pc:chgData name="Marie Reysset" userId="da34172a-9a3d-4507-a76d-9da88a77cce9" providerId="ADAL" clId="{2B46D948-6D81-3B42-97B2-5EA6F97E6808}" dt="2025-06-27T13:46:01.086" v="8" actId="20577"/>
        <pc:sldMkLst>
          <pc:docMk/>
          <pc:sldMk cId="2830193876" sldId="35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F48E708E-3BC4-4421-A978-0451926671B6}" type="datetimeFigureOut">
              <a:rPr lang="en-US" smtClean="0"/>
              <a:t>8/1/25</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3C89E9F6-4F8F-4ADD-A373-C18228C879D7}" type="slidenum">
              <a:rPr lang="en-US" smtClean="0"/>
              <a:t>‹#›</a:t>
            </a:fld>
            <a:endParaRPr lang="en-US"/>
          </a:p>
        </p:txBody>
      </p:sp>
    </p:spTree>
    <p:extLst>
      <p:ext uri="{BB962C8B-B14F-4D97-AF65-F5344CB8AC3E}">
        <p14:creationId xmlns:p14="http://schemas.microsoft.com/office/powerpoint/2010/main" val="1339773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F03A0-C17C-56D6-E9B1-CB43FDA663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2E7E57-3D45-DBE2-72EE-556933F004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30AA85-5EC3-C597-C76F-EAEA3B18C69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0A1F7D4-A2D2-60AF-57B4-1D3B72B2D35F}"/>
              </a:ext>
            </a:extLst>
          </p:cNvPr>
          <p:cNvSpPr>
            <a:spLocks noGrp="1"/>
          </p:cNvSpPr>
          <p:nvPr>
            <p:ph type="sldNum" sz="quarter" idx="5"/>
          </p:nvPr>
        </p:nvSpPr>
        <p:spPr/>
        <p:txBody>
          <a:bodyPr/>
          <a:lstStyle/>
          <a:p>
            <a:fld id="{3C89E9F6-4F8F-4ADD-A373-C18228C879D7}" type="slidenum">
              <a:rPr lang="en-US" smtClean="0"/>
              <a:t>2</a:t>
            </a:fld>
            <a:endParaRPr lang="en-US"/>
          </a:p>
        </p:txBody>
      </p:sp>
    </p:spTree>
    <p:extLst>
      <p:ext uri="{BB962C8B-B14F-4D97-AF65-F5344CB8AC3E}">
        <p14:creationId xmlns:p14="http://schemas.microsoft.com/office/powerpoint/2010/main" val="1747841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55859-6E96-5281-DC9B-210466E749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79C71E-26BB-508F-A8E6-B0BA91032F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3B89EF-445A-7ADA-F2E4-3224EAA9EA4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4138EBB-6EE2-D644-F89F-74D448848E36}"/>
              </a:ext>
            </a:extLst>
          </p:cNvPr>
          <p:cNvSpPr>
            <a:spLocks noGrp="1"/>
          </p:cNvSpPr>
          <p:nvPr>
            <p:ph type="sldNum" sz="quarter" idx="5"/>
          </p:nvPr>
        </p:nvSpPr>
        <p:spPr/>
        <p:txBody>
          <a:bodyPr/>
          <a:lstStyle/>
          <a:p>
            <a:fld id="{3C89E9F6-4F8F-4ADD-A373-C18228C879D7}" type="slidenum">
              <a:rPr lang="en-US" smtClean="0"/>
              <a:t>3</a:t>
            </a:fld>
            <a:endParaRPr lang="en-US"/>
          </a:p>
        </p:txBody>
      </p:sp>
    </p:spTree>
    <p:extLst>
      <p:ext uri="{BB962C8B-B14F-4D97-AF65-F5344CB8AC3E}">
        <p14:creationId xmlns:p14="http://schemas.microsoft.com/office/powerpoint/2010/main" val="4274528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28898-1484-CAB5-700D-5B238DA044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39A792-E219-6646-368F-AFD1E97AFD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C33159-C522-30B8-A436-2B5C1AD6219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16AAC82-B6BB-E03E-BF97-9CF4E82F9CC9}"/>
              </a:ext>
            </a:extLst>
          </p:cNvPr>
          <p:cNvSpPr>
            <a:spLocks noGrp="1"/>
          </p:cNvSpPr>
          <p:nvPr>
            <p:ph type="sldNum" sz="quarter" idx="5"/>
          </p:nvPr>
        </p:nvSpPr>
        <p:spPr/>
        <p:txBody>
          <a:bodyPr/>
          <a:lstStyle/>
          <a:p>
            <a:fld id="{3C89E9F6-4F8F-4ADD-A373-C18228C879D7}" type="slidenum">
              <a:rPr lang="en-US" smtClean="0"/>
              <a:t>11</a:t>
            </a:fld>
            <a:endParaRPr lang="en-US"/>
          </a:p>
        </p:txBody>
      </p:sp>
    </p:spTree>
    <p:extLst>
      <p:ext uri="{BB962C8B-B14F-4D97-AF65-F5344CB8AC3E}">
        <p14:creationId xmlns:p14="http://schemas.microsoft.com/office/powerpoint/2010/main" val="1970963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89E9F6-4F8F-4ADD-A373-C18228C879D7}" type="slidenum">
              <a:rPr lang="en-US" smtClean="0"/>
              <a:t>12</a:t>
            </a:fld>
            <a:endParaRPr lang="en-US"/>
          </a:p>
        </p:txBody>
      </p:sp>
    </p:spTree>
    <p:extLst>
      <p:ext uri="{BB962C8B-B14F-4D97-AF65-F5344CB8AC3E}">
        <p14:creationId xmlns:p14="http://schemas.microsoft.com/office/powerpoint/2010/main" val="25008994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pattFill prst="pct5">
          <a:fgClr>
            <a:schemeClr val="bg1">
              <a:lumMod val="50000"/>
            </a:schemeClr>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4D5C6F-C597-ED17-847E-03924B6BCD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3440" y="0"/>
            <a:ext cx="8984651" cy="11309350"/>
          </a:xfrm>
          <a:prstGeom prst="rect">
            <a:avLst/>
          </a:prstGeom>
        </p:spPr>
      </p:pic>
      <p:sp>
        <p:nvSpPr>
          <p:cNvPr id="3" name="object 5">
            <a:extLst>
              <a:ext uri="{FF2B5EF4-FFF2-40B4-BE49-F238E27FC236}">
                <a16:creationId xmlns:a16="http://schemas.microsoft.com/office/drawing/2014/main" id="{82144C03-7326-E96A-078E-72442DB6E734}"/>
              </a:ext>
            </a:extLst>
          </p:cNvPr>
          <p:cNvSpPr/>
          <p:nvPr userDrawn="1"/>
        </p:nvSpPr>
        <p:spPr>
          <a:xfrm>
            <a:off x="16453485" y="554957"/>
            <a:ext cx="2915285" cy="1089025"/>
          </a:xfrm>
          <a:custGeom>
            <a:avLst/>
            <a:gdLst/>
            <a:ahLst/>
            <a:cxnLst/>
            <a:rect l="l" t="t" r="r" b="b"/>
            <a:pathLst>
              <a:path w="2915284" h="1089025">
                <a:moveTo>
                  <a:pt x="159588" y="356260"/>
                </a:moveTo>
                <a:lnTo>
                  <a:pt x="0" y="264185"/>
                </a:lnTo>
                <a:lnTo>
                  <a:pt x="0" y="797280"/>
                </a:lnTo>
                <a:lnTo>
                  <a:pt x="159588" y="705281"/>
                </a:lnTo>
                <a:lnTo>
                  <a:pt x="159588" y="356260"/>
                </a:lnTo>
                <a:close/>
              </a:path>
              <a:path w="2915284" h="1089025">
                <a:moveTo>
                  <a:pt x="457517" y="0"/>
                </a:moveTo>
                <a:lnTo>
                  <a:pt x="35483" y="243751"/>
                </a:lnTo>
                <a:lnTo>
                  <a:pt x="187210" y="331266"/>
                </a:lnTo>
                <a:lnTo>
                  <a:pt x="457517" y="175209"/>
                </a:lnTo>
                <a:lnTo>
                  <a:pt x="457517" y="0"/>
                </a:lnTo>
                <a:close/>
              </a:path>
              <a:path w="2915284" h="1089025">
                <a:moveTo>
                  <a:pt x="931392" y="826185"/>
                </a:moveTo>
                <a:lnTo>
                  <a:pt x="776262" y="736587"/>
                </a:lnTo>
                <a:lnTo>
                  <a:pt x="513676" y="888238"/>
                </a:lnTo>
                <a:lnTo>
                  <a:pt x="513676" y="1067371"/>
                </a:lnTo>
                <a:lnTo>
                  <a:pt x="931392" y="826185"/>
                </a:lnTo>
                <a:close/>
              </a:path>
              <a:path w="2915284" h="1089025">
                <a:moveTo>
                  <a:pt x="952500" y="305396"/>
                </a:moveTo>
                <a:lnTo>
                  <a:pt x="513676" y="558774"/>
                </a:lnTo>
                <a:lnTo>
                  <a:pt x="513676" y="847229"/>
                </a:lnTo>
                <a:lnTo>
                  <a:pt x="756297" y="707110"/>
                </a:lnTo>
                <a:lnTo>
                  <a:pt x="756297" y="584238"/>
                </a:lnTo>
                <a:lnTo>
                  <a:pt x="635660" y="653923"/>
                </a:lnTo>
                <a:lnTo>
                  <a:pt x="635660" y="612965"/>
                </a:lnTo>
                <a:lnTo>
                  <a:pt x="793686" y="521627"/>
                </a:lnTo>
                <a:lnTo>
                  <a:pt x="793686" y="705777"/>
                </a:lnTo>
                <a:lnTo>
                  <a:pt x="952500" y="797293"/>
                </a:lnTo>
                <a:lnTo>
                  <a:pt x="952500" y="305396"/>
                </a:lnTo>
                <a:close/>
              </a:path>
              <a:path w="2915284" h="1089025">
                <a:moveTo>
                  <a:pt x="952500" y="264172"/>
                </a:moveTo>
                <a:lnTo>
                  <a:pt x="494982" y="0"/>
                </a:lnTo>
                <a:lnTo>
                  <a:pt x="494982" y="175209"/>
                </a:lnTo>
                <a:lnTo>
                  <a:pt x="747077" y="320763"/>
                </a:lnTo>
                <a:lnTo>
                  <a:pt x="711593" y="341312"/>
                </a:lnTo>
                <a:lnTo>
                  <a:pt x="476211" y="205460"/>
                </a:lnTo>
                <a:lnTo>
                  <a:pt x="222694" y="351726"/>
                </a:lnTo>
                <a:lnTo>
                  <a:pt x="422592" y="467258"/>
                </a:lnTo>
                <a:lnTo>
                  <a:pt x="545350" y="396290"/>
                </a:lnTo>
                <a:lnTo>
                  <a:pt x="453199" y="343014"/>
                </a:lnTo>
                <a:lnTo>
                  <a:pt x="488683" y="322554"/>
                </a:lnTo>
                <a:lnTo>
                  <a:pt x="616394" y="396290"/>
                </a:lnTo>
                <a:lnTo>
                  <a:pt x="422592" y="508088"/>
                </a:lnTo>
                <a:lnTo>
                  <a:pt x="196977" y="377939"/>
                </a:lnTo>
                <a:lnTo>
                  <a:pt x="196977" y="706056"/>
                </a:lnTo>
                <a:lnTo>
                  <a:pt x="385127" y="814641"/>
                </a:lnTo>
                <a:lnTo>
                  <a:pt x="385127" y="666813"/>
                </a:lnTo>
                <a:lnTo>
                  <a:pt x="294944" y="614730"/>
                </a:lnTo>
                <a:lnTo>
                  <a:pt x="294944" y="573786"/>
                </a:lnTo>
                <a:lnTo>
                  <a:pt x="422592" y="647382"/>
                </a:lnTo>
                <a:lnTo>
                  <a:pt x="422592" y="877328"/>
                </a:lnTo>
                <a:lnTo>
                  <a:pt x="177584" y="735876"/>
                </a:lnTo>
                <a:lnTo>
                  <a:pt x="21043" y="826185"/>
                </a:lnTo>
                <a:lnTo>
                  <a:pt x="476211" y="1088986"/>
                </a:lnTo>
                <a:lnTo>
                  <a:pt x="476211" y="539407"/>
                </a:lnTo>
                <a:lnTo>
                  <a:pt x="952500" y="264350"/>
                </a:lnTo>
                <a:lnTo>
                  <a:pt x="952500" y="264172"/>
                </a:lnTo>
                <a:close/>
              </a:path>
              <a:path w="2915284" h="1089025">
                <a:moveTo>
                  <a:pt x="1596720" y="684047"/>
                </a:moveTo>
                <a:lnTo>
                  <a:pt x="1331785" y="684047"/>
                </a:lnTo>
                <a:lnTo>
                  <a:pt x="1331785" y="749363"/>
                </a:lnTo>
                <a:lnTo>
                  <a:pt x="1527060" y="749363"/>
                </a:lnTo>
                <a:lnTo>
                  <a:pt x="1516824" y="798436"/>
                </a:lnTo>
                <a:lnTo>
                  <a:pt x="1496606" y="841844"/>
                </a:lnTo>
                <a:lnTo>
                  <a:pt x="1467027" y="878141"/>
                </a:lnTo>
                <a:lnTo>
                  <a:pt x="1428661" y="905865"/>
                </a:lnTo>
                <a:lnTo>
                  <a:pt x="1382115" y="923569"/>
                </a:lnTo>
                <a:lnTo>
                  <a:pt x="1327962" y="929792"/>
                </a:lnTo>
                <a:lnTo>
                  <a:pt x="1280147" y="923823"/>
                </a:lnTo>
                <a:lnTo>
                  <a:pt x="1236256" y="906856"/>
                </a:lnTo>
                <a:lnTo>
                  <a:pt x="1197546" y="880287"/>
                </a:lnTo>
                <a:lnTo>
                  <a:pt x="1165263" y="845527"/>
                </a:lnTo>
                <a:lnTo>
                  <a:pt x="1140650" y="803986"/>
                </a:lnTo>
                <a:lnTo>
                  <a:pt x="1124966" y="757059"/>
                </a:lnTo>
                <a:lnTo>
                  <a:pt x="1119466" y="706158"/>
                </a:lnTo>
                <a:lnTo>
                  <a:pt x="1124966" y="655701"/>
                </a:lnTo>
                <a:lnTo>
                  <a:pt x="1140650" y="609079"/>
                </a:lnTo>
                <a:lnTo>
                  <a:pt x="1165263" y="567715"/>
                </a:lnTo>
                <a:lnTo>
                  <a:pt x="1197546" y="533044"/>
                </a:lnTo>
                <a:lnTo>
                  <a:pt x="1236256" y="506501"/>
                </a:lnTo>
                <a:lnTo>
                  <a:pt x="1280147" y="489521"/>
                </a:lnTo>
                <a:lnTo>
                  <a:pt x="1327962" y="483552"/>
                </a:lnTo>
                <a:lnTo>
                  <a:pt x="1375244" y="488886"/>
                </a:lnTo>
                <a:lnTo>
                  <a:pt x="1418234" y="504304"/>
                </a:lnTo>
                <a:lnTo>
                  <a:pt x="1455991" y="528967"/>
                </a:lnTo>
                <a:lnTo>
                  <a:pt x="1487589" y="562000"/>
                </a:lnTo>
                <a:lnTo>
                  <a:pt x="1512087" y="602576"/>
                </a:lnTo>
                <a:lnTo>
                  <a:pt x="1583791" y="602576"/>
                </a:lnTo>
                <a:lnTo>
                  <a:pt x="1561820" y="553910"/>
                </a:lnTo>
                <a:lnTo>
                  <a:pt x="1533448" y="512610"/>
                </a:lnTo>
                <a:lnTo>
                  <a:pt x="1499590" y="478726"/>
                </a:lnTo>
                <a:lnTo>
                  <a:pt x="1461185" y="452285"/>
                </a:lnTo>
                <a:lnTo>
                  <a:pt x="1419148" y="433362"/>
                </a:lnTo>
                <a:lnTo>
                  <a:pt x="1374432" y="421970"/>
                </a:lnTo>
                <a:lnTo>
                  <a:pt x="1327962" y="418160"/>
                </a:lnTo>
                <a:lnTo>
                  <a:pt x="1283106" y="421932"/>
                </a:lnTo>
                <a:lnTo>
                  <a:pt x="1240612" y="432866"/>
                </a:lnTo>
                <a:lnTo>
                  <a:pt x="1201026" y="450342"/>
                </a:lnTo>
                <a:lnTo>
                  <a:pt x="1164920" y="473786"/>
                </a:lnTo>
                <a:lnTo>
                  <a:pt x="1132840" y="502589"/>
                </a:lnTo>
                <a:lnTo>
                  <a:pt x="1105331" y="536168"/>
                </a:lnTo>
                <a:lnTo>
                  <a:pt x="1082979" y="573900"/>
                </a:lnTo>
                <a:lnTo>
                  <a:pt x="1066317" y="615213"/>
                </a:lnTo>
                <a:lnTo>
                  <a:pt x="1055903" y="659498"/>
                </a:lnTo>
                <a:lnTo>
                  <a:pt x="1052322" y="706158"/>
                </a:lnTo>
                <a:lnTo>
                  <a:pt x="1055903" y="753033"/>
                </a:lnTo>
                <a:lnTo>
                  <a:pt x="1066317" y="797496"/>
                </a:lnTo>
                <a:lnTo>
                  <a:pt x="1082979" y="838962"/>
                </a:lnTo>
                <a:lnTo>
                  <a:pt x="1105331" y="876833"/>
                </a:lnTo>
                <a:lnTo>
                  <a:pt x="1132840" y="910513"/>
                </a:lnTo>
                <a:lnTo>
                  <a:pt x="1164920" y="939406"/>
                </a:lnTo>
                <a:lnTo>
                  <a:pt x="1201026" y="962914"/>
                </a:lnTo>
                <a:lnTo>
                  <a:pt x="1240612" y="980452"/>
                </a:lnTo>
                <a:lnTo>
                  <a:pt x="1283106" y="991400"/>
                </a:lnTo>
                <a:lnTo>
                  <a:pt x="1327962" y="995184"/>
                </a:lnTo>
                <a:lnTo>
                  <a:pt x="1374190" y="991882"/>
                </a:lnTo>
                <a:lnTo>
                  <a:pt x="1417078" y="982192"/>
                </a:lnTo>
                <a:lnTo>
                  <a:pt x="1456258" y="966431"/>
                </a:lnTo>
                <a:lnTo>
                  <a:pt x="1491373" y="944918"/>
                </a:lnTo>
                <a:lnTo>
                  <a:pt x="1522069" y="917956"/>
                </a:lnTo>
                <a:lnTo>
                  <a:pt x="1547990" y="885888"/>
                </a:lnTo>
                <a:lnTo>
                  <a:pt x="1568767" y="849033"/>
                </a:lnTo>
                <a:lnTo>
                  <a:pt x="1584058" y="807681"/>
                </a:lnTo>
                <a:lnTo>
                  <a:pt x="1593494" y="762177"/>
                </a:lnTo>
                <a:lnTo>
                  <a:pt x="1596720" y="712838"/>
                </a:lnTo>
                <a:lnTo>
                  <a:pt x="1596720" y="684047"/>
                </a:lnTo>
                <a:close/>
              </a:path>
              <a:path w="2915284" h="1089025">
                <a:moveTo>
                  <a:pt x="2195182" y="684047"/>
                </a:moveTo>
                <a:lnTo>
                  <a:pt x="1930247" y="684047"/>
                </a:lnTo>
                <a:lnTo>
                  <a:pt x="1930247" y="749363"/>
                </a:lnTo>
                <a:lnTo>
                  <a:pt x="2125522" y="749363"/>
                </a:lnTo>
                <a:lnTo>
                  <a:pt x="2115286" y="798436"/>
                </a:lnTo>
                <a:lnTo>
                  <a:pt x="2095068" y="841844"/>
                </a:lnTo>
                <a:lnTo>
                  <a:pt x="2065489" y="878141"/>
                </a:lnTo>
                <a:lnTo>
                  <a:pt x="2027123" y="905865"/>
                </a:lnTo>
                <a:lnTo>
                  <a:pt x="1980577" y="923569"/>
                </a:lnTo>
                <a:lnTo>
                  <a:pt x="1926424" y="929792"/>
                </a:lnTo>
                <a:lnTo>
                  <a:pt x="1878609" y="923823"/>
                </a:lnTo>
                <a:lnTo>
                  <a:pt x="1834718" y="906856"/>
                </a:lnTo>
                <a:lnTo>
                  <a:pt x="1796008" y="880287"/>
                </a:lnTo>
                <a:lnTo>
                  <a:pt x="1763712" y="845527"/>
                </a:lnTo>
                <a:lnTo>
                  <a:pt x="1739112" y="803986"/>
                </a:lnTo>
                <a:lnTo>
                  <a:pt x="1723428" y="757059"/>
                </a:lnTo>
                <a:lnTo>
                  <a:pt x="1717929" y="706158"/>
                </a:lnTo>
                <a:lnTo>
                  <a:pt x="1723428" y="655701"/>
                </a:lnTo>
                <a:lnTo>
                  <a:pt x="1739112" y="609079"/>
                </a:lnTo>
                <a:lnTo>
                  <a:pt x="1763712" y="567715"/>
                </a:lnTo>
                <a:lnTo>
                  <a:pt x="1796008" y="533044"/>
                </a:lnTo>
                <a:lnTo>
                  <a:pt x="1834718" y="506501"/>
                </a:lnTo>
                <a:lnTo>
                  <a:pt x="1878609" y="489521"/>
                </a:lnTo>
                <a:lnTo>
                  <a:pt x="1926424" y="483552"/>
                </a:lnTo>
                <a:lnTo>
                  <a:pt x="1973707" y="488886"/>
                </a:lnTo>
                <a:lnTo>
                  <a:pt x="2016683" y="504304"/>
                </a:lnTo>
                <a:lnTo>
                  <a:pt x="2054453" y="528967"/>
                </a:lnTo>
                <a:lnTo>
                  <a:pt x="2086051" y="562000"/>
                </a:lnTo>
                <a:lnTo>
                  <a:pt x="2110549" y="602576"/>
                </a:lnTo>
                <a:lnTo>
                  <a:pt x="2182253" y="602576"/>
                </a:lnTo>
                <a:lnTo>
                  <a:pt x="2160282" y="553910"/>
                </a:lnTo>
                <a:lnTo>
                  <a:pt x="2131911" y="512610"/>
                </a:lnTo>
                <a:lnTo>
                  <a:pt x="2098052" y="478726"/>
                </a:lnTo>
                <a:lnTo>
                  <a:pt x="2059635" y="452285"/>
                </a:lnTo>
                <a:lnTo>
                  <a:pt x="2017610" y="433362"/>
                </a:lnTo>
                <a:lnTo>
                  <a:pt x="1972894" y="421970"/>
                </a:lnTo>
                <a:lnTo>
                  <a:pt x="1926424" y="418160"/>
                </a:lnTo>
                <a:lnTo>
                  <a:pt x="1881568" y="421932"/>
                </a:lnTo>
                <a:lnTo>
                  <a:pt x="1839074" y="432866"/>
                </a:lnTo>
                <a:lnTo>
                  <a:pt x="1799488" y="450342"/>
                </a:lnTo>
                <a:lnTo>
                  <a:pt x="1763382" y="473786"/>
                </a:lnTo>
                <a:lnTo>
                  <a:pt x="1731302" y="502589"/>
                </a:lnTo>
                <a:lnTo>
                  <a:pt x="1703793" y="536168"/>
                </a:lnTo>
                <a:lnTo>
                  <a:pt x="1681429" y="573900"/>
                </a:lnTo>
                <a:lnTo>
                  <a:pt x="1664779" y="615213"/>
                </a:lnTo>
                <a:lnTo>
                  <a:pt x="1654365" y="659498"/>
                </a:lnTo>
                <a:lnTo>
                  <a:pt x="1650771" y="706158"/>
                </a:lnTo>
                <a:lnTo>
                  <a:pt x="1654365" y="753033"/>
                </a:lnTo>
                <a:lnTo>
                  <a:pt x="1664779" y="797496"/>
                </a:lnTo>
                <a:lnTo>
                  <a:pt x="1681429" y="838962"/>
                </a:lnTo>
                <a:lnTo>
                  <a:pt x="1703793" y="876833"/>
                </a:lnTo>
                <a:lnTo>
                  <a:pt x="1731302" y="910513"/>
                </a:lnTo>
                <a:lnTo>
                  <a:pt x="1763382" y="939406"/>
                </a:lnTo>
                <a:lnTo>
                  <a:pt x="1799488" y="962914"/>
                </a:lnTo>
                <a:lnTo>
                  <a:pt x="1839074" y="980452"/>
                </a:lnTo>
                <a:lnTo>
                  <a:pt x="1881568" y="991400"/>
                </a:lnTo>
                <a:lnTo>
                  <a:pt x="1926424" y="995184"/>
                </a:lnTo>
                <a:lnTo>
                  <a:pt x="1972652" y="991882"/>
                </a:lnTo>
                <a:lnTo>
                  <a:pt x="2015540" y="982192"/>
                </a:lnTo>
                <a:lnTo>
                  <a:pt x="2054720" y="966431"/>
                </a:lnTo>
                <a:lnTo>
                  <a:pt x="2089835" y="944918"/>
                </a:lnTo>
                <a:lnTo>
                  <a:pt x="2120531" y="917956"/>
                </a:lnTo>
                <a:lnTo>
                  <a:pt x="2146452" y="885888"/>
                </a:lnTo>
                <a:lnTo>
                  <a:pt x="2167229" y="849033"/>
                </a:lnTo>
                <a:lnTo>
                  <a:pt x="2182520" y="807681"/>
                </a:lnTo>
                <a:lnTo>
                  <a:pt x="2191956" y="762177"/>
                </a:lnTo>
                <a:lnTo>
                  <a:pt x="2195182" y="712838"/>
                </a:lnTo>
                <a:lnTo>
                  <a:pt x="2195182" y="684047"/>
                </a:lnTo>
                <a:close/>
              </a:path>
              <a:path w="2915284" h="1089025">
                <a:moveTo>
                  <a:pt x="2790583" y="684047"/>
                </a:moveTo>
                <a:lnTo>
                  <a:pt x="2525649" y="684047"/>
                </a:lnTo>
                <a:lnTo>
                  <a:pt x="2525649" y="749363"/>
                </a:lnTo>
                <a:lnTo>
                  <a:pt x="2720937" y="749363"/>
                </a:lnTo>
                <a:lnTo>
                  <a:pt x="2710688" y="798436"/>
                </a:lnTo>
                <a:lnTo>
                  <a:pt x="2690469" y="841844"/>
                </a:lnTo>
                <a:lnTo>
                  <a:pt x="2660891" y="878141"/>
                </a:lnTo>
                <a:lnTo>
                  <a:pt x="2622524" y="905865"/>
                </a:lnTo>
                <a:lnTo>
                  <a:pt x="2575979" y="923569"/>
                </a:lnTo>
                <a:lnTo>
                  <a:pt x="2521826" y="929792"/>
                </a:lnTo>
                <a:lnTo>
                  <a:pt x="2474010" y="923823"/>
                </a:lnTo>
                <a:lnTo>
                  <a:pt x="2430119" y="906856"/>
                </a:lnTo>
                <a:lnTo>
                  <a:pt x="2391410" y="880287"/>
                </a:lnTo>
                <a:lnTo>
                  <a:pt x="2359126" y="845527"/>
                </a:lnTo>
                <a:lnTo>
                  <a:pt x="2334514" y="803986"/>
                </a:lnTo>
                <a:lnTo>
                  <a:pt x="2318842" y="757059"/>
                </a:lnTo>
                <a:lnTo>
                  <a:pt x="2313330" y="706158"/>
                </a:lnTo>
                <a:lnTo>
                  <a:pt x="2318842" y="655701"/>
                </a:lnTo>
                <a:lnTo>
                  <a:pt x="2334514" y="609079"/>
                </a:lnTo>
                <a:lnTo>
                  <a:pt x="2359126" y="567715"/>
                </a:lnTo>
                <a:lnTo>
                  <a:pt x="2391410" y="533044"/>
                </a:lnTo>
                <a:lnTo>
                  <a:pt x="2430119" y="506501"/>
                </a:lnTo>
                <a:lnTo>
                  <a:pt x="2474010" y="489521"/>
                </a:lnTo>
                <a:lnTo>
                  <a:pt x="2521826" y="483552"/>
                </a:lnTo>
                <a:lnTo>
                  <a:pt x="2569108" y="488886"/>
                </a:lnTo>
                <a:lnTo>
                  <a:pt x="2612098" y="504304"/>
                </a:lnTo>
                <a:lnTo>
                  <a:pt x="2649855" y="528967"/>
                </a:lnTo>
                <a:lnTo>
                  <a:pt x="2681452" y="562000"/>
                </a:lnTo>
                <a:lnTo>
                  <a:pt x="2705951" y="602576"/>
                </a:lnTo>
                <a:lnTo>
                  <a:pt x="2777655" y="602576"/>
                </a:lnTo>
                <a:lnTo>
                  <a:pt x="2755684" y="553910"/>
                </a:lnTo>
                <a:lnTo>
                  <a:pt x="2727312" y="512610"/>
                </a:lnTo>
                <a:lnTo>
                  <a:pt x="2693454" y="478726"/>
                </a:lnTo>
                <a:lnTo>
                  <a:pt x="2655049" y="452285"/>
                </a:lnTo>
                <a:lnTo>
                  <a:pt x="2613025" y="433362"/>
                </a:lnTo>
                <a:lnTo>
                  <a:pt x="2568308" y="421970"/>
                </a:lnTo>
                <a:lnTo>
                  <a:pt x="2521826" y="418160"/>
                </a:lnTo>
                <a:lnTo>
                  <a:pt x="2476982" y="421932"/>
                </a:lnTo>
                <a:lnTo>
                  <a:pt x="2434475" y="432866"/>
                </a:lnTo>
                <a:lnTo>
                  <a:pt x="2394902" y="450342"/>
                </a:lnTo>
                <a:lnTo>
                  <a:pt x="2358783" y="473786"/>
                </a:lnTo>
                <a:lnTo>
                  <a:pt x="2326703" y="502589"/>
                </a:lnTo>
                <a:lnTo>
                  <a:pt x="2299195" y="536168"/>
                </a:lnTo>
                <a:lnTo>
                  <a:pt x="2276843" y="573900"/>
                </a:lnTo>
                <a:lnTo>
                  <a:pt x="2260181" y="615213"/>
                </a:lnTo>
                <a:lnTo>
                  <a:pt x="2249779" y="659498"/>
                </a:lnTo>
                <a:lnTo>
                  <a:pt x="2246185" y="706158"/>
                </a:lnTo>
                <a:lnTo>
                  <a:pt x="2249779" y="753033"/>
                </a:lnTo>
                <a:lnTo>
                  <a:pt x="2260181" y="797496"/>
                </a:lnTo>
                <a:lnTo>
                  <a:pt x="2276843" y="838962"/>
                </a:lnTo>
                <a:lnTo>
                  <a:pt x="2299195" y="876833"/>
                </a:lnTo>
                <a:lnTo>
                  <a:pt x="2326703" y="910513"/>
                </a:lnTo>
                <a:lnTo>
                  <a:pt x="2358783" y="939406"/>
                </a:lnTo>
                <a:lnTo>
                  <a:pt x="2394902" y="962914"/>
                </a:lnTo>
                <a:lnTo>
                  <a:pt x="2434475" y="980452"/>
                </a:lnTo>
                <a:lnTo>
                  <a:pt x="2476982" y="991400"/>
                </a:lnTo>
                <a:lnTo>
                  <a:pt x="2521826" y="995184"/>
                </a:lnTo>
                <a:lnTo>
                  <a:pt x="2568054" y="991882"/>
                </a:lnTo>
                <a:lnTo>
                  <a:pt x="2610942" y="982192"/>
                </a:lnTo>
                <a:lnTo>
                  <a:pt x="2650121" y="966431"/>
                </a:lnTo>
                <a:lnTo>
                  <a:pt x="2685237" y="944918"/>
                </a:lnTo>
                <a:lnTo>
                  <a:pt x="2715933" y="917956"/>
                </a:lnTo>
                <a:lnTo>
                  <a:pt x="2741853" y="885888"/>
                </a:lnTo>
                <a:lnTo>
                  <a:pt x="2762643" y="849033"/>
                </a:lnTo>
                <a:lnTo>
                  <a:pt x="2777921" y="807681"/>
                </a:lnTo>
                <a:lnTo>
                  <a:pt x="2787358" y="762177"/>
                </a:lnTo>
                <a:lnTo>
                  <a:pt x="2790583" y="712838"/>
                </a:lnTo>
                <a:lnTo>
                  <a:pt x="2790583" y="684047"/>
                </a:lnTo>
                <a:close/>
              </a:path>
              <a:path w="2915284" h="1089025">
                <a:moveTo>
                  <a:pt x="2915056" y="433819"/>
                </a:moveTo>
                <a:lnTo>
                  <a:pt x="2847746" y="433819"/>
                </a:lnTo>
                <a:lnTo>
                  <a:pt x="2847746" y="984161"/>
                </a:lnTo>
                <a:lnTo>
                  <a:pt x="2915056" y="984161"/>
                </a:lnTo>
                <a:lnTo>
                  <a:pt x="2915056" y="433819"/>
                </a:lnTo>
                <a:close/>
              </a:path>
            </a:pathLst>
          </a:custGeom>
          <a:solidFill>
            <a:srgbClr val="FFFFFF"/>
          </a:solidFill>
        </p:spPr>
        <p:txBody>
          <a:bodyPr wrap="square" lIns="0" tIns="0" rIns="0" bIns="0" rtlCol="0"/>
          <a:lstStyle/>
          <a:p>
            <a:endParaRPr/>
          </a:p>
        </p:txBody>
      </p:sp>
      <p:sp>
        <p:nvSpPr>
          <p:cNvPr id="5" name="Picture Placeholder 4">
            <a:extLst>
              <a:ext uri="{FF2B5EF4-FFF2-40B4-BE49-F238E27FC236}">
                <a16:creationId xmlns:a16="http://schemas.microsoft.com/office/drawing/2014/main" id="{1AF4D6B6-5C23-C245-BB0A-644AEFB666FC}"/>
              </a:ext>
            </a:extLst>
          </p:cNvPr>
          <p:cNvSpPr>
            <a:spLocks noGrp="1"/>
          </p:cNvSpPr>
          <p:nvPr>
            <p:ph type="pic" sz="quarter" idx="10"/>
          </p:nvPr>
        </p:nvSpPr>
        <p:spPr>
          <a:xfrm>
            <a:off x="1" y="0"/>
            <a:ext cx="11153440" cy="11309350"/>
          </a:xfrm>
          <a:pattFill prst="pct5">
            <a:fgClr>
              <a:srgbClr val="0070C0"/>
            </a:fgClr>
            <a:bgClr>
              <a:schemeClr val="bg1"/>
            </a:bgClr>
          </a:pattFill>
        </p:spPr>
        <p:txBody>
          <a:bodyPr/>
          <a:lstStyle/>
          <a:p>
            <a:r>
              <a:rPr lang="en-US"/>
              <a:t>Click icon to add picture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object 33">
            <a:extLst>
              <a:ext uri="{FF2B5EF4-FFF2-40B4-BE49-F238E27FC236}">
                <a16:creationId xmlns:a16="http://schemas.microsoft.com/office/drawing/2014/main" id="{697AF15E-51FD-2D4D-89D0-6D5A68FC9601}"/>
              </a:ext>
            </a:extLst>
          </p:cNvPr>
          <p:cNvSpPr/>
          <p:nvPr userDrawn="1"/>
        </p:nvSpPr>
        <p:spPr>
          <a:xfrm>
            <a:off x="0" y="10460414"/>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a:p>
        </p:txBody>
      </p:sp>
      <p:grpSp>
        <p:nvGrpSpPr>
          <p:cNvPr id="4" name="Group 3">
            <a:extLst>
              <a:ext uri="{FF2B5EF4-FFF2-40B4-BE49-F238E27FC236}">
                <a16:creationId xmlns:a16="http://schemas.microsoft.com/office/drawing/2014/main" id="{290050A8-02F8-EA9A-2D49-F127479E26FB}"/>
              </a:ext>
            </a:extLst>
          </p:cNvPr>
          <p:cNvGrpSpPr/>
          <p:nvPr userDrawn="1"/>
        </p:nvGrpSpPr>
        <p:grpSpPr>
          <a:xfrm>
            <a:off x="17584815" y="376954"/>
            <a:ext cx="1878088" cy="701675"/>
            <a:chOff x="17584815" y="376954"/>
            <a:chExt cx="1878088" cy="701675"/>
          </a:xfrm>
        </p:grpSpPr>
        <p:sp>
          <p:nvSpPr>
            <p:cNvPr id="5" name="object 5">
              <a:extLst>
                <a:ext uri="{FF2B5EF4-FFF2-40B4-BE49-F238E27FC236}">
                  <a16:creationId xmlns:a16="http://schemas.microsoft.com/office/drawing/2014/main" id="{425F3128-5674-9265-88C7-5EE89DDB29BE}"/>
                </a:ext>
              </a:extLst>
            </p:cNvPr>
            <p:cNvSpPr/>
            <p:nvPr/>
          </p:nvSpPr>
          <p:spPr>
            <a:xfrm>
              <a:off x="18262753" y="646346"/>
              <a:ext cx="1200150" cy="372110"/>
            </a:xfrm>
            <a:custGeom>
              <a:avLst/>
              <a:gdLst/>
              <a:ahLst/>
              <a:cxnLst/>
              <a:rect l="l" t="t" r="r" b="b"/>
              <a:pathLst>
                <a:path w="1200150" h="372109">
                  <a:moveTo>
                    <a:pt x="350723" y="171284"/>
                  </a:moveTo>
                  <a:lnTo>
                    <a:pt x="180047" y="171284"/>
                  </a:lnTo>
                  <a:lnTo>
                    <a:pt x="180047" y="213372"/>
                  </a:lnTo>
                  <a:lnTo>
                    <a:pt x="305854" y="213372"/>
                  </a:lnTo>
                  <a:lnTo>
                    <a:pt x="293509" y="259486"/>
                  </a:lnTo>
                  <a:lnTo>
                    <a:pt x="267169" y="296341"/>
                  </a:lnTo>
                  <a:lnTo>
                    <a:pt x="228092" y="320763"/>
                  </a:lnTo>
                  <a:lnTo>
                    <a:pt x="177584" y="329603"/>
                  </a:lnTo>
                  <a:lnTo>
                    <a:pt x="135115" y="322186"/>
                  </a:lnTo>
                  <a:lnTo>
                    <a:pt x="98234" y="301586"/>
                  </a:lnTo>
                  <a:lnTo>
                    <a:pt x="69164" y="270294"/>
                  </a:lnTo>
                  <a:lnTo>
                    <a:pt x="50101" y="230771"/>
                  </a:lnTo>
                  <a:lnTo>
                    <a:pt x="43256" y="185521"/>
                  </a:lnTo>
                  <a:lnTo>
                    <a:pt x="50101" y="140665"/>
                  </a:lnTo>
                  <a:lnTo>
                    <a:pt x="69164" y="101358"/>
                  </a:lnTo>
                  <a:lnTo>
                    <a:pt x="98234" y="70129"/>
                  </a:lnTo>
                  <a:lnTo>
                    <a:pt x="135115" y="49542"/>
                  </a:lnTo>
                  <a:lnTo>
                    <a:pt x="177584" y="42113"/>
                  </a:lnTo>
                  <a:lnTo>
                    <a:pt x="215239" y="47447"/>
                  </a:lnTo>
                  <a:lnTo>
                    <a:pt x="248348" y="62725"/>
                  </a:lnTo>
                  <a:lnTo>
                    <a:pt x="275729" y="86868"/>
                  </a:lnTo>
                  <a:lnTo>
                    <a:pt x="296202" y="118795"/>
                  </a:lnTo>
                  <a:lnTo>
                    <a:pt x="342379" y="118795"/>
                  </a:lnTo>
                  <a:lnTo>
                    <a:pt x="321386" y="76238"/>
                  </a:lnTo>
                  <a:lnTo>
                    <a:pt x="292760" y="42989"/>
                  </a:lnTo>
                  <a:lnTo>
                    <a:pt x="258152" y="19151"/>
                  </a:lnTo>
                  <a:lnTo>
                    <a:pt x="219214" y="4800"/>
                  </a:lnTo>
                  <a:lnTo>
                    <a:pt x="177584" y="0"/>
                  </a:lnTo>
                  <a:lnTo>
                    <a:pt x="130251" y="6629"/>
                  </a:lnTo>
                  <a:lnTo>
                    <a:pt x="87782" y="25361"/>
                  </a:lnTo>
                  <a:lnTo>
                    <a:pt x="51866" y="54394"/>
                  </a:lnTo>
                  <a:lnTo>
                    <a:pt x="24155" y="91948"/>
                  </a:lnTo>
                  <a:lnTo>
                    <a:pt x="6311" y="136258"/>
                  </a:lnTo>
                  <a:lnTo>
                    <a:pt x="0" y="185521"/>
                  </a:lnTo>
                  <a:lnTo>
                    <a:pt x="6311" y="235013"/>
                  </a:lnTo>
                  <a:lnTo>
                    <a:pt x="24155" y="279488"/>
                  </a:lnTo>
                  <a:lnTo>
                    <a:pt x="51866" y="317182"/>
                  </a:lnTo>
                  <a:lnTo>
                    <a:pt x="87782" y="346303"/>
                  </a:lnTo>
                  <a:lnTo>
                    <a:pt x="130251" y="365074"/>
                  </a:lnTo>
                  <a:lnTo>
                    <a:pt x="177584" y="371729"/>
                  </a:lnTo>
                  <a:lnTo>
                    <a:pt x="226034" y="365887"/>
                  </a:lnTo>
                  <a:lnTo>
                    <a:pt x="268071" y="348983"/>
                  </a:lnTo>
                  <a:lnTo>
                    <a:pt x="302628" y="321983"/>
                  </a:lnTo>
                  <a:lnTo>
                    <a:pt x="328637" y="285826"/>
                  </a:lnTo>
                  <a:lnTo>
                    <a:pt x="345020" y="241452"/>
                  </a:lnTo>
                  <a:lnTo>
                    <a:pt x="350723" y="189839"/>
                  </a:lnTo>
                  <a:lnTo>
                    <a:pt x="350723" y="171284"/>
                  </a:lnTo>
                  <a:close/>
                </a:path>
                <a:path w="1200150" h="372109">
                  <a:moveTo>
                    <a:pt x="736269" y="171284"/>
                  </a:moveTo>
                  <a:lnTo>
                    <a:pt x="565594" y="171284"/>
                  </a:lnTo>
                  <a:lnTo>
                    <a:pt x="565594" y="213372"/>
                  </a:lnTo>
                  <a:lnTo>
                    <a:pt x="691400" y="213372"/>
                  </a:lnTo>
                  <a:lnTo>
                    <a:pt x="679056" y="259486"/>
                  </a:lnTo>
                  <a:lnTo>
                    <a:pt x="652716" y="296341"/>
                  </a:lnTo>
                  <a:lnTo>
                    <a:pt x="613638" y="320763"/>
                  </a:lnTo>
                  <a:lnTo>
                    <a:pt x="563130" y="329603"/>
                  </a:lnTo>
                  <a:lnTo>
                    <a:pt x="520661" y="322186"/>
                  </a:lnTo>
                  <a:lnTo>
                    <a:pt x="483781" y="301586"/>
                  </a:lnTo>
                  <a:lnTo>
                    <a:pt x="454710" y="270294"/>
                  </a:lnTo>
                  <a:lnTo>
                    <a:pt x="435648" y="230771"/>
                  </a:lnTo>
                  <a:lnTo>
                    <a:pt x="428802" y="185521"/>
                  </a:lnTo>
                  <a:lnTo>
                    <a:pt x="435648" y="140665"/>
                  </a:lnTo>
                  <a:lnTo>
                    <a:pt x="454710" y="101358"/>
                  </a:lnTo>
                  <a:lnTo>
                    <a:pt x="483781" y="70129"/>
                  </a:lnTo>
                  <a:lnTo>
                    <a:pt x="520661" y="49542"/>
                  </a:lnTo>
                  <a:lnTo>
                    <a:pt x="563130" y="42113"/>
                  </a:lnTo>
                  <a:lnTo>
                    <a:pt x="600786" y="47447"/>
                  </a:lnTo>
                  <a:lnTo>
                    <a:pt x="633895" y="62725"/>
                  </a:lnTo>
                  <a:lnTo>
                    <a:pt x="661276" y="86868"/>
                  </a:lnTo>
                  <a:lnTo>
                    <a:pt x="681748" y="118795"/>
                  </a:lnTo>
                  <a:lnTo>
                    <a:pt x="727925" y="118795"/>
                  </a:lnTo>
                  <a:lnTo>
                    <a:pt x="706932" y="76238"/>
                  </a:lnTo>
                  <a:lnTo>
                    <a:pt x="678307" y="42989"/>
                  </a:lnTo>
                  <a:lnTo>
                    <a:pt x="643699" y="19151"/>
                  </a:lnTo>
                  <a:lnTo>
                    <a:pt x="604761" y="4800"/>
                  </a:lnTo>
                  <a:lnTo>
                    <a:pt x="563130" y="0"/>
                  </a:lnTo>
                  <a:lnTo>
                    <a:pt x="515785" y="6629"/>
                  </a:lnTo>
                  <a:lnTo>
                    <a:pt x="473329" y="25361"/>
                  </a:lnTo>
                  <a:lnTo>
                    <a:pt x="437413" y="54394"/>
                  </a:lnTo>
                  <a:lnTo>
                    <a:pt x="409702" y="91948"/>
                  </a:lnTo>
                  <a:lnTo>
                    <a:pt x="391858" y="136258"/>
                  </a:lnTo>
                  <a:lnTo>
                    <a:pt x="385546" y="185521"/>
                  </a:lnTo>
                  <a:lnTo>
                    <a:pt x="391858" y="235013"/>
                  </a:lnTo>
                  <a:lnTo>
                    <a:pt x="409702" y="279488"/>
                  </a:lnTo>
                  <a:lnTo>
                    <a:pt x="437413" y="317182"/>
                  </a:lnTo>
                  <a:lnTo>
                    <a:pt x="473329" y="346303"/>
                  </a:lnTo>
                  <a:lnTo>
                    <a:pt x="515785" y="365074"/>
                  </a:lnTo>
                  <a:lnTo>
                    <a:pt x="563130" y="371729"/>
                  </a:lnTo>
                  <a:lnTo>
                    <a:pt x="611581" y="365887"/>
                  </a:lnTo>
                  <a:lnTo>
                    <a:pt x="653618" y="348983"/>
                  </a:lnTo>
                  <a:lnTo>
                    <a:pt x="688174" y="321983"/>
                  </a:lnTo>
                  <a:lnTo>
                    <a:pt x="714184" y="285826"/>
                  </a:lnTo>
                  <a:lnTo>
                    <a:pt x="730567" y="241452"/>
                  </a:lnTo>
                  <a:lnTo>
                    <a:pt x="736269" y="189839"/>
                  </a:lnTo>
                  <a:lnTo>
                    <a:pt x="736269" y="171284"/>
                  </a:lnTo>
                  <a:close/>
                </a:path>
                <a:path w="1200150" h="372109">
                  <a:moveTo>
                    <a:pt x="1119835" y="171284"/>
                  </a:moveTo>
                  <a:lnTo>
                    <a:pt x="949159" y="171284"/>
                  </a:lnTo>
                  <a:lnTo>
                    <a:pt x="949159" y="213372"/>
                  </a:lnTo>
                  <a:lnTo>
                    <a:pt x="1074978" y="213372"/>
                  </a:lnTo>
                  <a:lnTo>
                    <a:pt x="1062634" y="259486"/>
                  </a:lnTo>
                  <a:lnTo>
                    <a:pt x="1036294" y="296341"/>
                  </a:lnTo>
                  <a:lnTo>
                    <a:pt x="997216" y="320763"/>
                  </a:lnTo>
                  <a:lnTo>
                    <a:pt x="946708" y="329603"/>
                  </a:lnTo>
                  <a:lnTo>
                    <a:pt x="904240" y="322186"/>
                  </a:lnTo>
                  <a:lnTo>
                    <a:pt x="867359" y="301586"/>
                  </a:lnTo>
                  <a:lnTo>
                    <a:pt x="838288" y="270294"/>
                  </a:lnTo>
                  <a:lnTo>
                    <a:pt x="819226" y="230771"/>
                  </a:lnTo>
                  <a:lnTo>
                    <a:pt x="812380" y="185521"/>
                  </a:lnTo>
                  <a:lnTo>
                    <a:pt x="819226" y="140665"/>
                  </a:lnTo>
                  <a:lnTo>
                    <a:pt x="838288" y="101358"/>
                  </a:lnTo>
                  <a:lnTo>
                    <a:pt x="867359" y="70129"/>
                  </a:lnTo>
                  <a:lnTo>
                    <a:pt x="904240" y="49542"/>
                  </a:lnTo>
                  <a:lnTo>
                    <a:pt x="946708" y="42113"/>
                  </a:lnTo>
                  <a:lnTo>
                    <a:pt x="984364" y="47447"/>
                  </a:lnTo>
                  <a:lnTo>
                    <a:pt x="1017473" y="62725"/>
                  </a:lnTo>
                  <a:lnTo>
                    <a:pt x="1044854" y="86868"/>
                  </a:lnTo>
                  <a:lnTo>
                    <a:pt x="1065314" y="118795"/>
                  </a:lnTo>
                  <a:lnTo>
                    <a:pt x="1111504" y="118795"/>
                  </a:lnTo>
                  <a:lnTo>
                    <a:pt x="1090510" y="76238"/>
                  </a:lnTo>
                  <a:lnTo>
                    <a:pt x="1061885" y="42989"/>
                  </a:lnTo>
                  <a:lnTo>
                    <a:pt x="1027277" y="19151"/>
                  </a:lnTo>
                  <a:lnTo>
                    <a:pt x="988339" y="4800"/>
                  </a:lnTo>
                  <a:lnTo>
                    <a:pt x="946708" y="0"/>
                  </a:lnTo>
                  <a:lnTo>
                    <a:pt x="899363" y="6629"/>
                  </a:lnTo>
                  <a:lnTo>
                    <a:pt x="856907" y="25361"/>
                  </a:lnTo>
                  <a:lnTo>
                    <a:pt x="820991" y="54394"/>
                  </a:lnTo>
                  <a:lnTo>
                    <a:pt x="793280" y="91948"/>
                  </a:lnTo>
                  <a:lnTo>
                    <a:pt x="775436" y="136258"/>
                  </a:lnTo>
                  <a:lnTo>
                    <a:pt x="769124" y="185521"/>
                  </a:lnTo>
                  <a:lnTo>
                    <a:pt x="775436" y="235013"/>
                  </a:lnTo>
                  <a:lnTo>
                    <a:pt x="793280" y="279488"/>
                  </a:lnTo>
                  <a:lnTo>
                    <a:pt x="820991" y="317182"/>
                  </a:lnTo>
                  <a:lnTo>
                    <a:pt x="856907" y="346303"/>
                  </a:lnTo>
                  <a:lnTo>
                    <a:pt x="899363" y="365074"/>
                  </a:lnTo>
                  <a:lnTo>
                    <a:pt x="946708" y="371729"/>
                  </a:lnTo>
                  <a:lnTo>
                    <a:pt x="995159" y="365887"/>
                  </a:lnTo>
                  <a:lnTo>
                    <a:pt x="1037196" y="348983"/>
                  </a:lnTo>
                  <a:lnTo>
                    <a:pt x="1071753" y="321983"/>
                  </a:lnTo>
                  <a:lnTo>
                    <a:pt x="1097762" y="285826"/>
                  </a:lnTo>
                  <a:lnTo>
                    <a:pt x="1114145" y="241452"/>
                  </a:lnTo>
                  <a:lnTo>
                    <a:pt x="1119835" y="189839"/>
                  </a:lnTo>
                  <a:lnTo>
                    <a:pt x="1119835" y="171284"/>
                  </a:lnTo>
                  <a:close/>
                </a:path>
                <a:path w="1200150" h="372109">
                  <a:moveTo>
                    <a:pt x="1200035" y="10083"/>
                  </a:moveTo>
                  <a:lnTo>
                    <a:pt x="1156665" y="10083"/>
                  </a:lnTo>
                  <a:lnTo>
                    <a:pt x="1156665" y="364629"/>
                  </a:lnTo>
                  <a:lnTo>
                    <a:pt x="1200035" y="364629"/>
                  </a:lnTo>
                  <a:lnTo>
                    <a:pt x="1200035" y="10083"/>
                  </a:lnTo>
                  <a:close/>
                </a:path>
              </a:pathLst>
            </a:custGeom>
            <a:solidFill>
              <a:srgbClr val="08B89D"/>
            </a:solidFill>
          </p:spPr>
          <p:txBody>
            <a:bodyPr wrap="square" lIns="0" tIns="0" rIns="0" bIns="0" rtlCol="0"/>
            <a:lstStyle/>
            <a:p>
              <a:endParaRPr/>
            </a:p>
          </p:txBody>
        </p:sp>
        <p:sp>
          <p:nvSpPr>
            <p:cNvPr id="6" name="object 6">
              <a:extLst>
                <a:ext uri="{FF2B5EF4-FFF2-40B4-BE49-F238E27FC236}">
                  <a16:creationId xmlns:a16="http://schemas.microsoft.com/office/drawing/2014/main" id="{204F4540-AAA8-6A66-0B37-22EB2277F72E}"/>
                </a:ext>
              </a:extLst>
            </p:cNvPr>
            <p:cNvSpPr/>
            <p:nvPr/>
          </p:nvSpPr>
          <p:spPr>
            <a:xfrm>
              <a:off x="17584815" y="376954"/>
              <a:ext cx="614045" cy="701675"/>
            </a:xfrm>
            <a:custGeom>
              <a:avLst/>
              <a:gdLst/>
              <a:ahLst/>
              <a:cxnLst/>
              <a:rect l="l" t="t" r="r" b="b"/>
              <a:pathLst>
                <a:path w="614044" h="701675">
                  <a:moveTo>
                    <a:pt x="102819" y="229514"/>
                  </a:moveTo>
                  <a:lnTo>
                    <a:pt x="0" y="170192"/>
                  </a:lnTo>
                  <a:lnTo>
                    <a:pt x="0" y="513638"/>
                  </a:lnTo>
                  <a:lnTo>
                    <a:pt x="102819" y="454355"/>
                  </a:lnTo>
                  <a:lnTo>
                    <a:pt x="102819" y="229514"/>
                  </a:lnTo>
                  <a:close/>
                </a:path>
                <a:path w="614044" h="701675">
                  <a:moveTo>
                    <a:pt x="294754" y="0"/>
                  </a:moveTo>
                  <a:lnTo>
                    <a:pt x="22872" y="157022"/>
                  </a:lnTo>
                  <a:lnTo>
                    <a:pt x="120624" y="213410"/>
                  </a:lnTo>
                  <a:lnTo>
                    <a:pt x="294754" y="112877"/>
                  </a:lnTo>
                  <a:lnTo>
                    <a:pt x="294754" y="0"/>
                  </a:lnTo>
                  <a:close/>
                </a:path>
                <a:path w="614044" h="701675">
                  <a:moveTo>
                    <a:pt x="600036" y="532244"/>
                  </a:moveTo>
                  <a:lnTo>
                    <a:pt x="500100" y="474522"/>
                  </a:lnTo>
                  <a:lnTo>
                    <a:pt x="330936" y="572223"/>
                  </a:lnTo>
                  <a:lnTo>
                    <a:pt x="330936" y="687641"/>
                  </a:lnTo>
                  <a:lnTo>
                    <a:pt x="600036" y="532244"/>
                  </a:lnTo>
                  <a:close/>
                </a:path>
                <a:path w="614044"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614044"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Lst>
            </a:custGeom>
            <a:solidFill>
              <a:srgbClr val="08B89D"/>
            </a:solidFill>
          </p:spPr>
          <p:txBody>
            <a:bodyPr wrap="square" lIns="0" tIns="0" rIns="0" bIns="0" rtlCol="0"/>
            <a:lstStyle/>
            <a:p>
              <a:endParaRPr/>
            </a:p>
          </p:txBody>
        </p:sp>
      </p:grpSp>
      <p:sp>
        <p:nvSpPr>
          <p:cNvPr id="8" name="Picture Placeholder 7">
            <a:extLst>
              <a:ext uri="{FF2B5EF4-FFF2-40B4-BE49-F238E27FC236}">
                <a16:creationId xmlns:a16="http://schemas.microsoft.com/office/drawing/2014/main" id="{C23561CF-341B-5B74-A545-CC9E39498F9A}"/>
              </a:ext>
            </a:extLst>
          </p:cNvPr>
          <p:cNvSpPr>
            <a:spLocks noGrp="1"/>
          </p:cNvSpPr>
          <p:nvPr>
            <p:ph type="pic" sz="quarter" idx="10"/>
          </p:nvPr>
        </p:nvSpPr>
        <p:spPr>
          <a:xfrm>
            <a:off x="0" y="6182961"/>
            <a:ext cx="20104100" cy="4277453"/>
          </a:xfrm>
          <a:pattFill prst="pct5">
            <a:fgClr>
              <a:srgbClr val="0070C0"/>
            </a:fgClr>
            <a:bgClr>
              <a:schemeClr val="bg1"/>
            </a:bgClr>
          </a:pattFill>
        </p:spPr>
        <p:txBody>
          <a:bodyPr/>
          <a:lstStyle/>
          <a:p>
            <a:r>
              <a:rPr lang="en-US"/>
              <a:t>Click icon to add picture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2" name="object 33">
            <a:extLst>
              <a:ext uri="{FF2B5EF4-FFF2-40B4-BE49-F238E27FC236}">
                <a16:creationId xmlns:a16="http://schemas.microsoft.com/office/drawing/2014/main" id="{697AF15E-51FD-2D4D-89D0-6D5A68FC9601}"/>
              </a:ext>
            </a:extLst>
          </p:cNvPr>
          <p:cNvSpPr/>
          <p:nvPr userDrawn="1"/>
        </p:nvSpPr>
        <p:spPr>
          <a:xfrm>
            <a:off x="0" y="10460414"/>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a:p>
        </p:txBody>
      </p:sp>
      <p:grpSp>
        <p:nvGrpSpPr>
          <p:cNvPr id="4" name="Group 3">
            <a:extLst>
              <a:ext uri="{FF2B5EF4-FFF2-40B4-BE49-F238E27FC236}">
                <a16:creationId xmlns:a16="http://schemas.microsoft.com/office/drawing/2014/main" id="{290050A8-02F8-EA9A-2D49-F127479E26FB}"/>
              </a:ext>
            </a:extLst>
          </p:cNvPr>
          <p:cNvGrpSpPr/>
          <p:nvPr userDrawn="1"/>
        </p:nvGrpSpPr>
        <p:grpSpPr>
          <a:xfrm>
            <a:off x="17584815" y="376954"/>
            <a:ext cx="1878088" cy="701675"/>
            <a:chOff x="17584815" y="376954"/>
            <a:chExt cx="1878088" cy="701675"/>
          </a:xfrm>
        </p:grpSpPr>
        <p:sp>
          <p:nvSpPr>
            <p:cNvPr id="5" name="object 5">
              <a:extLst>
                <a:ext uri="{FF2B5EF4-FFF2-40B4-BE49-F238E27FC236}">
                  <a16:creationId xmlns:a16="http://schemas.microsoft.com/office/drawing/2014/main" id="{425F3128-5674-9265-88C7-5EE89DDB29BE}"/>
                </a:ext>
              </a:extLst>
            </p:cNvPr>
            <p:cNvSpPr/>
            <p:nvPr/>
          </p:nvSpPr>
          <p:spPr>
            <a:xfrm>
              <a:off x="18262753" y="646346"/>
              <a:ext cx="1200150" cy="372110"/>
            </a:xfrm>
            <a:custGeom>
              <a:avLst/>
              <a:gdLst/>
              <a:ahLst/>
              <a:cxnLst/>
              <a:rect l="l" t="t" r="r" b="b"/>
              <a:pathLst>
                <a:path w="1200150" h="372109">
                  <a:moveTo>
                    <a:pt x="350723" y="171284"/>
                  </a:moveTo>
                  <a:lnTo>
                    <a:pt x="180047" y="171284"/>
                  </a:lnTo>
                  <a:lnTo>
                    <a:pt x="180047" y="213372"/>
                  </a:lnTo>
                  <a:lnTo>
                    <a:pt x="305854" y="213372"/>
                  </a:lnTo>
                  <a:lnTo>
                    <a:pt x="293509" y="259486"/>
                  </a:lnTo>
                  <a:lnTo>
                    <a:pt x="267169" y="296341"/>
                  </a:lnTo>
                  <a:lnTo>
                    <a:pt x="228092" y="320763"/>
                  </a:lnTo>
                  <a:lnTo>
                    <a:pt x="177584" y="329603"/>
                  </a:lnTo>
                  <a:lnTo>
                    <a:pt x="135115" y="322186"/>
                  </a:lnTo>
                  <a:lnTo>
                    <a:pt x="98234" y="301586"/>
                  </a:lnTo>
                  <a:lnTo>
                    <a:pt x="69164" y="270294"/>
                  </a:lnTo>
                  <a:lnTo>
                    <a:pt x="50101" y="230771"/>
                  </a:lnTo>
                  <a:lnTo>
                    <a:pt x="43256" y="185521"/>
                  </a:lnTo>
                  <a:lnTo>
                    <a:pt x="50101" y="140665"/>
                  </a:lnTo>
                  <a:lnTo>
                    <a:pt x="69164" y="101358"/>
                  </a:lnTo>
                  <a:lnTo>
                    <a:pt x="98234" y="70129"/>
                  </a:lnTo>
                  <a:lnTo>
                    <a:pt x="135115" y="49542"/>
                  </a:lnTo>
                  <a:lnTo>
                    <a:pt x="177584" y="42113"/>
                  </a:lnTo>
                  <a:lnTo>
                    <a:pt x="215239" y="47447"/>
                  </a:lnTo>
                  <a:lnTo>
                    <a:pt x="248348" y="62725"/>
                  </a:lnTo>
                  <a:lnTo>
                    <a:pt x="275729" y="86868"/>
                  </a:lnTo>
                  <a:lnTo>
                    <a:pt x="296202" y="118795"/>
                  </a:lnTo>
                  <a:lnTo>
                    <a:pt x="342379" y="118795"/>
                  </a:lnTo>
                  <a:lnTo>
                    <a:pt x="321386" y="76238"/>
                  </a:lnTo>
                  <a:lnTo>
                    <a:pt x="292760" y="42989"/>
                  </a:lnTo>
                  <a:lnTo>
                    <a:pt x="258152" y="19151"/>
                  </a:lnTo>
                  <a:lnTo>
                    <a:pt x="219214" y="4800"/>
                  </a:lnTo>
                  <a:lnTo>
                    <a:pt x="177584" y="0"/>
                  </a:lnTo>
                  <a:lnTo>
                    <a:pt x="130251" y="6629"/>
                  </a:lnTo>
                  <a:lnTo>
                    <a:pt x="87782" y="25361"/>
                  </a:lnTo>
                  <a:lnTo>
                    <a:pt x="51866" y="54394"/>
                  </a:lnTo>
                  <a:lnTo>
                    <a:pt x="24155" y="91948"/>
                  </a:lnTo>
                  <a:lnTo>
                    <a:pt x="6311" y="136258"/>
                  </a:lnTo>
                  <a:lnTo>
                    <a:pt x="0" y="185521"/>
                  </a:lnTo>
                  <a:lnTo>
                    <a:pt x="6311" y="235013"/>
                  </a:lnTo>
                  <a:lnTo>
                    <a:pt x="24155" y="279488"/>
                  </a:lnTo>
                  <a:lnTo>
                    <a:pt x="51866" y="317182"/>
                  </a:lnTo>
                  <a:lnTo>
                    <a:pt x="87782" y="346303"/>
                  </a:lnTo>
                  <a:lnTo>
                    <a:pt x="130251" y="365074"/>
                  </a:lnTo>
                  <a:lnTo>
                    <a:pt x="177584" y="371729"/>
                  </a:lnTo>
                  <a:lnTo>
                    <a:pt x="226034" y="365887"/>
                  </a:lnTo>
                  <a:lnTo>
                    <a:pt x="268071" y="348983"/>
                  </a:lnTo>
                  <a:lnTo>
                    <a:pt x="302628" y="321983"/>
                  </a:lnTo>
                  <a:lnTo>
                    <a:pt x="328637" y="285826"/>
                  </a:lnTo>
                  <a:lnTo>
                    <a:pt x="345020" y="241452"/>
                  </a:lnTo>
                  <a:lnTo>
                    <a:pt x="350723" y="189839"/>
                  </a:lnTo>
                  <a:lnTo>
                    <a:pt x="350723" y="171284"/>
                  </a:lnTo>
                  <a:close/>
                </a:path>
                <a:path w="1200150" h="372109">
                  <a:moveTo>
                    <a:pt x="736269" y="171284"/>
                  </a:moveTo>
                  <a:lnTo>
                    <a:pt x="565594" y="171284"/>
                  </a:lnTo>
                  <a:lnTo>
                    <a:pt x="565594" y="213372"/>
                  </a:lnTo>
                  <a:lnTo>
                    <a:pt x="691400" y="213372"/>
                  </a:lnTo>
                  <a:lnTo>
                    <a:pt x="679056" y="259486"/>
                  </a:lnTo>
                  <a:lnTo>
                    <a:pt x="652716" y="296341"/>
                  </a:lnTo>
                  <a:lnTo>
                    <a:pt x="613638" y="320763"/>
                  </a:lnTo>
                  <a:lnTo>
                    <a:pt x="563130" y="329603"/>
                  </a:lnTo>
                  <a:lnTo>
                    <a:pt x="520661" y="322186"/>
                  </a:lnTo>
                  <a:lnTo>
                    <a:pt x="483781" y="301586"/>
                  </a:lnTo>
                  <a:lnTo>
                    <a:pt x="454710" y="270294"/>
                  </a:lnTo>
                  <a:lnTo>
                    <a:pt x="435648" y="230771"/>
                  </a:lnTo>
                  <a:lnTo>
                    <a:pt x="428802" y="185521"/>
                  </a:lnTo>
                  <a:lnTo>
                    <a:pt x="435648" y="140665"/>
                  </a:lnTo>
                  <a:lnTo>
                    <a:pt x="454710" y="101358"/>
                  </a:lnTo>
                  <a:lnTo>
                    <a:pt x="483781" y="70129"/>
                  </a:lnTo>
                  <a:lnTo>
                    <a:pt x="520661" y="49542"/>
                  </a:lnTo>
                  <a:lnTo>
                    <a:pt x="563130" y="42113"/>
                  </a:lnTo>
                  <a:lnTo>
                    <a:pt x="600786" y="47447"/>
                  </a:lnTo>
                  <a:lnTo>
                    <a:pt x="633895" y="62725"/>
                  </a:lnTo>
                  <a:lnTo>
                    <a:pt x="661276" y="86868"/>
                  </a:lnTo>
                  <a:lnTo>
                    <a:pt x="681748" y="118795"/>
                  </a:lnTo>
                  <a:lnTo>
                    <a:pt x="727925" y="118795"/>
                  </a:lnTo>
                  <a:lnTo>
                    <a:pt x="706932" y="76238"/>
                  </a:lnTo>
                  <a:lnTo>
                    <a:pt x="678307" y="42989"/>
                  </a:lnTo>
                  <a:lnTo>
                    <a:pt x="643699" y="19151"/>
                  </a:lnTo>
                  <a:lnTo>
                    <a:pt x="604761" y="4800"/>
                  </a:lnTo>
                  <a:lnTo>
                    <a:pt x="563130" y="0"/>
                  </a:lnTo>
                  <a:lnTo>
                    <a:pt x="515785" y="6629"/>
                  </a:lnTo>
                  <a:lnTo>
                    <a:pt x="473329" y="25361"/>
                  </a:lnTo>
                  <a:lnTo>
                    <a:pt x="437413" y="54394"/>
                  </a:lnTo>
                  <a:lnTo>
                    <a:pt x="409702" y="91948"/>
                  </a:lnTo>
                  <a:lnTo>
                    <a:pt x="391858" y="136258"/>
                  </a:lnTo>
                  <a:lnTo>
                    <a:pt x="385546" y="185521"/>
                  </a:lnTo>
                  <a:lnTo>
                    <a:pt x="391858" y="235013"/>
                  </a:lnTo>
                  <a:lnTo>
                    <a:pt x="409702" y="279488"/>
                  </a:lnTo>
                  <a:lnTo>
                    <a:pt x="437413" y="317182"/>
                  </a:lnTo>
                  <a:lnTo>
                    <a:pt x="473329" y="346303"/>
                  </a:lnTo>
                  <a:lnTo>
                    <a:pt x="515785" y="365074"/>
                  </a:lnTo>
                  <a:lnTo>
                    <a:pt x="563130" y="371729"/>
                  </a:lnTo>
                  <a:lnTo>
                    <a:pt x="611581" y="365887"/>
                  </a:lnTo>
                  <a:lnTo>
                    <a:pt x="653618" y="348983"/>
                  </a:lnTo>
                  <a:lnTo>
                    <a:pt x="688174" y="321983"/>
                  </a:lnTo>
                  <a:lnTo>
                    <a:pt x="714184" y="285826"/>
                  </a:lnTo>
                  <a:lnTo>
                    <a:pt x="730567" y="241452"/>
                  </a:lnTo>
                  <a:lnTo>
                    <a:pt x="736269" y="189839"/>
                  </a:lnTo>
                  <a:lnTo>
                    <a:pt x="736269" y="171284"/>
                  </a:lnTo>
                  <a:close/>
                </a:path>
                <a:path w="1200150" h="372109">
                  <a:moveTo>
                    <a:pt x="1119835" y="171284"/>
                  </a:moveTo>
                  <a:lnTo>
                    <a:pt x="949159" y="171284"/>
                  </a:lnTo>
                  <a:lnTo>
                    <a:pt x="949159" y="213372"/>
                  </a:lnTo>
                  <a:lnTo>
                    <a:pt x="1074978" y="213372"/>
                  </a:lnTo>
                  <a:lnTo>
                    <a:pt x="1062634" y="259486"/>
                  </a:lnTo>
                  <a:lnTo>
                    <a:pt x="1036294" y="296341"/>
                  </a:lnTo>
                  <a:lnTo>
                    <a:pt x="997216" y="320763"/>
                  </a:lnTo>
                  <a:lnTo>
                    <a:pt x="946708" y="329603"/>
                  </a:lnTo>
                  <a:lnTo>
                    <a:pt x="904240" y="322186"/>
                  </a:lnTo>
                  <a:lnTo>
                    <a:pt x="867359" y="301586"/>
                  </a:lnTo>
                  <a:lnTo>
                    <a:pt x="838288" y="270294"/>
                  </a:lnTo>
                  <a:lnTo>
                    <a:pt x="819226" y="230771"/>
                  </a:lnTo>
                  <a:lnTo>
                    <a:pt x="812380" y="185521"/>
                  </a:lnTo>
                  <a:lnTo>
                    <a:pt x="819226" y="140665"/>
                  </a:lnTo>
                  <a:lnTo>
                    <a:pt x="838288" y="101358"/>
                  </a:lnTo>
                  <a:lnTo>
                    <a:pt x="867359" y="70129"/>
                  </a:lnTo>
                  <a:lnTo>
                    <a:pt x="904240" y="49542"/>
                  </a:lnTo>
                  <a:lnTo>
                    <a:pt x="946708" y="42113"/>
                  </a:lnTo>
                  <a:lnTo>
                    <a:pt x="984364" y="47447"/>
                  </a:lnTo>
                  <a:lnTo>
                    <a:pt x="1017473" y="62725"/>
                  </a:lnTo>
                  <a:lnTo>
                    <a:pt x="1044854" y="86868"/>
                  </a:lnTo>
                  <a:lnTo>
                    <a:pt x="1065314" y="118795"/>
                  </a:lnTo>
                  <a:lnTo>
                    <a:pt x="1111504" y="118795"/>
                  </a:lnTo>
                  <a:lnTo>
                    <a:pt x="1090510" y="76238"/>
                  </a:lnTo>
                  <a:lnTo>
                    <a:pt x="1061885" y="42989"/>
                  </a:lnTo>
                  <a:lnTo>
                    <a:pt x="1027277" y="19151"/>
                  </a:lnTo>
                  <a:lnTo>
                    <a:pt x="988339" y="4800"/>
                  </a:lnTo>
                  <a:lnTo>
                    <a:pt x="946708" y="0"/>
                  </a:lnTo>
                  <a:lnTo>
                    <a:pt x="899363" y="6629"/>
                  </a:lnTo>
                  <a:lnTo>
                    <a:pt x="856907" y="25361"/>
                  </a:lnTo>
                  <a:lnTo>
                    <a:pt x="820991" y="54394"/>
                  </a:lnTo>
                  <a:lnTo>
                    <a:pt x="793280" y="91948"/>
                  </a:lnTo>
                  <a:lnTo>
                    <a:pt x="775436" y="136258"/>
                  </a:lnTo>
                  <a:lnTo>
                    <a:pt x="769124" y="185521"/>
                  </a:lnTo>
                  <a:lnTo>
                    <a:pt x="775436" y="235013"/>
                  </a:lnTo>
                  <a:lnTo>
                    <a:pt x="793280" y="279488"/>
                  </a:lnTo>
                  <a:lnTo>
                    <a:pt x="820991" y="317182"/>
                  </a:lnTo>
                  <a:lnTo>
                    <a:pt x="856907" y="346303"/>
                  </a:lnTo>
                  <a:lnTo>
                    <a:pt x="899363" y="365074"/>
                  </a:lnTo>
                  <a:lnTo>
                    <a:pt x="946708" y="371729"/>
                  </a:lnTo>
                  <a:lnTo>
                    <a:pt x="995159" y="365887"/>
                  </a:lnTo>
                  <a:lnTo>
                    <a:pt x="1037196" y="348983"/>
                  </a:lnTo>
                  <a:lnTo>
                    <a:pt x="1071753" y="321983"/>
                  </a:lnTo>
                  <a:lnTo>
                    <a:pt x="1097762" y="285826"/>
                  </a:lnTo>
                  <a:lnTo>
                    <a:pt x="1114145" y="241452"/>
                  </a:lnTo>
                  <a:lnTo>
                    <a:pt x="1119835" y="189839"/>
                  </a:lnTo>
                  <a:lnTo>
                    <a:pt x="1119835" y="171284"/>
                  </a:lnTo>
                  <a:close/>
                </a:path>
                <a:path w="1200150" h="372109">
                  <a:moveTo>
                    <a:pt x="1200035" y="10083"/>
                  </a:moveTo>
                  <a:lnTo>
                    <a:pt x="1156665" y="10083"/>
                  </a:lnTo>
                  <a:lnTo>
                    <a:pt x="1156665" y="364629"/>
                  </a:lnTo>
                  <a:lnTo>
                    <a:pt x="1200035" y="364629"/>
                  </a:lnTo>
                  <a:lnTo>
                    <a:pt x="1200035" y="10083"/>
                  </a:lnTo>
                  <a:close/>
                </a:path>
              </a:pathLst>
            </a:custGeom>
            <a:solidFill>
              <a:srgbClr val="08B89D"/>
            </a:solidFill>
          </p:spPr>
          <p:txBody>
            <a:bodyPr wrap="square" lIns="0" tIns="0" rIns="0" bIns="0" rtlCol="0"/>
            <a:lstStyle/>
            <a:p>
              <a:endParaRPr/>
            </a:p>
          </p:txBody>
        </p:sp>
        <p:sp>
          <p:nvSpPr>
            <p:cNvPr id="6" name="object 6">
              <a:extLst>
                <a:ext uri="{FF2B5EF4-FFF2-40B4-BE49-F238E27FC236}">
                  <a16:creationId xmlns:a16="http://schemas.microsoft.com/office/drawing/2014/main" id="{204F4540-AAA8-6A66-0B37-22EB2277F72E}"/>
                </a:ext>
              </a:extLst>
            </p:cNvPr>
            <p:cNvSpPr/>
            <p:nvPr/>
          </p:nvSpPr>
          <p:spPr>
            <a:xfrm>
              <a:off x="17584815" y="376954"/>
              <a:ext cx="614045" cy="701675"/>
            </a:xfrm>
            <a:custGeom>
              <a:avLst/>
              <a:gdLst/>
              <a:ahLst/>
              <a:cxnLst/>
              <a:rect l="l" t="t" r="r" b="b"/>
              <a:pathLst>
                <a:path w="614044" h="701675">
                  <a:moveTo>
                    <a:pt x="102819" y="229514"/>
                  </a:moveTo>
                  <a:lnTo>
                    <a:pt x="0" y="170192"/>
                  </a:lnTo>
                  <a:lnTo>
                    <a:pt x="0" y="513638"/>
                  </a:lnTo>
                  <a:lnTo>
                    <a:pt x="102819" y="454355"/>
                  </a:lnTo>
                  <a:lnTo>
                    <a:pt x="102819" y="229514"/>
                  </a:lnTo>
                  <a:close/>
                </a:path>
                <a:path w="614044" h="701675">
                  <a:moveTo>
                    <a:pt x="294754" y="0"/>
                  </a:moveTo>
                  <a:lnTo>
                    <a:pt x="22872" y="157022"/>
                  </a:lnTo>
                  <a:lnTo>
                    <a:pt x="120624" y="213410"/>
                  </a:lnTo>
                  <a:lnTo>
                    <a:pt x="294754" y="112877"/>
                  </a:lnTo>
                  <a:lnTo>
                    <a:pt x="294754" y="0"/>
                  </a:lnTo>
                  <a:close/>
                </a:path>
                <a:path w="614044" h="701675">
                  <a:moveTo>
                    <a:pt x="600036" y="532244"/>
                  </a:moveTo>
                  <a:lnTo>
                    <a:pt x="500100" y="474522"/>
                  </a:lnTo>
                  <a:lnTo>
                    <a:pt x="330936" y="572223"/>
                  </a:lnTo>
                  <a:lnTo>
                    <a:pt x="330936" y="687641"/>
                  </a:lnTo>
                  <a:lnTo>
                    <a:pt x="600036" y="532244"/>
                  </a:lnTo>
                  <a:close/>
                </a:path>
                <a:path w="614044"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614044"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Lst>
            </a:custGeom>
            <a:solidFill>
              <a:srgbClr val="08B89D"/>
            </a:solidFill>
          </p:spPr>
          <p:txBody>
            <a:bodyPr wrap="square" lIns="0" tIns="0" rIns="0" bIns="0" rtlCol="0"/>
            <a:lstStyle/>
            <a:p>
              <a:endParaRPr/>
            </a:p>
          </p:txBody>
        </p:sp>
      </p:grpSp>
    </p:spTree>
    <p:extLst>
      <p:ext uri="{BB962C8B-B14F-4D97-AF65-F5344CB8AC3E}">
        <p14:creationId xmlns:p14="http://schemas.microsoft.com/office/powerpoint/2010/main" val="2527527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2FB966-2E36-B536-A791-39100179D76C}"/>
              </a:ext>
            </a:extLst>
          </p:cNvPr>
          <p:cNvSpPr/>
          <p:nvPr userDrawn="1"/>
        </p:nvSpPr>
        <p:spPr>
          <a:xfrm>
            <a:off x="-5201" y="0"/>
            <a:ext cx="20109300" cy="5807075"/>
          </a:xfrm>
          <a:prstGeom prst="rect">
            <a:avLst/>
          </a:prstGeom>
          <a:solidFill>
            <a:srgbClr val="08B8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3" name="object 6">
            <a:extLst>
              <a:ext uri="{FF2B5EF4-FFF2-40B4-BE49-F238E27FC236}">
                <a16:creationId xmlns:a16="http://schemas.microsoft.com/office/drawing/2014/main" id="{C32F6822-88C3-11A2-3761-10E67796D439}"/>
              </a:ext>
            </a:extLst>
          </p:cNvPr>
          <p:cNvSpPr/>
          <p:nvPr userDrawn="1"/>
        </p:nvSpPr>
        <p:spPr>
          <a:xfrm>
            <a:off x="17584815" y="376954"/>
            <a:ext cx="1878330" cy="701675"/>
          </a:xfrm>
          <a:custGeom>
            <a:avLst/>
            <a:gdLst/>
            <a:ahLst/>
            <a:cxnLst/>
            <a:rect l="l" t="t" r="r" b="b"/>
            <a:pathLst>
              <a:path w="1878330" h="701675">
                <a:moveTo>
                  <a:pt x="102819" y="229514"/>
                </a:moveTo>
                <a:lnTo>
                  <a:pt x="0" y="170192"/>
                </a:lnTo>
                <a:lnTo>
                  <a:pt x="0" y="513638"/>
                </a:lnTo>
                <a:lnTo>
                  <a:pt x="102819" y="454355"/>
                </a:lnTo>
                <a:lnTo>
                  <a:pt x="102819" y="229514"/>
                </a:lnTo>
                <a:close/>
              </a:path>
              <a:path w="1878330" h="701675">
                <a:moveTo>
                  <a:pt x="294754" y="0"/>
                </a:moveTo>
                <a:lnTo>
                  <a:pt x="22872" y="157022"/>
                </a:lnTo>
                <a:lnTo>
                  <a:pt x="120624" y="213410"/>
                </a:lnTo>
                <a:lnTo>
                  <a:pt x="294754" y="112877"/>
                </a:lnTo>
                <a:lnTo>
                  <a:pt x="294754" y="0"/>
                </a:lnTo>
                <a:close/>
              </a:path>
              <a:path w="1878330" h="701675">
                <a:moveTo>
                  <a:pt x="600036" y="532244"/>
                </a:moveTo>
                <a:lnTo>
                  <a:pt x="500100" y="474522"/>
                </a:lnTo>
                <a:lnTo>
                  <a:pt x="330936" y="572223"/>
                </a:lnTo>
                <a:lnTo>
                  <a:pt x="330936" y="687641"/>
                </a:lnTo>
                <a:lnTo>
                  <a:pt x="600036" y="532244"/>
                </a:lnTo>
                <a:close/>
              </a:path>
              <a:path w="1878330"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1878330"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 w="1878330" h="701675">
                <a:moveTo>
                  <a:pt x="1028661" y="440677"/>
                </a:moveTo>
                <a:lnTo>
                  <a:pt x="857986" y="440677"/>
                </a:lnTo>
                <a:lnTo>
                  <a:pt x="857986" y="482765"/>
                </a:lnTo>
                <a:lnTo>
                  <a:pt x="983792" y="482765"/>
                </a:lnTo>
                <a:lnTo>
                  <a:pt x="971448" y="528878"/>
                </a:lnTo>
                <a:lnTo>
                  <a:pt x="945108" y="565734"/>
                </a:lnTo>
                <a:lnTo>
                  <a:pt x="906030" y="590156"/>
                </a:lnTo>
                <a:lnTo>
                  <a:pt x="855522" y="598995"/>
                </a:lnTo>
                <a:lnTo>
                  <a:pt x="813054" y="591578"/>
                </a:lnTo>
                <a:lnTo>
                  <a:pt x="776173" y="570979"/>
                </a:lnTo>
                <a:lnTo>
                  <a:pt x="747102" y="539686"/>
                </a:lnTo>
                <a:lnTo>
                  <a:pt x="728040" y="500164"/>
                </a:lnTo>
                <a:lnTo>
                  <a:pt x="721194" y="454914"/>
                </a:lnTo>
                <a:lnTo>
                  <a:pt x="728040" y="410057"/>
                </a:lnTo>
                <a:lnTo>
                  <a:pt x="747102" y="370751"/>
                </a:lnTo>
                <a:lnTo>
                  <a:pt x="776173" y="339521"/>
                </a:lnTo>
                <a:lnTo>
                  <a:pt x="813054" y="318935"/>
                </a:lnTo>
                <a:lnTo>
                  <a:pt x="855522" y="311505"/>
                </a:lnTo>
                <a:lnTo>
                  <a:pt x="893178" y="316839"/>
                </a:lnTo>
                <a:lnTo>
                  <a:pt x="926287" y="332117"/>
                </a:lnTo>
                <a:lnTo>
                  <a:pt x="953668" y="356260"/>
                </a:lnTo>
                <a:lnTo>
                  <a:pt x="974140" y="388188"/>
                </a:lnTo>
                <a:lnTo>
                  <a:pt x="1020318" y="388188"/>
                </a:lnTo>
                <a:lnTo>
                  <a:pt x="999324" y="345630"/>
                </a:lnTo>
                <a:lnTo>
                  <a:pt x="970699" y="312381"/>
                </a:lnTo>
                <a:lnTo>
                  <a:pt x="936091" y="288544"/>
                </a:lnTo>
                <a:lnTo>
                  <a:pt x="897153" y="274193"/>
                </a:lnTo>
                <a:lnTo>
                  <a:pt x="855522" y="269392"/>
                </a:lnTo>
                <a:lnTo>
                  <a:pt x="808189" y="276021"/>
                </a:lnTo>
                <a:lnTo>
                  <a:pt x="765721" y="294754"/>
                </a:lnTo>
                <a:lnTo>
                  <a:pt x="729805" y="323786"/>
                </a:lnTo>
                <a:lnTo>
                  <a:pt x="702094" y="361340"/>
                </a:lnTo>
                <a:lnTo>
                  <a:pt x="684250" y="405650"/>
                </a:lnTo>
                <a:lnTo>
                  <a:pt x="677938" y="454914"/>
                </a:lnTo>
                <a:lnTo>
                  <a:pt x="684250" y="504405"/>
                </a:lnTo>
                <a:lnTo>
                  <a:pt x="702094" y="548881"/>
                </a:lnTo>
                <a:lnTo>
                  <a:pt x="729805" y="586574"/>
                </a:lnTo>
                <a:lnTo>
                  <a:pt x="765721" y="615696"/>
                </a:lnTo>
                <a:lnTo>
                  <a:pt x="808189" y="634466"/>
                </a:lnTo>
                <a:lnTo>
                  <a:pt x="855522" y="641121"/>
                </a:lnTo>
                <a:lnTo>
                  <a:pt x="903973" y="635279"/>
                </a:lnTo>
                <a:lnTo>
                  <a:pt x="946010" y="618375"/>
                </a:lnTo>
                <a:lnTo>
                  <a:pt x="980567" y="591375"/>
                </a:lnTo>
                <a:lnTo>
                  <a:pt x="1006576" y="555218"/>
                </a:lnTo>
                <a:lnTo>
                  <a:pt x="1022959" y="510844"/>
                </a:lnTo>
                <a:lnTo>
                  <a:pt x="1028661" y="459232"/>
                </a:lnTo>
                <a:lnTo>
                  <a:pt x="1028661" y="440677"/>
                </a:lnTo>
                <a:close/>
              </a:path>
              <a:path w="1878330" h="701675">
                <a:moveTo>
                  <a:pt x="1414208" y="440677"/>
                </a:moveTo>
                <a:lnTo>
                  <a:pt x="1243533" y="440677"/>
                </a:lnTo>
                <a:lnTo>
                  <a:pt x="1243533" y="482765"/>
                </a:lnTo>
                <a:lnTo>
                  <a:pt x="1369339" y="482765"/>
                </a:lnTo>
                <a:lnTo>
                  <a:pt x="1356995" y="528878"/>
                </a:lnTo>
                <a:lnTo>
                  <a:pt x="1330655" y="565734"/>
                </a:lnTo>
                <a:lnTo>
                  <a:pt x="1291577" y="590156"/>
                </a:lnTo>
                <a:lnTo>
                  <a:pt x="1241069" y="598995"/>
                </a:lnTo>
                <a:lnTo>
                  <a:pt x="1198600" y="591578"/>
                </a:lnTo>
                <a:lnTo>
                  <a:pt x="1161719" y="570979"/>
                </a:lnTo>
                <a:lnTo>
                  <a:pt x="1132649" y="539686"/>
                </a:lnTo>
                <a:lnTo>
                  <a:pt x="1113586" y="500164"/>
                </a:lnTo>
                <a:lnTo>
                  <a:pt x="1106741" y="454914"/>
                </a:lnTo>
                <a:lnTo>
                  <a:pt x="1113586" y="410057"/>
                </a:lnTo>
                <a:lnTo>
                  <a:pt x="1132649" y="370751"/>
                </a:lnTo>
                <a:lnTo>
                  <a:pt x="1161719" y="339521"/>
                </a:lnTo>
                <a:lnTo>
                  <a:pt x="1198600" y="318935"/>
                </a:lnTo>
                <a:lnTo>
                  <a:pt x="1241069" y="311505"/>
                </a:lnTo>
                <a:lnTo>
                  <a:pt x="1278724" y="316839"/>
                </a:lnTo>
                <a:lnTo>
                  <a:pt x="1311833" y="332117"/>
                </a:lnTo>
                <a:lnTo>
                  <a:pt x="1339215" y="356260"/>
                </a:lnTo>
                <a:lnTo>
                  <a:pt x="1359687" y="388188"/>
                </a:lnTo>
                <a:lnTo>
                  <a:pt x="1405864" y="388188"/>
                </a:lnTo>
                <a:lnTo>
                  <a:pt x="1384871" y="345630"/>
                </a:lnTo>
                <a:lnTo>
                  <a:pt x="1356245" y="312381"/>
                </a:lnTo>
                <a:lnTo>
                  <a:pt x="1321638" y="288544"/>
                </a:lnTo>
                <a:lnTo>
                  <a:pt x="1282700" y="274193"/>
                </a:lnTo>
                <a:lnTo>
                  <a:pt x="1241069" y="269392"/>
                </a:lnTo>
                <a:lnTo>
                  <a:pt x="1193723" y="276021"/>
                </a:lnTo>
                <a:lnTo>
                  <a:pt x="1151267" y="294754"/>
                </a:lnTo>
                <a:lnTo>
                  <a:pt x="1115352" y="323786"/>
                </a:lnTo>
                <a:lnTo>
                  <a:pt x="1087640" y="361340"/>
                </a:lnTo>
                <a:lnTo>
                  <a:pt x="1069797" y="405650"/>
                </a:lnTo>
                <a:lnTo>
                  <a:pt x="1063485" y="454914"/>
                </a:lnTo>
                <a:lnTo>
                  <a:pt x="1069797" y="504405"/>
                </a:lnTo>
                <a:lnTo>
                  <a:pt x="1087640" y="548881"/>
                </a:lnTo>
                <a:lnTo>
                  <a:pt x="1115352" y="586574"/>
                </a:lnTo>
                <a:lnTo>
                  <a:pt x="1151267" y="615696"/>
                </a:lnTo>
                <a:lnTo>
                  <a:pt x="1193723" y="634466"/>
                </a:lnTo>
                <a:lnTo>
                  <a:pt x="1241069" y="641121"/>
                </a:lnTo>
                <a:lnTo>
                  <a:pt x="1289519" y="635279"/>
                </a:lnTo>
                <a:lnTo>
                  <a:pt x="1331556" y="618375"/>
                </a:lnTo>
                <a:lnTo>
                  <a:pt x="1366113" y="591375"/>
                </a:lnTo>
                <a:lnTo>
                  <a:pt x="1392123" y="555218"/>
                </a:lnTo>
                <a:lnTo>
                  <a:pt x="1408506" y="510844"/>
                </a:lnTo>
                <a:lnTo>
                  <a:pt x="1414208" y="459232"/>
                </a:lnTo>
                <a:lnTo>
                  <a:pt x="1414208" y="440677"/>
                </a:lnTo>
                <a:close/>
              </a:path>
              <a:path w="1878330" h="701675">
                <a:moveTo>
                  <a:pt x="1797773" y="440677"/>
                </a:moveTo>
                <a:lnTo>
                  <a:pt x="1627098" y="440677"/>
                </a:lnTo>
                <a:lnTo>
                  <a:pt x="1627098" y="482765"/>
                </a:lnTo>
                <a:lnTo>
                  <a:pt x="1752917" y="482765"/>
                </a:lnTo>
                <a:lnTo>
                  <a:pt x="1740573" y="528878"/>
                </a:lnTo>
                <a:lnTo>
                  <a:pt x="1714233" y="565734"/>
                </a:lnTo>
                <a:lnTo>
                  <a:pt x="1675155" y="590156"/>
                </a:lnTo>
                <a:lnTo>
                  <a:pt x="1624647" y="598995"/>
                </a:lnTo>
                <a:lnTo>
                  <a:pt x="1582178" y="591578"/>
                </a:lnTo>
                <a:lnTo>
                  <a:pt x="1545297" y="570979"/>
                </a:lnTo>
                <a:lnTo>
                  <a:pt x="1516227" y="539686"/>
                </a:lnTo>
                <a:lnTo>
                  <a:pt x="1497164" y="500164"/>
                </a:lnTo>
                <a:lnTo>
                  <a:pt x="1490319" y="454914"/>
                </a:lnTo>
                <a:lnTo>
                  <a:pt x="1497164" y="410057"/>
                </a:lnTo>
                <a:lnTo>
                  <a:pt x="1516227" y="370751"/>
                </a:lnTo>
                <a:lnTo>
                  <a:pt x="1545297" y="339521"/>
                </a:lnTo>
                <a:lnTo>
                  <a:pt x="1582178" y="318935"/>
                </a:lnTo>
                <a:lnTo>
                  <a:pt x="1624647" y="311505"/>
                </a:lnTo>
                <a:lnTo>
                  <a:pt x="1662303" y="316839"/>
                </a:lnTo>
                <a:lnTo>
                  <a:pt x="1695411" y="332117"/>
                </a:lnTo>
                <a:lnTo>
                  <a:pt x="1722793" y="356260"/>
                </a:lnTo>
                <a:lnTo>
                  <a:pt x="1743252" y="388188"/>
                </a:lnTo>
                <a:lnTo>
                  <a:pt x="1789442" y="388188"/>
                </a:lnTo>
                <a:lnTo>
                  <a:pt x="1768449" y="345630"/>
                </a:lnTo>
                <a:lnTo>
                  <a:pt x="1739823" y="312381"/>
                </a:lnTo>
                <a:lnTo>
                  <a:pt x="1705216" y="288544"/>
                </a:lnTo>
                <a:lnTo>
                  <a:pt x="1666278" y="274193"/>
                </a:lnTo>
                <a:lnTo>
                  <a:pt x="1624647" y="269392"/>
                </a:lnTo>
                <a:lnTo>
                  <a:pt x="1577301" y="276021"/>
                </a:lnTo>
                <a:lnTo>
                  <a:pt x="1534845" y="294754"/>
                </a:lnTo>
                <a:lnTo>
                  <a:pt x="1498930" y="323786"/>
                </a:lnTo>
                <a:lnTo>
                  <a:pt x="1471218" y="361340"/>
                </a:lnTo>
                <a:lnTo>
                  <a:pt x="1453375" y="405650"/>
                </a:lnTo>
                <a:lnTo>
                  <a:pt x="1447063" y="454914"/>
                </a:lnTo>
                <a:lnTo>
                  <a:pt x="1453375" y="504405"/>
                </a:lnTo>
                <a:lnTo>
                  <a:pt x="1471218" y="548881"/>
                </a:lnTo>
                <a:lnTo>
                  <a:pt x="1498930" y="586574"/>
                </a:lnTo>
                <a:lnTo>
                  <a:pt x="1534845" y="615696"/>
                </a:lnTo>
                <a:lnTo>
                  <a:pt x="1577301" y="634466"/>
                </a:lnTo>
                <a:lnTo>
                  <a:pt x="1624647" y="641121"/>
                </a:lnTo>
                <a:lnTo>
                  <a:pt x="1673098" y="635279"/>
                </a:lnTo>
                <a:lnTo>
                  <a:pt x="1715135" y="618375"/>
                </a:lnTo>
                <a:lnTo>
                  <a:pt x="1749691" y="591375"/>
                </a:lnTo>
                <a:lnTo>
                  <a:pt x="1775701" y="555218"/>
                </a:lnTo>
                <a:lnTo>
                  <a:pt x="1792084" y="510844"/>
                </a:lnTo>
                <a:lnTo>
                  <a:pt x="1797773" y="459232"/>
                </a:lnTo>
                <a:lnTo>
                  <a:pt x="1797773" y="440677"/>
                </a:lnTo>
                <a:close/>
              </a:path>
              <a:path w="1878330" h="701675">
                <a:moveTo>
                  <a:pt x="1877974" y="279476"/>
                </a:moveTo>
                <a:lnTo>
                  <a:pt x="1834603" y="279476"/>
                </a:lnTo>
                <a:lnTo>
                  <a:pt x="1834603" y="634022"/>
                </a:lnTo>
                <a:lnTo>
                  <a:pt x="1877974" y="634022"/>
                </a:lnTo>
                <a:lnTo>
                  <a:pt x="1877974" y="279476"/>
                </a:lnTo>
                <a:close/>
              </a:path>
            </a:pathLst>
          </a:custGeom>
          <a:solidFill>
            <a:srgbClr val="FFFFFF"/>
          </a:solidFill>
        </p:spPr>
        <p:txBody>
          <a:bodyPr wrap="square" lIns="0" tIns="0" rIns="0" bIns="0" rtlCol="0"/>
          <a:lstStyle/>
          <a:p>
            <a:endParaRPr/>
          </a:p>
        </p:txBody>
      </p:sp>
      <p:sp>
        <p:nvSpPr>
          <p:cNvPr id="5" name="Picture Placeholder 4">
            <a:extLst>
              <a:ext uri="{FF2B5EF4-FFF2-40B4-BE49-F238E27FC236}">
                <a16:creationId xmlns:a16="http://schemas.microsoft.com/office/drawing/2014/main" id="{0122D1FD-D9FE-79FC-7949-E654F57B697B}"/>
              </a:ext>
            </a:extLst>
          </p:cNvPr>
          <p:cNvSpPr>
            <a:spLocks noGrp="1"/>
          </p:cNvSpPr>
          <p:nvPr>
            <p:ph type="pic" sz="quarter" idx="10"/>
          </p:nvPr>
        </p:nvSpPr>
        <p:spPr>
          <a:xfrm>
            <a:off x="-5200" y="5807075"/>
            <a:ext cx="20109300" cy="5502275"/>
          </a:xfrm>
          <a:pattFill prst="pct5">
            <a:fgClr>
              <a:srgbClr val="0070C0"/>
            </a:fgClr>
            <a:bgClr>
              <a:schemeClr val="bg1"/>
            </a:bgClr>
          </a:pattFill>
        </p:spPr>
        <p:txBody>
          <a:bodyPr/>
          <a:lstStyle/>
          <a:p>
            <a:r>
              <a:rPr lang="en-US"/>
              <a:t>Click icon to add picture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1A4D16B3-BCE1-8B93-0612-0834B722CAA5}"/>
              </a:ext>
            </a:extLst>
          </p:cNvPr>
          <p:cNvSpPr/>
          <p:nvPr userDrawn="1"/>
        </p:nvSpPr>
        <p:spPr>
          <a:xfrm>
            <a:off x="14952423" y="0"/>
            <a:ext cx="5151755" cy="11308715"/>
          </a:xfrm>
          <a:custGeom>
            <a:avLst/>
            <a:gdLst/>
            <a:ahLst/>
            <a:cxnLst/>
            <a:rect l="l" t="t" r="r" b="b"/>
            <a:pathLst>
              <a:path w="5151755" h="11308715">
                <a:moveTo>
                  <a:pt x="5151665" y="0"/>
                </a:moveTo>
                <a:lnTo>
                  <a:pt x="0" y="0"/>
                </a:lnTo>
                <a:lnTo>
                  <a:pt x="0" y="11308556"/>
                </a:lnTo>
                <a:lnTo>
                  <a:pt x="5151665" y="11308556"/>
                </a:lnTo>
                <a:lnTo>
                  <a:pt x="5151665" y="0"/>
                </a:lnTo>
                <a:close/>
              </a:path>
            </a:pathLst>
          </a:custGeom>
          <a:solidFill>
            <a:srgbClr val="08B89D"/>
          </a:solidFill>
        </p:spPr>
        <p:txBody>
          <a:bodyPr wrap="square" lIns="0" tIns="0" rIns="0" bIns="0" rtlCol="0"/>
          <a:lstStyle/>
          <a:p>
            <a:endParaRPr/>
          </a:p>
        </p:txBody>
      </p:sp>
      <p:sp>
        <p:nvSpPr>
          <p:cNvPr id="3" name="object 6">
            <a:extLst>
              <a:ext uri="{FF2B5EF4-FFF2-40B4-BE49-F238E27FC236}">
                <a16:creationId xmlns:a16="http://schemas.microsoft.com/office/drawing/2014/main" id="{557FD32B-2C54-B0C5-F679-5B2DD0FC0D1A}"/>
              </a:ext>
            </a:extLst>
          </p:cNvPr>
          <p:cNvSpPr/>
          <p:nvPr userDrawn="1"/>
        </p:nvSpPr>
        <p:spPr>
          <a:xfrm>
            <a:off x="17584815" y="376954"/>
            <a:ext cx="1878330" cy="701675"/>
          </a:xfrm>
          <a:custGeom>
            <a:avLst/>
            <a:gdLst/>
            <a:ahLst/>
            <a:cxnLst/>
            <a:rect l="l" t="t" r="r" b="b"/>
            <a:pathLst>
              <a:path w="1878330" h="701675">
                <a:moveTo>
                  <a:pt x="102819" y="229514"/>
                </a:moveTo>
                <a:lnTo>
                  <a:pt x="0" y="170192"/>
                </a:lnTo>
                <a:lnTo>
                  <a:pt x="0" y="513638"/>
                </a:lnTo>
                <a:lnTo>
                  <a:pt x="102819" y="454355"/>
                </a:lnTo>
                <a:lnTo>
                  <a:pt x="102819" y="229514"/>
                </a:lnTo>
                <a:close/>
              </a:path>
              <a:path w="1878330" h="701675">
                <a:moveTo>
                  <a:pt x="294754" y="0"/>
                </a:moveTo>
                <a:lnTo>
                  <a:pt x="22872" y="157022"/>
                </a:lnTo>
                <a:lnTo>
                  <a:pt x="120624" y="213410"/>
                </a:lnTo>
                <a:lnTo>
                  <a:pt x="294754" y="112877"/>
                </a:lnTo>
                <a:lnTo>
                  <a:pt x="294754" y="0"/>
                </a:lnTo>
                <a:close/>
              </a:path>
              <a:path w="1878330" h="701675">
                <a:moveTo>
                  <a:pt x="600036" y="532244"/>
                </a:moveTo>
                <a:lnTo>
                  <a:pt x="500100" y="474522"/>
                </a:lnTo>
                <a:lnTo>
                  <a:pt x="330936" y="572223"/>
                </a:lnTo>
                <a:lnTo>
                  <a:pt x="330936" y="687641"/>
                </a:lnTo>
                <a:lnTo>
                  <a:pt x="600036" y="532244"/>
                </a:lnTo>
                <a:close/>
              </a:path>
              <a:path w="1878330"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1878330"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 w="1878330" h="701675">
                <a:moveTo>
                  <a:pt x="1028661" y="440677"/>
                </a:moveTo>
                <a:lnTo>
                  <a:pt x="857986" y="440677"/>
                </a:lnTo>
                <a:lnTo>
                  <a:pt x="857986" y="482765"/>
                </a:lnTo>
                <a:lnTo>
                  <a:pt x="983792" y="482765"/>
                </a:lnTo>
                <a:lnTo>
                  <a:pt x="971448" y="528878"/>
                </a:lnTo>
                <a:lnTo>
                  <a:pt x="945108" y="565734"/>
                </a:lnTo>
                <a:lnTo>
                  <a:pt x="906030" y="590156"/>
                </a:lnTo>
                <a:lnTo>
                  <a:pt x="855522" y="598995"/>
                </a:lnTo>
                <a:lnTo>
                  <a:pt x="813054" y="591578"/>
                </a:lnTo>
                <a:lnTo>
                  <a:pt x="776173" y="570979"/>
                </a:lnTo>
                <a:lnTo>
                  <a:pt x="747102" y="539686"/>
                </a:lnTo>
                <a:lnTo>
                  <a:pt x="728040" y="500164"/>
                </a:lnTo>
                <a:lnTo>
                  <a:pt x="721194" y="454914"/>
                </a:lnTo>
                <a:lnTo>
                  <a:pt x="728040" y="410057"/>
                </a:lnTo>
                <a:lnTo>
                  <a:pt x="747102" y="370751"/>
                </a:lnTo>
                <a:lnTo>
                  <a:pt x="776173" y="339521"/>
                </a:lnTo>
                <a:lnTo>
                  <a:pt x="813054" y="318935"/>
                </a:lnTo>
                <a:lnTo>
                  <a:pt x="855522" y="311505"/>
                </a:lnTo>
                <a:lnTo>
                  <a:pt x="893178" y="316839"/>
                </a:lnTo>
                <a:lnTo>
                  <a:pt x="926287" y="332117"/>
                </a:lnTo>
                <a:lnTo>
                  <a:pt x="953668" y="356260"/>
                </a:lnTo>
                <a:lnTo>
                  <a:pt x="974140" y="388188"/>
                </a:lnTo>
                <a:lnTo>
                  <a:pt x="1020318" y="388188"/>
                </a:lnTo>
                <a:lnTo>
                  <a:pt x="999324" y="345630"/>
                </a:lnTo>
                <a:lnTo>
                  <a:pt x="970699" y="312381"/>
                </a:lnTo>
                <a:lnTo>
                  <a:pt x="936091" y="288544"/>
                </a:lnTo>
                <a:lnTo>
                  <a:pt x="897153" y="274193"/>
                </a:lnTo>
                <a:lnTo>
                  <a:pt x="855522" y="269392"/>
                </a:lnTo>
                <a:lnTo>
                  <a:pt x="808189" y="276021"/>
                </a:lnTo>
                <a:lnTo>
                  <a:pt x="765721" y="294754"/>
                </a:lnTo>
                <a:lnTo>
                  <a:pt x="729805" y="323786"/>
                </a:lnTo>
                <a:lnTo>
                  <a:pt x="702094" y="361340"/>
                </a:lnTo>
                <a:lnTo>
                  <a:pt x="684250" y="405650"/>
                </a:lnTo>
                <a:lnTo>
                  <a:pt x="677938" y="454914"/>
                </a:lnTo>
                <a:lnTo>
                  <a:pt x="684250" y="504405"/>
                </a:lnTo>
                <a:lnTo>
                  <a:pt x="702094" y="548881"/>
                </a:lnTo>
                <a:lnTo>
                  <a:pt x="729805" y="586574"/>
                </a:lnTo>
                <a:lnTo>
                  <a:pt x="765721" y="615696"/>
                </a:lnTo>
                <a:lnTo>
                  <a:pt x="808189" y="634466"/>
                </a:lnTo>
                <a:lnTo>
                  <a:pt x="855522" y="641121"/>
                </a:lnTo>
                <a:lnTo>
                  <a:pt x="903973" y="635279"/>
                </a:lnTo>
                <a:lnTo>
                  <a:pt x="946010" y="618375"/>
                </a:lnTo>
                <a:lnTo>
                  <a:pt x="980567" y="591375"/>
                </a:lnTo>
                <a:lnTo>
                  <a:pt x="1006576" y="555218"/>
                </a:lnTo>
                <a:lnTo>
                  <a:pt x="1022959" y="510844"/>
                </a:lnTo>
                <a:lnTo>
                  <a:pt x="1028661" y="459232"/>
                </a:lnTo>
                <a:lnTo>
                  <a:pt x="1028661" y="440677"/>
                </a:lnTo>
                <a:close/>
              </a:path>
              <a:path w="1878330" h="701675">
                <a:moveTo>
                  <a:pt x="1414208" y="440677"/>
                </a:moveTo>
                <a:lnTo>
                  <a:pt x="1243533" y="440677"/>
                </a:lnTo>
                <a:lnTo>
                  <a:pt x="1243533" y="482765"/>
                </a:lnTo>
                <a:lnTo>
                  <a:pt x="1369339" y="482765"/>
                </a:lnTo>
                <a:lnTo>
                  <a:pt x="1356995" y="528878"/>
                </a:lnTo>
                <a:lnTo>
                  <a:pt x="1330655" y="565734"/>
                </a:lnTo>
                <a:lnTo>
                  <a:pt x="1291577" y="590156"/>
                </a:lnTo>
                <a:lnTo>
                  <a:pt x="1241069" y="598995"/>
                </a:lnTo>
                <a:lnTo>
                  <a:pt x="1198600" y="591578"/>
                </a:lnTo>
                <a:lnTo>
                  <a:pt x="1161719" y="570979"/>
                </a:lnTo>
                <a:lnTo>
                  <a:pt x="1132649" y="539686"/>
                </a:lnTo>
                <a:lnTo>
                  <a:pt x="1113586" y="500164"/>
                </a:lnTo>
                <a:lnTo>
                  <a:pt x="1106741" y="454914"/>
                </a:lnTo>
                <a:lnTo>
                  <a:pt x="1113586" y="410057"/>
                </a:lnTo>
                <a:lnTo>
                  <a:pt x="1132649" y="370751"/>
                </a:lnTo>
                <a:lnTo>
                  <a:pt x="1161719" y="339521"/>
                </a:lnTo>
                <a:lnTo>
                  <a:pt x="1198600" y="318935"/>
                </a:lnTo>
                <a:lnTo>
                  <a:pt x="1241069" y="311505"/>
                </a:lnTo>
                <a:lnTo>
                  <a:pt x="1278724" y="316839"/>
                </a:lnTo>
                <a:lnTo>
                  <a:pt x="1311833" y="332117"/>
                </a:lnTo>
                <a:lnTo>
                  <a:pt x="1339215" y="356260"/>
                </a:lnTo>
                <a:lnTo>
                  <a:pt x="1359687" y="388188"/>
                </a:lnTo>
                <a:lnTo>
                  <a:pt x="1405864" y="388188"/>
                </a:lnTo>
                <a:lnTo>
                  <a:pt x="1384871" y="345630"/>
                </a:lnTo>
                <a:lnTo>
                  <a:pt x="1356245" y="312381"/>
                </a:lnTo>
                <a:lnTo>
                  <a:pt x="1321638" y="288544"/>
                </a:lnTo>
                <a:lnTo>
                  <a:pt x="1282700" y="274193"/>
                </a:lnTo>
                <a:lnTo>
                  <a:pt x="1241069" y="269392"/>
                </a:lnTo>
                <a:lnTo>
                  <a:pt x="1193723" y="276021"/>
                </a:lnTo>
                <a:lnTo>
                  <a:pt x="1151267" y="294754"/>
                </a:lnTo>
                <a:lnTo>
                  <a:pt x="1115352" y="323786"/>
                </a:lnTo>
                <a:lnTo>
                  <a:pt x="1087640" y="361340"/>
                </a:lnTo>
                <a:lnTo>
                  <a:pt x="1069797" y="405650"/>
                </a:lnTo>
                <a:lnTo>
                  <a:pt x="1063485" y="454914"/>
                </a:lnTo>
                <a:lnTo>
                  <a:pt x="1069797" y="504405"/>
                </a:lnTo>
                <a:lnTo>
                  <a:pt x="1087640" y="548881"/>
                </a:lnTo>
                <a:lnTo>
                  <a:pt x="1115352" y="586574"/>
                </a:lnTo>
                <a:lnTo>
                  <a:pt x="1151267" y="615696"/>
                </a:lnTo>
                <a:lnTo>
                  <a:pt x="1193723" y="634466"/>
                </a:lnTo>
                <a:lnTo>
                  <a:pt x="1241069" y="641121"/>
                </a:lnTo>
                <a:lnTo>
                  <a:pt x="1289519" y="635279"/>
                </a:lnTo>
                <a:lnTo>
                  <a:pt x="1331556" y="618375"/>
                </a:lnTo>
                <a:lnTo>
                  <a:pt x="1366113" y="591375"/>
                </a:lnTo>
                <a:lnTo>
                  <a:pt x="1392123" y="555218"/>
                </a:lnTo>
                <a:lnTo>
                  <a:pt x="1408506" y="510844"/>
                </a:lnTo>
                <a:lnTo>
                  <a:pt x="1414208" y="459232"/>
                </a:lnTo>
                <a:lnTo>
                  <a:pt x="1414208" y="440677"/>
                </a:lnTo>
                <a:close/>
              </a:path>
              <a:path w="1878330" h="701675">
                <a:moveTo>
                  <a:pt x="1797773" y="440677"/>
                </a:moveTo>
                <a:lnTo>
                  <a:pt x="1627098" y="440677"/>
                </a:lnTo>
                <a:lnTo>
                  <a:pt x="1627098" y="482765"/>
                </a:lnTo>
                <a:lnTo>
                  <a:pt x="1752917" y="482765"/>
                </a:lnTo>
                <a:lnTo>
                  <a:pt x="1740573" y="528878"/>
                </a:lnTo>
                <a:lnTo>
                  <a:pt x="1714233" y="565734"/>
                </a:lnTo>
                <a:lnTo>
                  <a:pt x="1675155" y="590156"/>
                </a:lnTo>
                <a:lnTo>
                  <a:pt x="1624647" y="598995"/>
                </a:lnTo>
                <a:lnTo>
                  <a:pt x="1582178" y="591578"/>
                </a:lnTo>
                <a:lnTo>
                  <a:pt x="1545297" y="570979"/>
                </a:lnTo>
                <a:lnTo>
                  <a:pt x="1516227" y="539686"/>
                </a:lnTo>
                <a:lnTo>
                  <a:pt x="1497164" y="500164"/>
                </a:lnTo>
                <a:lnTo>
                  <a:pt x="1490319" y="454914"/>
                </a:lnTo>
                <a:lnTo>
                  <a:pt x="1497164" y="410057"/>
                </a:lnTo>
                <a:lnTo>
                  <a:pt x="1516227" y="370751"/>
                </a:lnTo>
                <a:lnTo>
                  <a:pt x="1545297" y="339521"/>
                </a:lnTo>
                <a:lnTo>
                  <a:pt x="1582178" y="318935"/>
                </a:lnTo>
                <a:lnTo>
                  <a:pt x="1624647" y="311505"/>
                </a:lnTo>
                <a:lnTo>
                  <a:pt x="1662303" y="316839"/>
                </a:lnTo>
                <a:lnTo>
                  <a:pt x="1695411" y="332117"/>
                </a:lnTo>
                <a:lnTo>
                  <a:pt x="1722793" y="356260"/>
                </a:lnTo>
                <a:lnTo>
                  <a:pt x="1743252" y="388188"/>
                </a:lnTo>
                <a:lnTo>
                  <a:pt x="1789442" y="388188"/>
                </a:lnTo>
                <a:lnTo>
                  <a:pt x="1768449" y="345630"/>
                </a:lnTo>
                <a:lnTo>
                  <a:pt x="1739823" y="312381"/>
                </a:lnTo>
                <a:lnTo>
                  <a:pt x="1705216" y="288544"/>
                </a:lnTo>
                <a:lnTo>
                  <a:pt x="1666278" y="274193"/>
                </a:lnTo>
                <a:lnTo>
                  <a:pt x="1624647" y="269392"/>
                </a:lnTo>
                <a:lnTo>
                  <a:pt x="1577301" y="276021"/>
                </a:lnTo>
                <a:lnTo>
                  <a:pt x="1534845" y="294754"/>
                </a:lnTo>
                <a:lnTo>
                  <a:pt x="1498930" y="323786"/>
                </a:lnTo>
                <a:lnTo>
                  <a:pt x="1471218" y="361340"/>
                </a:lnTo>
                <a:lnTo>
                  <a:pt x="1453375" y="405650"/>
                </a:lnTo>
                <a:lnTo>
                  <a:pt x="1447063" y="454914"/>
                </a:lnTo>
                <a:lnTo>
                  <a:pt x="1453375" y="504405"/>
                </a:lnTo>
                <a:lnTo>
                  <a:pt x="1471218" y="548881"/>
                </a:lnTo>
                <a:lnTo>
                  <a:pt x="1498930" y="586574"/>
                </a:lnTo>
                <a:lnTo>
                  <a:pt x="1534845" y="615696"/>
                </a:lnTo>
                <a:lnTo>
                  <a:pt x="1577301" y="634466"/>
                </a:lnTo>
                <a:lnTo>
                  <a:pt x="1624647" y="641121"/>
                </a:lnTo>
                <a:lnTo>
                  <a:pt x="1673098" y="635279"/>
                </a:lnTo>
                <a:lnTo>
                  <a:pt x="1715135" y="618375"/>
                </a:lnTo>
                <a:lnTo>
                  <a:pt x="1749691" y="591375"/>
                </a:lnTo>
                <a:lnTo>
                  <a:pt x="1775701" y="555218"/>
                </a:lnTo>
                <a:lnTo>
                  <a:pt x="1792084" y="510844"/>
                </a:lnTo>
                <a:lnTo>
                  <a:pt x="1797773" y="459232"/>
                </a:lnTo>
                <a:lnTo>
                  <a:pt x="1797773" y="440677"/>
                </a:lnTo>
                <a:close/>
              </a:path>
              <a:path w="1878330" h="701675">
                <a:moveTo>
                  <a:pt x="1877974" y="279476"/>
                </a:moveTo>
                <a:lnTo>
                  <a:pt x="1834603" y="279476"/>
                </a:lnTo>
                <a:lnTo>
                  <a:pt x="1834603" y="634022"/>
                </a:lnTo>
                <a:lnTo>
                  <a:pt x="1877974" y="634022"/>
                </a:lnTo>
                <a:lnTo>
                  <a:pt x="1877974" y="279476"/>
                </a:lnTo>
                <a:close/>
              </a:path>
            </a:pathLst>
          </a:custGeom>
          <a:solidFill>
            <a:srgbClr val="FFFFFF"/>
          </a:solidFill>
        </p:spPr>
        <p:txBody>
          <a:bodyPr wrap="square" lIns="0" tIns="0" rIns="0" bIns="0" rtlCol="0"/>
          <a:lstStyle/>
          <a:p>
            <a:endParaRPr/>
          </a:p>
        </p:txBody>
      </p:sp>
      <p:sp>
        <p:nvSpPr>
          <p:cNvPr id="4" name="object 33">
            <a:extLst>
              <a:ext uri="{FF2B5EF4-FFF2-40B4-BE49-F238E27FC236}">
                <a16:creationId xmlns:a16="http://schemas.microsoft.com/office/drawing/2014/main" id="{6968D3A4-3047-D57C-07A4-660CF917D6E0}"/>
              </a:ext>
            </a:extLst>
          </p:cNvPr>
          <p:cNvSpPr/>
          <p:nvPr userDrawn="1"/>
        </p:nvSpPr>
        <p:spPr>
          <a:xfrm>
            <a:off x="0" y="10460414"/>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D95A20-F516-06C5-85E1-52FB3A67E4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6" y="5975054"/>
            <a:ext cx="20112975" cy="5331649"/>
          </a:xfrm>
          <a:prstGeom prst="rect">
            <a:avLst/>
          </a:prstGeom>
        </p:spPr>
      </p:pic>
      <p:sp>
        <p:nvSpPr>
          <p:cNvPr id="3" name="TextBox 2">
            <a:extLst>
              <a:ext uri="{FF2B5EF4-FFF2-40B4-BE49-F238E27FC236}">
                <a16:creationId xmlns:a16="http://schemas.microsoft.com/office/drawing/2014/main" id="{1D5E1431-EA59-9D76-18A2-A134DD998B5E}"/>
              </a:ext>
            </a:extLst>
          </p:cNvPr>
          <p:cNvSpPr txBox="1"/>
          <p:nvPr userDrawn="1"/>
        </p:nvSpPr>
        <p:spPr>
          <a:xfrm>
            <a:off x="-15226" y="7052356"/>
            <a:ext cx="20104100" cy="1200329"/>
          </a:xfrm>
          <a:prstGeom prst="rect">
            <a:avLst/>
          </a:prstGeom>
          <a:noFill/>
        </p:spPr>
        <p:txBody>
          <a:bodyPr wrap="square">
            <a:spAutoFit/>
          </a:bodyPr>
          <a:lstStyle/>
          <a:p>
            <a:pPr algn="ctr"/>
            <a:r>
              <a:rPr lang="en-US" sz="7200" b="1">
                <a:solidFill>
                  <a:schemeClr val="bg1"/>
                </a:solidFill>
                <a:latin typeface="Lato" panose="020F0502020204030203" pitchFamily="34" charset="0"/>
                <a:ea typeface="Lato" panose="020F0502020204030203" pitchFamily="34" charset="0"/>
                <a:cs typeface="Lato" panose="020F0502020204030203" pitchFamily="34" charset="0"/>
              </a:rPr>
              <a:t>Thank you</a:t>
            </a:r>
            <a:endParaRPr lang="en-PT" sz="7200" b="1">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 name="Picture Placeholder 4">
            <a:extLst>
              <a:ext uri="{FF2B5EF4-FFF2-40B4-BE49-F238E27FC236}">
                <a16:creationId xmlns:a16="http://schemas.microsoft.com/office/drawing/2014/main" id="{5CD217D2-4590-A848-FA53-F87E85558909}"/>
              </a:ext>
            </a:extLst>
          </p:cNvPr>
          <p:cNvSpPr>
            <a:spLocks noGrp="1"/>
          </p:cNvSpPr>
          <p:nvPr>
            <p:ph type="pic" sz="quarter" idx="10"/>
          </p:nvPr>
        </p:nvSpPr>
        <p:spPr>
          <a:xfrm>
            <a:off x="6351" y="0"/>
            <a:ext cx="20097749" cy="5975350"/>
          </a:xfrm>
          <a:pattFill prst="pct5">
            <a:fgClr>
              <a:srgbClr val="0070C0"/>
            </a:fgClr>
            <a:bgClr>
              <a:schemeClr val="bg1"/>
            </a:bgClr>
          </a:patt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99756" y="587255"/>
            <a:ext cx="18504586" cy="2121404"/>
          </a:xfrm>
          <a:prstGeom prst="rect">
            <a:avLst/>
          </a:prstGeom>
        </p:spPr>
        <p:txBody>
          <a:bodyPr wrap="square" lIns="0" tIns="0" rIns="0" bIns="0">
            <a:spAutoFit/>
          </a:bodyPr>
          <a:lstStyle>
            <a:lvl1pPr>
              <a:defRPr sz="5650" b="0" i="0">
                <a:solidFill>
                  <a:srgbClr val="221F20"/>
                </a:solidFill>
                <a:latin typeface="Arial Black"/>
                <a:cs typeface="Arial Black"/>
              </a:defRPr>
            </a:lvl1pPr>
          </a:lstStyle>
          <a:p>
            <a:endParaRPr/>
          </a:p>
        </p:txBody>
      </p:sp>
      <p:sp>
        <p:nvSpPr>
          <p:cNvPr id="3" name="Holder 3"/>
          <p:cNvSpPr>
            <a:spLocks noGrp="1"/>
          </p:cNvSpPr>
          <p:nvPr>
            <p:ph type="body" idx="1"/>
          </p:nvPr>
        </p:nvSpPr>
        <p:spPr>
          <a:xfrm>
            <a:off x="1204341" y="3418805"/>
            <a:ext cx="10988675" cy="4749165"/>
          </a:xfrm>
          <a:prstGeom prst="rect">
            <a:avLst/>
          </a:prstGeom>
        </p:spPr>
        <p:txBody>
          <a:bodyPr wrap="square" lIns="0" tIns="0" rIns="0" bIns="0">
            <a:spAutoFit/>
          </a:bodyPr>
          <a:lstStyle>
            <a:lvl1pPr>
              <a:defRPr sz="2450" b="0" i="0">
                <a:solidFill>
                  <a:schemeClr val="tx1"/>
                </a:solidFill>
                <a:latin typeface="Arial"/>
                <a:cs typeface="Arial"/>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3" r:id="rId4"/>
    <p:sldLayoutId id="2147483664" r:id="rId5"/>
    <p:sldLayoutId id="2147483665" r:id="rId6"/>
  </p:sldLayoutIdLst>
  <p:hf hdr="0" ft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descr="Ein Bild, das Wasser, Karte enthält.&#10;&#10;KI-generierte Inhalte können fehlerhaft sein.">
            <a:extLst>
              <a:ext uri="{FF2B5EF4-FFF2-40B4-BE49-F238E27FC236}">
                <a16:creationId xmlns:a16="http://schemas.microsoft.com/office/drawing/2014/main" id="{4DA87C7C-E0D6-5C49-9DEB-0A562CADF3F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969" r="13969"/>
          <a:stretch>
            <a:fillRect/>
          </a:stretch>
        </p:blipFill>
        <p:spPr/>
      </p:pic>
      <p:sp>
        <p:nvSpPr>
          <p:cNvPr id="3" name="object 9">
            <a:extLst>
              <a:ext uri="{FF2B5EF4-FFF2-40B4-BE49-F238E27FC236}">
                <a16:creationId xmlns:a16="http://schemas.microsoft.com/office/drawing/2014/main" id="{242E111A-34D7-24FD-4E9C-E5EF07EC7E42}"/>
              </a:ext>
            </a:extLst>
          </p:cNvPr>
          <p:cNvSpPr/>
          <p:nvPr/>
        </p:nvSpPr>
        <p:spPr>
          <a:xfrm>
            <a:off x="11753429" y="3907798"/>
            <a:ext cx="0" cy="3184525"/>
          </a:xfrm>
          <a:custGeom>
            <a:avLst/>
            <a:gdLst/>
            <a:ahLst/>
            <a:cxnLst/>
            <a:rect l="l" t="t" r="r" b="b"/>
            <a:pathLst>
              <a:path h="3184525">
                <a:moveTo>
                  <a:pt x="0" y="0"/>
                </a:moveTo>
                <a:lnTo>
                  <a:pt x="0" y="3184049"/>
                </a:lnTo>
              </a:path>
            </a:pathLst>
          </a:custGeom>
          <a:ln w="65715">
            <a:solidFill>
              <a:srgbClr val="EBB343"/>
            </a:solidFill>
          </a:ln>
        </p:spPr>
        <p:txBody>
          <a:bodyPr wrap="square" lIns="0" tIns="0" rIns="0" bIns="0" rtlCol="0"/>
          <a:lstStyle/>
          <a:p>
            <a:endParaRPr lang="en-GB" noProof="0"/>
          </a:p>
        </p:txBody>
      </p:sp>
      <p:sp>
        <p:nvSpPr>
          <p:cNvPr id="4" name="TextBox 3">
            <a:extLst>
              <a:ext uri="{FF2B5EF4-FFF2-40B4-BE49-F238E27FC236}">
                <a16:creationId xmlns:a16="http://schemas.microsoft.com/office/drawing/2014/main" id="{F09A2380-37CF-9188-5F64-C668910BF0EA}"/>
              </a:ext>
            </a:extLst>
          </p:cNvPr>
          <p:cNvSpPr txBox="1"/>
          <p:nvPr/>
        </p:nvSpPr>
        <p:spPr>
          <a:xfrm>
            <a:off x="11884337" y="3907798"/>
            <a:ext cx="6470614" cy="1446550"/>
          </a:xfrm>
          <a:prstGeom prst="rect">
            <a:avLst/>
          </a:prstGeom>
          <a:noFill/>
        </p:spPr>
        <p:txBody>
          <a:bodyPr wrap="square" rtlCol="0">
            <a:spAutoFit/>
          </a:bodyPr>
          <a:lstStyle/>
          <a:p>
            <a:r>
              <a:rPr lang="en-GB" sz="4400" b="1" noProof="0">
                <a:solidFill>
                  <a:schemeClr val="bg1"/>
                </a:solidFill>
                <a:latin typeface="Lato ExtraBold" panose="020F0502020204030204" pitchFamily="34" charset="0"/>
                <a:ea typeface="Lato ExtraBold" panose="020F0502020204030204" pitchFamily="34" charset="0"/>
                <a:cs typeface="Lato ExtraBold" panose="020F0502020204030204" pitchFamily="34" charset="0"/>
              </a:rPr>
              <a:t>Carbon Markets for Sanitation</a:t>
            </a:r>
            <a:endParaRPr lang="en-GB" sz="4400" b="1" noProof="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A3FA84B7-65BB-74DF-50CF-17285C829586}"/>
              </a:ext>
            </a:extLst>
          </p:cNvPr>
          <p:cNvSpPr txBox="1"/>
          <p:nvPr/>
        </p:nvSpPr>
        <p:spPr>
          <a:xfrm>
            <a:off x="11884337" y="5500060"/>
            <a:ext cx="6186303" cy="2308324"/>
          </a:xfrm>
          <a:prstGeom prst="rect">
            <a:avLst/>
          </a:prstGeom>
          <a:noFill/>
        </p:spPr>
        <p:txBody>
          <a:bodyPr wrap="square" rtlCol="0">
            <a:spAutoFit/>
          </a:bodyPr>
          <a:lstStyle/>
          <a:p>
            <a:r>
              <a:rPr lang="en-GB" sz="3600" noProof="0">
                <a:solidFill>
                  <a:schemeClr val="bg1"/>
                </a:solidFill>
                <a:latin typeface="Lato" panose="020F0502020204030203" pitchFamily="34" charset="0"/>
                <a:ea typeface="Lato" panose="020F0502020204030203" pitchFamily="34" charset="0"/>
                <a:cs typeface="Lato" panose="020F0502020204030203" pitchFamily="34" charset="0"/>
              </a:rPr>
              <a:t>Introduction of carbon credit projects and carbon market, and eligibility of a sanitation project for carbon market</a:t>
            </a:r>
          </a:p>
        </p:txBody>
      </p:sp>
      <p:sp>
        <p:nvSpPr>
          <p:cNvPr id="6" name="TextBox 5">
            <a:extLst>
              <a:ext uri="{FF2B5EF4-FFF2-40B4-BE49-F238E27FC236}">
                <a16:creationId xmlns:a16="http://schemas.microsoft.com/office/drawing/2014/main" id="{1E793339-F417-0971-124E-85E1143112CC}"/>
              </a:ext>
            </a:extLst>
          </p:cNvPr>
          <p:cNvSpPr txBox="1"/>
          <p:nvPr/>
        </p:nvSpPr>
        <p:spPr>
          <a:xfrm>
            <a:off x="11753428" y="8702675"/>
            <a:ext cx="6601523" cy="461665"/>
          </a:xfrm>
          <a:prstGeom prst="rect">
            <a:avLst/>
          </a:prstGeom>
          <a:noFill/>
        </p:spPr>
        <p:txBody>
          <a:bodyPr wrap="square" rtlCol="0">
            <a:spAutoFit/>
          </a:bodyPr>
          <a:lstStyle/>
          <a:p>
            <a:r>
              <a:rPr lang="en-GB" sz="2400" b="1" noProof="0">
                <a:solidFill>
                  <a:schemeClr val="bg1"/>
                </a:solidFill>
                <a:latin typeface="Lato Black" panose="020F0502020204030203" pitchFamily="34" charset="0"/>
                <a:ea typeface="Lato Black" panose="020F0502020204030203" pitchFamily="34" charset="0"/>
                <a:cs typeface="Lato Black" panose="020F0502020204030203" pitchFamily="34" charset="0"/>
              </a:rPr>
              <a:t>UPM Umwelt-Projekt-Management GmbH</a:t>
            </a:r>
          </a:p>
        </p:txBody>
      </p:sp>
      <p:sp>
        <p:nvSpPr>
          <p:cNvPr id="7" name="TextBox 6">
            <a:extLst>
              <a:ext uri="{FF2B5EF4-FFF2-40B4-BE49-F238E27FC236}">
                <a16:creationId xmlns:a16="http://schemas.microsoft.com/office/drawing/2014/main" id="{957C64BD-F7D9-D1AA-D618-4AC1CAA7D1EA}"/>
              </a:ext>
            </a:extLst>
          </p:cNvPr>
          <p:cNvSpPr txBox="1"/>
          <p:nvPr/>
        </p:nvSpPr>
        <p:spPr>
          <a:xfrm>
            <a:off x="11753429" y="9164340"/>
            <a:ext cx="3724388" cy="461665"/>
          </a:xfrm>
          <a:prstGeom prst="rect">
            <a:avLst/>
          </a:prstGeom>
          <a:noFill/>
        </p:spPr>
        <p:txBody>
          <a:bodyPr wrap="square" rtlCol="0">
            <a:spAutoFit/>
          </a:bodyPr>
          <a:lstStyle/>
          <a:p>
            <a:r>
              <a:rPr lang="en-GB" sz="2400" noProof="0">
                <a:solidFill>
                  <a:schemeClr val="bg1"/>
                </a:solidFill>
                <a:latin typeface="Lato Light" panose="020F0302020204030203" pitchFamily="34" charset="77"/>
                <a:ea typeface="Lato Thin" panose="020F0502020204030203" pitchFamily="34" charset="0"/>
                <a:cs typeface="Lato Thin" panose="020F0502020204030203" pitchFamily="34" charset="0"/>
              </a:rPr>
              <a:t>June 2025</a:t>
            </a:r>
          </a:p>
        </p:txBody>
      </p:sp>
      <p:pic>
        <p:nvPicPr>
          <p:cNvPr id="9" name="Graphic 68">
            <a:extLst>
              <a:ext uri="{FF2B5EF4-FFF2-40B4-BE49-F238E27FC236}">
                <a16:creationId xmlns:a16="http://schemas.microsoft.com/office/drawing/2014/main" id="{893B8E63-91FA-EE53-26C9-9D48BDEB604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130560" y="538036"/>
            <a:ext cx="2515718" cy="1024924"/>
          </a:xfrm>
          <a:prstGeom prst="rect">
            <a:avLst/>
          </a:prstGeom>
        </p:spPr>
      </p:pic>
    </p:spTree>
    <p:extLst>
      <p:ext uri="{BB962C8B-B14F-4D97-AF65-F5344CB8AC3E}">
        <p14:creationId xmlns:p14="http://schemas.microsoft.com/office/powerpoint/2010/main" val="3062307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9A8FC-D6E6-7050-E857-1CCAD28A670B}"/>
            </a:ext>
          </a:extLst>
        </p:cNvPr>
        <p:cNvGrpSpPr/>
        <p:nvPr/>
      </p:nvGrpSpPr>
      <p:grpSpPr>
        <a:xfrm>
          <a:off x="0" y="0"/>
          <a:ext cx="0" cy="0"/>
          <a:chOff x="0" y="0"/>
          <a:chExt cx="0" cy="0"/>
        </a:xfrm>
      </p:grpSpPr>
      <p:pic>
        <p:nvPicPr>
          <p:cNvPr id="3" name="Grafik 2" descr="Ein Bild, das Grafiken, Schrift, Logo, Grafikdesign enthält.&#10;&#10;KI-generierte Inhalte können fehlerhaft sein.">
            <a:extLst>
              <a:ext uri="{FF2B5EF4-FFF2-40B4-BE49-F238E27FC236}">
                <a16:creationId xmlns:a16="http://schemas.microsoft.com/office/drawing/2014/main" id="{81F9FA98-E6AA-F03E-110A-4804F28293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4" name="object 2">
            <a:extLst>
              <a:ext uri="{FF2B5EF4-FFF2-40B4-BE49-F238E27FC236}">
                <a16:creationId xmlns:a16="http://schemas.microsoft.com/office/drawing/2014/main" id="{1799E1EF-3426-DE8F-8376-18AA4DD84AFB}"/>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en-GB" noProof="0"/>
          </a:p>
        </p:txBody>
      </p:sp>
      <p:sp>
        <p:nvSpPr>
          <p:cNvPr id="6" name="TextBox 1">
            <a:extLst>
              <a:ext uri="{FF2B5EF4-FFF2-40B4-BE49-F238E27FC236}">
                <a16:creationId xmlns:a16="http://schemas.microsoft.com/office/drawing/2014/main" id="{6696D0B5-1DD3-EB73-4725-15652DE88F54}"/>
              </a:ext>
            </a:extLst>
          </p:cNvPr>
          <p:cNvSpPr txBox="1"/>
          <p:nvPr/>
        </p:nvSpPr>
        <p:spPr>
          <a:xfrm>
            <a:off x="882282" y="10664021"/>
            <a:ext cx="15048598" cy="477054"/>
          </a:xfrm>
          <a:prstGeom prst="rect">
            <a:avLst/>
          </a:prstGeom>
          <a:noFill/>
        </p:spPr>
        <p:txBody>
          <a:bodyPr wrap="square">
            <a:spAutoFit/>
          </a:bodyPr>
          <a:lstStyle/>
          <a:p>
            <a:r>
              <a:rPr lang="en-GB" sz="2500" noProof="0">
                <a:solidFill>
                  <a:schemeClr val="bg1"/>
                </a:solidFill>
                <a:latin typeface="Lato" panose="020F0502020204030203" pitchFamily="34" charset="77"/>
              </a:rPr>
              <a:t>Training of Trainers on Climate-Sanitation Nexus – Carbon Market for Sanitation</a:t>
            </a:r>
          </a:p>
        </p:txBody>
      </p:sp>
      <p:sp>
        <p:nvSpPr>
          <p:cNvPr id="10" name="文本框 9">
            <a:extLst>
              <a:ext uri="{FF2B5EF4-FFF2-40B4-BE49-F238E27FC236}">
                <a16:creationId xmlns:a16="http://schemas.microsoft.com/office/drawing/2014/main" id="{F4FB3392-316D-C688-D67E-AD1334D47A1A}"/>
              </a:ext>
            </a:extLst>
          </p:cNvPr>
          <p:cNvSpPr txBox="1"/>
          <p:nvPr/>
        </p:nvSpPr>
        <p:spPr>
          <a:xfrm>
            <a:off x="1726745" y="1492179"/>
            <a:ext cx="14797761" cy="830997"/>
          </a:xfrm>
          <a:prstGeom prst="rect">
            <a:avLst/>
          </a:prstGeom>
          <a:noFill/>
        </p:spPr>
        <p:txBody>
          <a:bodyPr wrap="square">
            <a:spAutoFit/>
          </a:bodyPr>
          <a:lstStyle>
            <a:defPPr>
              <a:defRPr kern="0"/>
            </a:defPPr>
            <a:lvl1pPr>
              <a:defRPr sz="6000" b="1">
                <a:latin typeface="Lato Black" panose="020F0502020204030203" pitchFamily="34" charset="77"/>
              </a:defRPr>
            </a:lvl1pPr>
          </a:lstStyle>
          <a:p>
            <a:r>
              <a:rPr lang="en-GB" sz="4800" noProof="0"/>
              <a:t>Sales channels for carbon credits</a:t>
            </a:r>
          </a:p>
        </p:txBody>
      </p:sp>
      <p:graphicFrame>
        <p:nvGraphicFramePr>
          <p:cNvPr id="11" name="表格 10">
            <a:extLst>
              <a:ext uri="{FF2B5EF4-FFF2-40B4-BE49-F238E27FC236}">
                <a16:creationId xmlns:a16="http://schemas.microsoft.com/office/drawing/2014/main" id="{E451BB20-A1E7-11E6-E116-E1FA31FA8CEC}"/>
              </a:ext>
            </a:extLst>
          </p:cNvPr>
          <p:cNvGraphicFramePr>
            <a:graphicFrameLocks noGrp="1"/>
          </p:cNvGraphicFramePr>
          <p:nvPr>
            <p:extLst>
              <p:ext uri="{D42A27DB-BD31-4B8C-83A1-F6EECF244321}">
                <p14:modId xmlns:p14="http://schemas.microsoft.com/office/powerpoint/2010/main" val="2468143671"/>
              </p:ext>
            </p:extLst>
          </p:nvPr>
        </p:nvGraphicFramePr>
        <p:xfrm>
          <a:off x="1726745" y="2752094"/>
          <a:ext cx="16931369" cy="7127662"/>
        </p:xfrm>
        <a:graphic>
          <a:graphicData uri="http://schemas.openxmlformats.org/drawingml/2006/table">
            <a:tbl>
              <a:tblPr firstRow="1" firstCol="1" bandRow="1">
                <a:tableStyleId>{5C22544A-7EE6-4342-B048-85BDC9FD1C3A}</a:tableStyleId>
              </a:tblPr>
              <a:tblGrid>
                <a:gridCol w="3016597">
                  <a:extLst>
                    <a:ext uri="{9D8B030D-6E8A-4147-A177-3AD203B41FA5}">
                      <a16:colId xmlns:a16="http://schemas.microsoft.com/office/drawing/2014/main" val="1486219997"/>
                    </a:ext>
                  </a:extLst>
                </a:gridCol>
                <a:gridCol w="8841356">
                  <a:extLst>
                    <a:ext uri="{9D8B030D-6E8A-4147-A177-3AD203B41FA5}">
                      <a16:colId xmlns:a16="http://schemas.microsoft.com/office/drawing/2014/main" val="3298972457"/>
                    </a:ext>
                  </a:extLst>
                </a:gridCol>
                <a:gridCol w="5073416">
                  <a:extLst>
                    <a:ext uri="{9D8B030D-6E8A-4147-A177-3AD203B41FA5}">
                      <a16:colId xmlns:a16="http://schemas.microsoft.com/office/drawing/2014/main" val="768444133"/>
                    </a:ext>
                  </a:extLst>
                </a:gridCol>
              </a:tblGrid>
              <a:tr h="570174">
                <a:tc>
                  <a:txBody>
                    <a:bodyPr/>
                    <a:lstStyle/>
                    <a:p>
                      <a:pPr algn="l">
                        <a:lnSpc>
                          <a:spcPct val="115000"/>
                        </a:lnSpc>
                        <a:spcAft>
                          <a:spcPts val="600"/>
                        </a:spcAft>
                        <a:buNone/>
                      </a:pPr>
                      <a:r>
                        <a:rPr lang="en-GB" sz="2400" noProof="0">
                          <a:effectLst/>
                          <a:latin typeface="Lato" panose="020F0502020204030203" pitchFamily="34" charset="0"/>
                          <a:ea typeface="Lato" panose="020F0502020204030203" pitchFamily="34" charset="0"/>
                          <a:cs typeface="Lato" panose="020F0502020204030203" pitchFamily="34" charset="0"/>
                        </a:rPr>
                        <a:t>Sales Channel</a:t>
                      </a:r>
                      <a:endParaRPr lang="en-GB" sz="2400" noProof="0">
                        <a:effectLst/>
                        <a:latin typeface="Lato" panose="020F0502020204030203" pitchFamily="34" charset="0"/>
                        <a:ea typeface="Lato Light" panose="020F0302020204030204" pitchFamily="34" charset="0"/>
                        <a:cs typeface="Lato" panose="020F0502020204030203" pitchFamily="34" charset="0"/>
                      </a:endParaRPr>
                    </a:p>
                  </a:txBody>
                  <a:tcPr marL="68580" marR="68580" marT="0" marB="0"/>
                </a:tc>
                <a:tc>
                  <a:txBody>
                    <a:bodyPr/>
                    <a:lstStyle/>
                    <a:p>
                      <a:pPr algn="l">
                        <a:lnSpc>
                          <a:spcPct val="115000"/>
                        </a:lnSpc>
                        <a:spcAft>
                          <a:spcPts val="600"/>
                        </a:spcAft>
                        <a:buNone/>
                      </a:pPr>
                      <a:r>
                        <a:rPr lang="en-GB" sz="2400" noProof="0">
                          <a:effectLst/>
                          <a:latin typeface="Lato" panose="020F0502020204030203" pitchFamily="34" charset="0"/>
                          <a:ea typeface="Lato" panose="020F0502020204030203" pitchFamily="34" charset="0"/>
                          <a:cs typeface="Lato" panose="020F0502020204030203" pitchFamily="34" charset="0"/>
                        </a:rPr>
                        <a:t>Description</a:t>
                      </a:r>
                      <a:endParaRPr lang="en-GB" sz="2400" noProof="0">
                        <a:effectLst/>
                        <a:latin typeface="Lato" panose="020F0502020204030203" pitchFamily="34" charset="0"/>
                        <a:ea typeface="Lato Light" panose="020F0302020204030204" pitchFamily="34" charset="0"/>
                        <a:cs typeface="Lato" panose="020F0502020204030203" pitchFamily="34" charset="0"/>
                      </a:endParaRPr>
                    </a:p>
                  </a:txBody>
                  <a:tcPr marL="68580" marR="68580" marT="0" marB="0"/>
                </a:tc>
                <a:tc>
                  <a:txBody>
                    <a:bodyPr/>
                    <a:lstStyle/>
                    <a:p>
                      <a:pPr algn="l">
                        <a:lnSpc>
                          <a:spcPct val="115000"/>
                        </a:lnSpc>
                        <a:spcAft>
                          <a:spcPts val="600"/>
                        </a:spcAft>
                        <a:buNone/>
                      </a:pPr>
                      <a:r>
                        <a:rPr lang="en-GB" sz="2400" noProof="0">
                          <a:effectLst/>
                          <a:latin typeface="Lato" panose="020F0502020204030203" pitchFamily="34" charset="0"/>
                          <a:ea typeface="Lato" panose="020F0502020204030203" pitchFamily="34" charset="0"/>
                          <a:cs typeface="Lato" panose="020F0502020204030203" pitchFamily="34" charset="0"/>
                        </a:rPr>
                        <a:t>Typical Buyer</a:t>
                      </a:r>
                      <a:endParaRPr lang="en-GB" sz="2400" noProof="0">
                        <a:effectLst/>
                        <a:latin typeface="Lato" panose="020F0502020204030203" pitchFamily="34" charset="0"/>
                        <a:ea typeface="Lato Light" panose="020F0302020204030204" pitchFamily="34" charset="0"/>
                        <a:cs typeface="Lato" panose="020F0502020204030203" pitchFamily="34" charset="0"/>
                      </a:endParaRPr>
                    </a:p>
                  </a:txBody>
                  <a:tcPr marL="68580" marR="68580" marT="0" marB="0"/>
                </a:tc>
                <a:extLst>
                  <a:ext uri="{0D108BD9-81ED-4DB2-BD59-A6C34878D82A}">
                    <a16:rowId xmlns:a16="http://schemas.microsoft.com/office/drawing/2014/main" val="2469439056"/>
                  </a:ext>
                </a:extLst>
              </a:tr>
              <a:tr h="1385039">
                <a:tc>
                  <a:txBody>
                    <a:bodyPr/>
                    <a:lstStyle/>
                    <a:p>
                      <a:pPr algn="l">
                        <a:lnSpc>
                          <a:spcPct val="115000"/>
                        </a:lnSpc>
                        <a:spcAft>
                          <a:spcPts val="600"/>
                        </a:spcAft>
                        <a:buNone/>
                      </a:pPr>
                      <a:r>
                        <a:rPr lang="en-GB" sz="1800" noProof="0">
                          <a:effectLst/>
                          <a:latin typeface="Lato" panose="020F0502020204030203" pitchFamily="34" charset="0"/>
                          <a:ea typeface="Lato" panose="020F0502020204030203" pitchFamily="34" charset="0"/>
                          <a:cs typeface="Lato" panose="020F0502020204030203" pitchFamily="34" charset="0"/>
                        </a:rPr>
                        <a:t>Bilateral directly between project owner and investors </a:t>
                      </a:r>
                      <a:endParaRPr lang="en-GB" sz="1800" noProof="0">
                        <a:effectLst/>
                        <a:latin typeface="Lato" panose="020F0502020204030203" pitchFamily="34" charset="0"/>
                        <a:ea typeface="Lato Light" panose="020F0302020204030204" pitchFamily="34" charset="0"/>
                        <a:cs typeface="Lato" panose="020F0502020204030203" pitchFamily="34" charset="0"/>
                      </a:endParaRPr>
                    </a:p>
                  </a:txBody>
                  <a:tcPr marL="68580" marR="68580" marT="0" marB="0"/>
                </a:tc>
                <a:tc>
                  <a:txBody>
                    <a:bodyPr/>
                    <a:lstStyle/>
                    <a:p>
                      <a:pPr marL="342900" lvl="0" indent="-342900" algn="l">
                        <a:lnSpc>
                          <a:spcPct val="115000"/>
                        </a:lnSpc>
                        <a:spcBef>
                          <a:spcPts val="980"/>
                        </a:spcBef>
                        <a:spcAft>
                          <a:spcPts val="300"/>
                        </a:spcAft>
                        <a:buFont typeface="Symbol" pitchFamily="2" charset="2"/>
                        <a:buChar char=""/>
                      </a:pPr>
                      <a:r>
                        <a:rPr lang="en-GB" sz="1800" noProof="0">
                          <a:effectLst/>
                          <a:latin typeface="Lato" panose="020F0502020204030203" pitchFamily="34" charset="0"/>
                          <a:ea typeface="Lato" panose="020F0502020204030203" pitchFamily="34" charset="0"/>
                          <a:cs typeface="Lato" panose="020F0502020204030203" pitchFamily="34" charset="0"/>
                        </a:rPr>
                        <a:t>Buyer contracts directly with project owner.</a:t>
                      </a:r>
                      <a:endParaRPr lang="en-GB" sz="1800" noProof="0">
                        <a:effectLst/>
                        <a:latin typeface="Lato" panose="020F0502020204030203" pitchFamily="34" charset="0"/>
                        <a:cs typeface="Lato" panose="020F0502020204030203" pitchFamily="34" charset="0"/>
                      </a:endParaRPr>
                    </a:p>
                    <a:p>
                      <a:pPr marL="342900" lvl="0" indent="-342900" algn="l">
                        <a:lnSpc>
                          <a:spcPct val="115000"/>
                        </a:lnSpc>
                        <a:spcBef>
                          <a:spcPts val="980"/>
                        </a:spcBef>
                        <a:spcAft>
                          <a:spcPts val="300"/>
                        </a:spcAft>
                        <a:buFont typeface="Symbol" pitchFamily="2" charset="2"/>
                        <a:buChar char=""/>
                      </a:pPr>
                      <a:r>
                        <a:rPr lang="en-GB" sz="1800" noProof="0">
                          <a:effectLst/>
                          <a:latin typeface="Lato" panose="020F0502020204030203" pitchFamily="34" charset="0"/>
                          <a:ea typeface="Lato" panose="020F0502020204030203" pitchFamily="34" charset="0"/>
                          <a:cs typeface="Lato" panose="020F0502020204030203" pitchFamily="34" charset="0"/>
                        </a:rPr>
                        <a:t>Provides greater transparency and ensures more funds go directly to the project.</a:t>
                      </a:r>
                      <a:endParaRPr lang="en-GB" sz="1800" noProof="0">
                        <a:effectLst/>
                        <a:latin typeface="Lato" panose="020F0502020204030203" pitchFamily="34" charset="0"/>
                        <a:cs typeface="Lato" panose="020F0502020204030203" pitchFamily="34" charset="0"/>
                      </a:endParaRPr>
                    </a:p>
                    <a:p>
                      <a:pPr marL="342900" lvl="0" indent="-342900" algn="l">
                        <a:lnSpc>
                          <a:spcPct val="115000"/>
                        </a:lnSpc>
                        <a:spcBef>
                          <a:spcPts val="980"/>
                        </a:spcBef>
                        <a:spcAft>
                          <a:spcPts val="300"/>
                        </a:spcAft>
                        <a:buFont typeface="Symbol" pitchFamily="2" charset="2"/>
                        <a:buChar char=""/>
                      </a:pPr>
                      <a:r>
                        <a:rPr lang="en-GB" sz="1800" noProof="0">
                          <a:effectLst/>
                          <a:latin typeface="Lato" panose="020F0502020204030203" pitchFamily="34" charset="0"/>
                          <a:ea typeface="Lato" panose="020F0502020204030203" pitchFamily="34" charset="0"/>
                          <a:cs typeface="Lato" panose="020F0502020204030203" pitchFamily="34" charset="0"/>
                        </a:rPr>
                        <a:t>Wholesale price, generally cheaper than secondary market.</a:t>
                      </a:r>
                    </a:p>
                  </a:txBody>
                  <a:tcPr marL="68580" marR="68580" marT="0" marB="0"/>
                </a:tc>
                <a:tc>
                  <a:txBody>
                    <a:bodyPr/>
                    <a:lstStyle/>
                    <a:p>
                      <a:pPr marL="342900" lvl="0" indent="-342900" algn="l">
                        <a:lnSpc>
                          <a:spcPct val="115000"/>
                        </a:lnSpc>
                        <a:spcBef>
                          <a:spcPts val="980"/>
                        </a:spcBef>
                        <a:spcAft>
                          <a:spcPts val="300"/>
                        </a:spcAft>
                        <a:buFont typeface="Symbol" pitchFamily="2" charset="2"/>
                        <a:buChar char=""/>
                      </a:pPr>
                      <a:r>
                        <a:rPr lang="en-GB" sz="1800" noProof="0">
                          <a:effectLst/>
                          <a:latin typeface="Lato" panose="020F0502020204030203" pitchFamily="34" charset="0"/>
                          <a:ea typeface="Lato" panose="020F0502020204030203" pitchFamily="34" charset="0"/>
                          <a:cs typeface="Lato" panose="020F0502020204030203" pitchFamily="34" charset="0"/>
                        </a:rPr>
                        <a:t>Usually large corporates.</a:t>
                      </a:r>
                      <a:endParaRPr lang="en-GB" sz="1800" noProof="0">
                        <a:effectLst/>
                        <a:latin typeface="Lato" panose="020F0502020204030203" pitchFamily="34" charset="0"/>
                        <a:cs typeface="Lato" panose="020F0502020204030203" pitchFamily="34" charset="0"/>
                      </a:endParaRPr>
                    </a:p>
                    <a:p>
                      <a:pPr marL="342900" lvl="0" indent="-342900" algn="l">
                        <a:lnSpc>
                          <a:spcPct val="115000"/>
                        </a:lnSpc>
                        <a:spcBef>
                          <a:spcPts val="980"/>
                        </a:spcBef>
                        <a:spcAft>
                          <a:spcPts val="300"/>
                        </a:spcAft>
                        <a:buFont typeface="Symbol" pitchFamily="2" charset="2"/>
                        <a:buChar char=""/>
                      </a:pPr>
                      <a:r>
                        <a:rPr lang="en-GB" sz="1800" noProof="0">
                          <a:effectLst/>
                          <a:latin typeface="Lato" panose="020F0502020204030203" pitchFamily="34" charset="0"/>
                          <a:ea typeface="Lato" panose="020F0502020204030203" pitchFamily="34" charset="0"/>
                          <a:cs typeface="Lato" panose="020F0502020204030203" pitchFamily="34" charset="0"/>
                        </a:rPr>
                        <a:t>Governments.</a:t>
                      </a:r>
                    </a:p>
                  </a:txBody>
                  <a:tcPr marL="68580" marR="68580" marT="0" marB="0"/>
                </a:tc>
                <a:extLst>
                  <a:ext uri="{0D108BD9-81ED-4DB2-BD59-A6C34878D82A}">
                    <a16:rowId xmlns:a16="http://schemas.microsoft.com/office/drawing/2014/main" val="535882947"/>
                  </a:ext>
                </a:extLst>
              </a:tr>
              <a:tr h="1763486">
                <a:tc>
                  <a:txBody>
                    <a:bodyPr/>
                    <a:lstStyle/>
                    <a:p>
                      <a:pPr algn="l">
                        <a:lnSpc>
                          <a:spcPct val="115000"/>
                        </a:lnSpc>
                        <a:spcAft>
                          <a:spcPts val="600"/>
                        </a:spcAft>
                        <a:buNone/>
                      </a:pPr>
                      <a:r>
                        <a:rPr lang="en-GB" sz="1800" noProof="0">
                          <a:effectLst/>
                          <a:latin typeface="Lato" panose="020F0502020204030203" pitchFamily="34" charset="0"/>
                          <a:ea typeface="Lato" panose="020F0502020204030203" pitchFamily="34" charset="0"/>
                          <a:cs typeface="Lato" panose="020F0502020204030203" pitchFamily="34" charset="0"/>
                        </a:rPr>
                        <a:t>Commodity Brokers / Traders</a:t>
                      </a:r>
                      <a:endParaRPr lang="en-GB" sz="1800" noProof="0">
                        <a:effectLst/>
                        <a:latin typeface="Lato" panose="020F0502020204030203" pitchFamily="34" charset="0"/>
                        <a:ea typeface="Lato Light" panose="020F0302020204030204" pitchFamily="34" charset="0"/>
                        <a:cs typeface="Lato" panose="020F0502020204030203" pitchFamily="34" charset="0"/>
                      </a:endParaRPr>
                    </a:p>
                  </a:txBody>
                  <a:tcPr marL="68580" marR="68580" marT="0" marB="0"/>
                </a:tc>
                <a:tc>
                  <a:txBody>
                    <a:bodyPr/>
                    <a:lstStyle/>
                    <a:p>
                      <a:pPr marL="342900" lvl="0" indent="-342900" algn="l">
                        <a:lnSpc>
                          <a:spcPct val="115000"/>
                        </a:lnSpc>
                        <a:spcBef>
                          <a:spcPts val="980"/>
                        </a:spcBef>
                        <a:spcAft>
                          <a:spcPts val="300"/>
                        </a:spcAft>
                        <a:buFont typeface="Symbol" pitchFamily="2" charset="2"/>
                        <a:buChar char=""/>
                      </a:pPr>
                      <a:r>
                        <a:rPr lang="en-GB" sz="1800" noProof="0">
                          <a:effectLst/>
                          <a:latin typeface="Lato" panose="020F0502020204030203" pitchFamily="34" charset="0"/>
                          <a:ea typeface="Lato" panose="020F0502020204030203" pitchFamily="34" charset="0"/>
                          <a:cs typeface="Lato" panose="020F0502020204030203" pitchFamily="34" charset="0"/>
                        </a:rPr>
                        <a:t>Brokers act as intermediaries, sourcing carbon credits and negotiating deals on behalf clients.</a:t>
                      </a:r>
                      <a:endParaRPr lang="en-GB" sz="1800" noProof="0">
                        <a:effectLst/>
                        <a:latin typeface="Lato" panose="020F0502020204030203" pitchFamily="34" charset="0"/>
                        <a:cs typeface="Lato" panose="020F0502020204030203" pitchFamily="34" charset="0"/>
                      </a:endParaRPr>
                    </a:p>
                    <a:p>
                      <a:pPr marL="342900" lvl="0" indent="-342900" algn="l">
                        <a:lnSpc>
                          <a:spcPct val="115000"/>
                        </a:lnSpc>
                        <a:spcBef>
                          <a:spcPts val="980"/>
                        </a:spcBef>
                        <a:spcAft>
                          <a:spcPts val="300"/>
                        </a:spcAft>
                        <a:buFont typeface="Symbol" pitchFamily="2" charset="2"/>
                        <a:buChar char=""/>
                      </a:pPr>
                      <a:r>
                        <a:rPr lang="en-GB" sz="1800" noProof="0">
                          <a:effectLst/>
                          <a:latin typeface="Lato" panose="020F0502020204030203" pitchFamily="34" charset="0"/>
                          <a:ea typeface="Lato" panose="020F0502020204030203" pitchFamily="34" charset="0"/>
                          <a:cs typeface="Lato" panose="020F0502020204030203" pitchFamily="34" charset="0"/>
                        </a:rPr>
                        <a:t>Personalized service and access to exclusive projects.</a:t>
                      </a:r>
                      <a:endParaRPr lang="en-GB" sz="1800" noProof="0">
                        <a:effectLst/>
                        <a:latin typeface="Lato" panose="020F0502020204030203" pitchFamily="34" charset="0"/>
                        <a:cs typeface="Lato" panose="020F0502020204030203" pitchFamily="34" charset="0"/>
                      </a:endParaRPr>
                    </a:p>
                    <a:p>
                      <a:pPr marL="342900" lvl="0" indent="-342900" algn="l">
                        <a:lnSpc>
                          <a:spcPct val="115000"/>
                        </a:lnSpc>
                        <a:spcBef>
                          <a:spcPts val="980"/>
                        </a:spcBef>
                        <a:spcAft>
                          <a:spcPts val="300"/>
                        </a:spcAft>
                        <a:buFont typeface="Symbol" pitchFamily="2" charset="2"/>
                        <a:buChar char=""/>
                      </a:pPr>
                      <a:r>
                        <a:rPr lang="en-GB" sz="1800" noProof="0">
                          <a:effectLst/>
                          <a:latin typeface="Lato" panose="020F0502020204030203" pitchFamily="34" charset="0"/>
                          <a:ea typeface="Lato" panose="020F0502020204030203" pitchFamily="34" charset="0"/>
                          <a:cs typeface="Lato" panose="020F0502020204030203" pitchFamily="34" charset="0"/>
                        </a:rPr>
                        <a:t>Wholesale price plus intermediary margin (broker commissions or fees)</a:t>
                      </a:r>
                    </a:p>
                  </a:txBody>
                  <a:tcPr marL="68580" marR="68580" marT="0" marB="0"/>
                </a:tc>
                <a:tc>
                  <a:txBody>
                    <a:bodyPr/>
                    <a:lstStyle/>
                    <a:p>
                      <a:pPr marL="342900" lvl="0" indent="-342900" algn="l">
                        <a:lnSpc>
                          <a:spcPct val="115000"/>
                        </a:lnSpc>
                        <a:spcBef>
                          <a:spcPts val="980"/>
                        </a:spcBef>
                        <a:spcAft>
                          <a:spcPts val="300"/>
                        </a:spcAft>
                        <a:buFont typeface="Symbol" pitchFamily="2" charset="2"/>
                        <a:buChar char=""/>
                      </a:pPr>
                      <a:r>
                        <a:rPr lang="en-GB" sz="1800" noProof="0">
                          <a:effectLst/>
                          <a:latin typeface="Lato" panose="020F0502020204030203" pitchFamily="34" charset="0"/>
                          <a:ea typeface="Lato" panose="020F0502020204030203" pitchFamily="34" charset="0"/>
                          <a:cs typeface="Lato" panose="020F0502020204030203" pitchFamily="34" charset="0"/>
                        </a:rPr>
                        <a:t>All types (corporates, governments, individuals, NGOs, …).</a:t>
                      </a:r>
                    </a:p>
                  </a:txBody>
                  <a:tcPr marL="68580" marR="68580" marT="0" marB="0"/>
                </a:tc>
                <a:extLst>
                  <a:ext uri="{0D108BD9-81ED-4DB2-BD59-A6C34878D82A}">
                    <a16:rowId xmlns:a16="http://schemas.microsoft.com/office/drawing/2014/main" val="3426218605"/>
                  </a:ext>
                </a:extLst>
              </a:tr>
              <a:tr h="1570473">
                <a:tc>
                  <a:txBody>
                    <a:bodyPr/>
                    <a:lstStyle/>
                    <a:p>
                      <a:pPr algn="l">
                        <a:lnSpc>
                          <a:spcPct val="115000"/>
                        </a:lnSpc>
                        <a:spcAft>
                          <a:spcPts val="600"/>
                        </a:spcAft>
                        <a:buNone/>
                      </a:pPr>
                      <a:r>
                        <a:rPr lang="en-GB" sz="1800" noProof="0">
                          <a:effectLst/>
                          <a:latin typeface="Lato" panose="020F0502020204030203" pitchFamily="34" charset="0"/>
                          <a:ea typeface="Lato" panose="020F0502020204030203" pitchFamily="34" charset="0"/>
                          <a:cs typeface="Lato" panose="020F0502020204030203" pitchFamily="34" charset="0"/>
                        </a:rPr>
                        <a:t>Carbon Market Exchanges </a:t>
                      </a:r>
                      <a:endParaRPr lang="en-GB" sz="1800" noProof="0">
                        <a:effectLst/>
                        <a:latin typeface="Lato" panose="020F0502020204030203" pitchFamily="34" charset="0"/>
                        <a:ea typeface="Lato Light" panose="020F0302020204030204" pitchFamily="34" charset="0"/>
                        <a:cs typeface="Lato" panose="020F0502020204030203" pitchFamily="34" charset="0"/>
                      </a:endParaRPr>
                    </a:p>
                  </a:txBody>
                  <a:tcPr marL="68580" marR="68580" marT="0" marB="0"/>
                </a:tc>
                <a:tc>
                  <a:txBody>
                    <a:bodyPr/>
                    <a:lstStyle/>
                    <a:p>
                      <a:pPr marL="342900" lvl="0" indent="-342900" algn="l">
                        <a:lnSpc>
                          <a:spcPct val="115000"/>
                        </a:lnSpc>
                        <a:spcBef>
                          <a:spcPts val="980"/>
                        </a:spcBef>
                        <a:spcAft>
                          <a:spcPts val="300"/>
                        </a:spcAft>
                        <a:buFont typeface="Symbol" pitchFamily="2" charset="2"/>
                        <a:buChar char=""/>
                      </a:pPr>
                      <a:r>
                        <a:rPr lang="en-GB" sz="1800" noProof="0">
                          <a:effectLst/>
                          <a:latin typeface="Lato" panose="020F0502020204030203" pitchFamily="34" charset="0"/>
                          <a:ea typeface="Lato" panose="020F0502020204030203" pitchFamily="34" charset="0"/>
                          <a:cs typeface="Lato" panose="020F0502020204030203" pitchFamily="34" charset="0"/>
                        </a:rPr>
                        <a:t>Formal trading platforms such as </a:t>
                      </a:r>
                      <a:r>
                        <a:rPr lang="en-GB" sz="1800" noProof="0" err="1">
                          <a:effectLst/>
                          <a:latin typeface="Lato" panose="020F0502020204030203" pitchFamily="34" charset="0"/>
                          <a:ea typeface="Lato" panose="020F0502020204030203" pitchFamily="34" charset="0"/>
                          <a:cs typeface="Lato" panose="020F0502020204030203" pitchFamily="34" charset="0"/>
                        </a:rPr>
                        <a:t>Xpansiv</a:t>
                      </a:r>
                      <a:r>
                        <a:rPr lang="en-GB" sz="1800" noProof="0">
                          <a:effectLst/>
                          <a:latin typeface="Lato" panose="020F0502020204030203" pitchFamily="34" charset="0"/>
                          <a:ea typeface="Lato" panose="020F0502020204030203" pitchFamily="34" charset="0"/>
                          <a:cs typeface="Lato" panose="020F0502020204030203" pitchFamily="34" charset="0"/>
                        </a:rPr>
                        <a:t> CBL or </a:t>
                      </a:r>
                      <a:r>
                        <a:rPr lang="en-GB" sz="1800" noProof="0" err="1">
                          <a:effectLst/>
                          <a:latin typeface="Lato" panose="020F0502020204030203" pitchFamily="34" charset="0"/>
                          <a:ea typeface="Lato" panose="020F0502020204030203" pitchFamily="34" charset="0"/>
                          <a:cs typeface="Lato" panose="020F0502020204030203" pitchFamily="34" charset="0"/>
                        </a:rPr>
                        <a:t>AirCarbon</a:t>
                      </a:r>
                      <a:r>
                        <a:rPr lang="en-GB" sz="1800" noProof="0">
                          <a:effectLst/>
                          <a:latin typeface="Lato" panose="020F0502020204030203" pitchFamily="34" charset="0"/>
                          <a:ea typeface="Lato" panose="020F0502020204030203" pitchFamily="34" charset="0"/>
                          <a:cs typeface="Lato" panose="020F0502020204030203" pitchFamily="34" charset="0"/>
                        </a:rPr>
                        <a:t> Exchange (ACX).</a:t>
                      </a:r>
                      <a:endParaRPr lang="en-GB" sz="1800" noProof="0">
                        <a:effectLst/>
                        <a:latin typeface="Lato" panose="020F0502020204030203" pitchFamily="34" charset="0"/>
                        <a:cs typeface="Lato" panose="020F0502020204030203" pitchFamily="34" charset="0"/>
                      </a:endParaRPr>
                    </a:p>
                    <a:p>
                      <a:pPr marL="342900" lvl="0" indent="-342900" algn="l">
                        <a:lnSpc>
                          <a:spcPct val="115000"/>
                        </a:lnSpc>
                        <a:spcBef>
                          <a:spcPts val="980"/>
                        </a:spcBef>
                        <a:spcAft>
                          <a:spcPts val="300"/>
                        </a:spcAft>
                        <a:buFont typeface="Symbol" pitchFamily="2" charset="2"/>
                        <a:buChar char=""/>
                      </a:pPr>
                      <a:r>
                        <a:rPr lang="en-GB" sz="1800" noProof="0">
                          <a:effectLst/>
                          <a:latin typeface="Lato" panose="020F0502020204030203" pitchFamily="34" charset="0"/>
                          <a:ea typeface="Lato" panose="020F0502020204030203" pitchFamily="34" charset="0"/>
                          <a:cs typeface="Lato" panose="020F0502020204030203" pitchFamily="34" charset="0"/>
                        </a:rPr>
                        <a:t>Wholesale price plus exchange transaction fee.</a:t>
                      </a:r>
                      <a:endParaRPr lang="en-GB" sz="1800" noProof="0">
                        <a:effectLst/>
                        <a:latin typeface="Lato" panose="020F0502020204030203" pitchFamily="34" charset="0"/>
                        <a:cs typeface="Lato" panose="020F0502020204030203" pitchFamily="34" charset="0"/>
                      </a:endParaRPr>
                    </a:p>
                    <a:p>
                      <a:pPr marL="342900" lvl="0" indent="-342900" algn="l">
                        <a:lnSpc>
                          <a:spcPct val="115000"/>
                        </a:lnSpc>
                        <a:spcBef>
                          <a:spcPts val="980"/>
                        </a:spcBef>
                        <a:spcAft>
                          <a:spcPts val="300"/>
                        </a:spcAft>
                        <a:buFont typeface="Symbol" pitchFamily="2" charset="2"/>
                        <a:buChar char=""/>
                      </a:pPr>
                      <a:r>
                        <a:rPr lang="en-GB" sz="1800" noProof="0">
                          <a:effectLst/>
                          <a:latin typeface="Lato" panose="020F0502020204030203" pitchFamily="34" charset="0"/>
                          <a:ea typeface="Lato" panose="020F0502020204030203" pitchFamily="34" charset="0"/>
                          <a:cs typeface="Lato" panose="020F0502020204030203" pitchFamily="34" charset="0"/>
                        </a:rPr>
                        <a:t>Suitable for large, standardized transactions and financial players.</a:t>
                      </a:r>
                    </a:p>
                  </a:txBody>
                  <a:tcPr marL="68580" marR="68580" marT="0" marB="0"/>
                </a:tc>
                <a:tc>
                  <a:txBody>
                    <a:bodyPr/>
                    <a:lstStyle/>
                    <a:p>
                      <a:pPr marL="342900" lvl="0" indent="-342900" algn="l">
                        <a:lnSpc>
                          <a:spcPct val="115000"/>
                        </a:lnSpc>
                        <a:spcBef>
                          <a:spcPts val="980"/>
                        </a:spcBef>
                        <a:spcAft>
                          <a:spcPts val="300"/>
                        </a:spcAft>
                        <a:buFont typeface="Symbol" pitchFamily="2" charset="2"/>
                        <a:buChar char=""/>
                      </a:pPr>
                      <a:r>
                        <a:rPr lang="en-GB" sz="1800" noProof="0">
                          <a:effectLst/>
                          <a:latin typeface="Lato" panose="020F0502020204030203" pitchFamily="34" charset="0"/>
                          <a:ea typeface="Lato" panose="020F0502020204030203" pitchFamily="34" charset="0"/>
                          <a:cs typeface="Lato" panose="020F0502020204030203" pitchFamily="34" charset="0"/>
                        </a:rPr>
                        <a:t>Traders, financial institutions, corporates seeking standardized or large-volume credits.</a:t>
                      </a:r>
                    </a:p>
                  </a:txBody>
                  <a:tcPr marL="68580" marR="68580" marT="0" marB="0"/>
                </a:tc>
                <a:extLst>
                  <a:ext uri="{0D108BD9-81ED-4DB2-BD59-A6C34878D82A}">
                    <a16:rowId xmlns:a16="http://schemas.microsoft.com/office/drawing/2014/main" val="3975065393"/>
                  </a:ext>
                </a:extLst>
              </a:tr>
              <a:tr h="1838490">
                <a:tc>
                  <a:txBody>
                    <a:bodyPr/>
                    <a:lstStyle/>
                    <a:p>
                      <a:pPr algn="l">
                        <a:lnSpc>
                          <a:spcPct val="115000"/>
                        </a:lnSpc>
                        <a:spcAft>
                          <a:spcPts val="600"/>
                        </a:spcAft>
                        <a:buNone/>
                      </a:pPr>
                      <a:r>
                        <a:rPr lang="en-GB" sz="1800" noProof="0">
                          <a:effectLst/>
                          <a:latin typeface="Lato" panose="020F0502020204030203" pitchFamily="34" charset="0"/>
                          <a:ea typeface="Lato" panose="020F0502020204030203" pitchFamily="34" charset="0"/>
                          <a:cs typeface="Lato" panose="020F0502020204030203" pitchFamily="34" charset="0"/>
                        </a:rPr>
                        <a:t>Marketplaces</a:t>
                      </a:r>
                      <a:endParaRPr lang="en-GB" sz="1800" noProof="0">
                        <a:effectLst/>
                        <a:latin typeface="Lato" panose="020F0502020204030203" pitchFamily="34" charset="0"/>
                        <a:ea typeface="Lato Light" panose="020F0302020204030204" pitchFamily="34" charset="0"/>
                        <a:cs typeface="Lato" panose="020F0502020204030203" pitchFamily="34" charset="0"/>
                      </a:endParaRPr>
                    </a:p>
                  </a:txBody>
                  <a:tcPr marL="68580" marR="68580" marT="0" marB="0"/>
                </a:tc>
                <a:tc>
                  <a:txBody>
                    <a:bodyPr/>
                    <a:lstStyle/>
                    <a:p>
                      <a:pPr marL="342900" lvl="0" indent="-342900" algn="l">
                        <a:lnSpc>
                          <a:spcPct val="115000"/>
                        </a:lnSpc>
                        <a:spcBef>
                          <a:spcPts val="980"/>
                        </a:spcBef>
                        <a:spcAft>
                          <a:spcPts val="300"/>
                        </a:spcAft>
                        <a:buFont typeface="Symbol" pitchFamily="2" charset="2"/>
                        <a:buChar char=""/>
                      </a:pPr>
                      <a:r>
                        <a:rPr lang="en-GB" sz="1800" noProof="0">
                          <a:effectLst/>
                          <a:latin typeface="Lato" panose="020F0502020204030203" pitchFamily="34" charset="0"/>
                          <a:ea typeface="Lato" panose="020F0502020204030203" pitchFamily="34" charset="0"/>
                          <a:cs typeface="Lato" panose="020F0502020204030203" pitchFamily="34" charset="0"/>
                        </a:rPr>
                        <a:t>Wholesale price plus marketplace fees and transaction costs.</a:t>
                      </a:r>
                      <a:endParaRPr lang="en-GB" sz="1800" noProof="0">
                        <a:effectLst/>
                        <a:latin typeface="Lato" panose="020F0502020204030203" pitchFamily="34" charset="0"/>
                        <a:cs typeface="Lato" panose="020F0502020204030203" pitchFamily="34" charset="0"/>
                      </a:endParaRPr>
                    </a:p>
                    <a:p>
                      <a:pPr marL="342900" lvl="0" indent="-342900" algn="l">
                        <a:lnSpc>
                          <a:spcPct val="115000"/>
                        </a:lnSpc>
                        <a:spcBef>
                          <a:spcPts val="980"/>
                        </a:spcBef>
                        <a:spcAft>
                          <a:spcPts val="300"/>
                        </a:spcAft>
                        <a:buFont typeface="Symbol" pitchFamily="2" charset="2"/>
                        <a:buChar char=""/>
                      </a:pPr>
                      <a:r>
                        <a:rPr lang="en-GB" sz="1800" noProof="0">
                          <a:effectLst/>
                          <a:latin typeface="Lato" panose="020F0502020204030203" pitchFamily="34" charset="0"/>
                          <a:ea typeface="Lato" panose="020F0502020204030203" pitchFamily="34" charset="0"/>
                          <a:cs typeface="Lato" panose="020F0502020204030203" pitchFamily="34" charset="0"/>
                        </a:rPr>
                        <a:t>Online platforms that connect buyers and sellers.</a:t>
                      </a:r>
                      <a:endParaRPr lang="en-GB" sz="1800" noProof="0">
                        <a:effectLst/>
                        <a:latin typeface="Lato" panose="020F0502020204030203" pitchFamily="34" charset="0"/>
                        <a:cs typeface="Lato" panose="020F0502020204030203" pitchFamily="34" charset="0"/>
                      </a:endParaRPr>
                    </a:p>
                    <a:p>
                      <a:pPr marL="342900" lvl="0" indent="-342900" algn="l">
                        <a:lnSpc>
                          <a:spcPct val="115000"/>
                        </a:lnSpc>
                        <a:spcBef>
                          <a:spcPts val="980"/>
                        </a:spcBef>
                        <a:spcAft>
                          <a:spcPts val="300"/>
                        </a:spcAft>
                        <a:buFont typeface="Symbol" pitchFamily="2" charset="2"/>
                        <a:buChar char=""/>
                      </a:pPr>
                      <a:r>
                        <a:rPr lang="en-GB" sz="1800" noProof="0">
                          <a:effectLst/>
                          <a:latin typeface="Lato" panose="020F0502020204030203" pitchFamily="34" charset="0"/>
                          <a:ea typeface="Lato" panose="020F0502020204030203" pitchFamily="34" charset="0"/>
                          <a:cs typeface="Lato" panose="020F0502020204030203" pitchFamily="34" charset="0"/>
                        </a:rPr>
                        <a:t>Offer a wide range of project types and vintages.</a:t>
                      </a:r>
                      <a:endParaRPr lang="en-GB" sz="1800" noProof="0">
                        <a:effectLst/>
                        <a:latin typeface="Lato" panose="020F0502020204030203" pitchFamily="34" charset="0"/>
                        <a:cs typeface="Lato" panose="020F0502020204030203" pitchFamily="34" charset="0"/>
                      </a:endParaRPr>
                    </a:p>
                    <a:p>
                      <a:pPr marL="342900" lvl="0" indent="-342900" algn="l">
                        <a:lnSpc>
                          <a:spcPct val="115000"/>
                        </a:lnSpc>
                        <a:spcBef>
                          <a:spcPts val="980"/>
                        </a:spcBef>
                        <a:spcAft>
                          <a:spcPts val="300"/>
                        </a:spcAft>
                        <a:buFont typeface="Symbol" pitchFamily="2" charset="2"/>
                        <a:buChar char=""/>
                      </a:pPr>
                      <a:r>
                        <a:rPr lang="en-GB" sz="1800" noProof="0">
                          <a:effectLst/>
                          <a:latin typeface="Lato" panose="020F0502020204030203" pitchFamily="34" charset="0"/>
                          <a:ea typeface="Lato" panose="020F0502020204030203" pitchFamily="34" charset="0"/>
                          <a:cs typeface="Lato" panose="020F0502020204030203" pitchFamily="34" charset="0"/>
                        </a:rPr>
                        <a:t>Allow for smaller transactions and more project-specific selection.</a:t>
                      </a:r>
                    </a:p>
                  </a:txBody>
                  <a:tcPr marL="68580" marR="68580" marT="0" marB="0"/>
                </a:tc>
                <a:tc>
                  <a:txBody>
                    <a:bodyPr/>
                    <a:lstStyle/>
                    <a:p>
                      <a:pPr marL="342900" lvl="0" indent="-342900" algn="l">
                        <a:lnSpc>
                          <a:spcPct val="115000"/>
                        </a:lnSpc>
                        <a:spcBef>
                          <a:spcPts val="980"/>
                        </a:spcBef>
                        <a:spcAft>
                          <a:spcPts val="300"/>
                        </a:spcAft>
                        <a:buFont typeface="Symbol" pitchFamily="2" charset="2"/>
                        <a:buChar char=""/>
                      </a:pPr>
                      <a:r>
                        <a:rPr lang="en-GB" sz="1800" noProof="0">
                          <a:effectLst/>
                          <a:latin typeface="Lato" panose="020F0502020204030203" pitchFamily="34" charset="0"/>
                          <a:ea typeface="Lato" panose="020F0502020204030203" pitchFamily="34" charset="0"/>
                          <a:cs typeface="Lato" panose="020F0502020204030203" pitchFamily="34" charset="0"/>
                        </a:rPr>
                        <a:t>Small and medium sized enterprises, NGOs, individuals, corporates seeking specific project characteristics or smaller volumes.</a:t>
                      </a:r>
                    </a:p>
                  </a:txBody>
                  <a:tcPr marL="68580" marR="68580" marT="0" marB="0"/>
                </a:tc>
                <a:extLst>
                  <a:ext uri="{0D108BD9-81ED-4DB2-BD59-A6C34878D82A}">
                    <a16:rowId xmlns:a16="http://schemas.microsoft.com/office/drawing/2014/main" val="1977173679"/>
                  </a:ext>
                </a:extLst>
              </a:tr>
            </a:tbl>
          </a:graphicData>
        </a:graphic>
      </p:graphicFrame>
      <p:sp>
        <p:nvSpPr>
          <p:cNvPr id="13" name="文本框 12">
            <a:extLst>
              <a:ext uri="{FF2B5EF4-FFF2-40B4-BE49-F238E27FC236}">
                <a16:creationId xmlns:a16="http://schemas.microsoft.com/office/drawing/2014/main" id="{C6922351-C4F1-93B0-8897-D31CE4358E86}"/>
              </a:ext>
            </a:extLst>
          </p:cNvPr>
          <p:cNvSpPr txBox="1"/>
          <p:nvPr/>
        </p:nvSpPr>
        <p:spPr>
          <a:xfrm>
            <a:off x="5694589" y="10081215"/>
            <a:ext cx="10050234" cy="338554"/>
          </a:xfrm>
          <a:prstGeom prst="rect">
            <a:avLst/>
          </a:prstGeom>
          <a:noFill/>
        </p:spPr>
        <p:txBody>
          <a:bodyPr wrap="square">
            <a:spAutoFit/>
          </a:bodyPr>
          <a:lstStyle/>
          <a:p>
            <a:r>
              <a:rPr lang="en-GB" sz="1600" i="1" noProof="0">
                <a:solidFill>
                  <a:schemeClr val="accent1"/>
                </a:solidFill>
                <a:effectLst/>
                <a:latin typeface="Lato Light" panose="020F0302020204030204" pitchFamily="34" charset="0"/>
                <a:ea typeface="Lato Light" panose="020F0302020204030204" pitchFamily="34" charset="0"/>
                <a:cs typeface="Lato Light" panose="020F0302020204030204" pitchFamily="34" charset="0"/>
              </a:rPr>
              <a:t>Overview of Different Sales Channels for Carbon Credits (Source: Based on Abatable)</a:t>
            </a:r>
            <a:r>
              <a:rPr lang="en-GB" sz="1600" i="1" noProof="0">
                <a:solidFill>
                  <a:schemeClr val="accent1"/>
                </a:solidFill>
                <a:effectLst/>
              </a:rPr>
              <a:t> </a:t>
            </a:r>
            <a:endParaRPr lang="en-GB" sz="1600" i="1" noProof="0">
              <a:solidFill>
                <a:schemeClr val="accent1"/>
              </a:solidFill>
            </a:endParaRPr>
          </a:p>
        </p:txBody>
      </p:sp>
      <p:sp>
        <p:nvSpPr>
          <p:cNvPr id="2" name="Slide Number Placeholder 11">
            <a:extLst>
              <a:ext uri="{FF2B5EF4-FFF2-40B4-BE49-F238E27FC236}">
                <a16:creationId xmlns:a16="http://schemas.microsoft.com/office/drawing/2014/main" id="{240FBB5A-CCF1-F2E1-D674-71EDF31EFE32}"/>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10</a:t>
            </a:fld>
            <a:endParaRPr lang="en-FR">
              <a:solidFill>
                <a:schemeClr val="tx1"/>
              </a:solidFill>
            </a:endParaRPr>
          </a:p>
        </p:txBody>
      </p:sp>
    </p:spTree>
    <p:extLst>
      <p:ext uri="{BB962C8B-B14F-4D97-AF65-F5344CB8AC3E}">
        <p14:creationId xmlns:p14="http://schemas.microsoft.com/office/powerpoint/2010/main" val="3280169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453B7-AA26-8D77-0CE7-B4112D91E9D8}"/>
            </a:ext>
          </a:extLst>
        </p:cNvPr>
        <p:cNvGrpSpPr/>
        <p:nvPr/>
      </p:nvGrpSpPr>
      <p:grpSpPr>
        <a:xfrm>
          <a:off x="0" y="0"/>
          <a:ext cx="0" cy="0"/>
          <a:chOff x="0" y="0"/>
          <a:chExt cx="0" cy="0"/>
        </a:xfrm>
      </p:grpSpPr>
      <p:pic>
        <p:nvPicPr>
          <p:cNvPr id="5" name="Graphic 68">
            <a:extLst>
              <a:ext uri="{FF2B5EF4-FFF2-40B4-BE49-F238E27FC236}">
                <a16:creationId xmlns:a16="http://schemas.microsoft.com/office/drawing/2014/main" id="{BD0D8EF7-6075-1482-D951-B6D9303EF5E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680293" y="353001"/>
            <a:ext cx="1458881" cy="594360"/>
          </a:xfrm>
          <a:prstGeom prst="rect">
            <a:avLst/>
          </a:prstGeom>
        </p:spPr>
      </p:pic>
      <p:sp>
        <p:nvSpPr>
          <p:cNvPr id="6" name="TextBox 5">
            <a:extLst>
              <a:ext uri="{FF2B5EF4-FFF2-40B4-BE49-F238E27FC236}">
                <a16:creationId xmlns:a16="http://schemas.microsoft.com/office/drawing/2014/main" id="{19A79C13-5DB7-949D-2315-1800143B10D0}"/>
              </a:ext>
            </a:extLst>
          </p:cNvPr>
          <p:cNvSpPr txBox="1"/>
          <p:nvPr/>
        </p:nvSpPr>
        <p:spPr>
          <a:xfrm>
            <a:off x="7392421" y="2524733"/>
            <a:ext cx="4602354" cy="1446550"/>
          </a:xfrm>
          <a:prstGeom prst="rect">
            <a:avLst/>
          </a:prstGeom>
          <a:noFill/>
        </p:spPr>
        <p:txBody>
          <a:bodyPr wrap="square" rtlCol="0">
            <a:spAutoFit/>
          </a:bodyPr>
          <a:lstStyle/>
          <a:p>
            <a:pPr algn="ctr"/>
            <a:r>
              <a:rPr lang="en-GB" sz="8800" b="1">
                <a:solidFill>
                  <a:schemeClr val="bg1"/>
                </a:solidFill>
                <a:latin typeface="Lato" panose="020F0502020204030203" pitchFamily="34" charset="0"/>
                <a:ea typeface="Lato" panose="020F0502020204030203" pitchFamily="34" charset="0"/>
                <a:cs typeface="Lato" panose="020F0502020204030203" pitchFamily="34" charset="0"/>
              </a:rPr>
              <a:t>Q&amp;A</a:t>
            </a:r>
          </a:p>
        </p:txBody>
      </p:sp>
      <p:pic>
        <p:nvPicPr>
          <p:cNvPr id="13" name="Picture Placeholder 12" descr="Wooden blocks with black letters on them&#10;&#10;Description automatically generated">
            <a:extLst>
              <a:ext uri="{FF2B5EF4-FFF2-40B4-BE49-F238E27FC236}">
                <a16:creationId xmlns:a16="http://schemas.microsoft.com/office/drawing/2014/main" id="{DEF8C787-3D95-7BE3-F091-F3E63F252120}"/>
              </a:ext>
            </a:extLst>
          </p:cNvPr>
          <p:cNvPicPr>
            <a:picLocks noGrp="1" noChangeAspect="1"/>
          </p:cNvPicPr>
          <p:nvPr>
            <p:ph type="pic" sz="quarter" idx="10"/>
          </p:nvPr>
        </p:nvPicPr>
        <p:blipFill>
          <a:blip r:embed="rId5"/>
          <a:srcRect t="29478" b="29478"/>
          <a:stretch>
            <a:fillRect/>
          </a:stretch>
        </p:blipFill>
        <p:spPr/>
      </p:pic>
    </p:spTree>
    <p:extLst>
      <p:ext uri="{BB962C8B-B14F-4D97-AF65-F5344CB8AC3E}">
        <p14:creationId xmlns:p14="http://schemas.microsoft.com/office/powerpoint/2010/main" val="3331165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001793C-50E0-74CC-08B4-176274FA88D9}"/>
              </a:ext>
            </a:extLst>
          </p:cNvPr>
          <p:cNvSpPr>
            <a:spLocks noGrp="1"/>
          </p:cNvSpPr>
          <p:nvPr>
            <p:ph type="pic" sz="quarter" idx="10"/>
          </p:nvPr>
        </p:nvSpPr>
        <p:spPr/>
        <p:txBody>
          <a:bodyPr/>
          <a:lstStyle/>
          <a:p>
            <a:endParaRPr lang="en-GB" noProof="0"/>
          </a:p>
        </p:txBody>
      </p:sp>
      <p:grpSp>
        <p:nvGrpSpPr>
          <p:cNvPr id="9" name="Group 8">
            <a:extLst>
              <a:ext uri="{FF2B5EF4-FFF2-40B4-BE49-F238E27FC236}">
                <a16:creationId xmlns:a16="http://schemas.microsoft.com/office/drawing/2014/main" id="{F53E0765-1098-5D01-AD7B-9AA6EDDF7499}"/>
              </a:ext>
            </a:extLst>
          </p:cNvPr>
          <p:cNvGrpSpPr/>
          <p:nvPr/>
        </p:nvGrpSpPr>
        <p:grpSpPr>
          <a:xfrm>
            <a:off x="964882" y="8751570"/>
            <a:ext cx="18328952" cy="2167330"/>
            <a:chOff x="964882" y="8751570"/>
            <a:chExt cx="18328952" cy="2167330"/>
          </a:xfrm>
        </p:grpSpPr>
        <p:sp>
          <p:nvSpPr>
            <p:cNvPr id="4" name="object 5">
              <a:extLst>
                <a:ext uri="{FF2B5EF4-FFF2-40B4-BE49-F238E27FC236}">
                  <a16:creationId xmlns:a16="http://schemas.microsoft.com/office/drawing/2014/main" id="{0C17D3E3-E0A3-FC4A-AE8D-9FA39D6F3833}"/>
                </a:ext>
              </a:extLst>
            </p:cNvPr>
            <p:cNvSpPr/>
            <p:nvPr/>
          </p:nvSpPr>
          <p:spPr>
            <a:xfrm>
              <a:off x="964882" y="9455829"/>
              <a:ext cx="3128010" cy="1168400"/>
            </a:xfrm>
            <a:custGeom>
              <a:avLst/>
              <a:gdLst/>
              <a:ahLst/>
              <a:cxnLst/>
              <a:rect l="l" t="t" r="r" b="b"/>
              <a:pathLst>
                <a:path w="3128010" h="1168400">
                  <a:moveTo>
                    <a:pt x="171221" y="382219"/>
                  </a:moveTo>
                  <a:lnTo>
                    <a:pt x="0" y="283425"/>
                  </a:lnTo>
                  <a:lnTo>
                    <a:pt x="0" y="855383"/>
                  </a:lnTo>
                  <a:lnTo>
                    <a:pt x="171221" y="756666"/>
                  </a:lnTo>
                  <a:lnTo>
                    <a:pt x="171221" y="382219"/>
                  </a:lnTo>
                  <a:close/>
                </a:path>
                <a:path w="3128010" h="1168400">
                  <a:moveTo>
                    <a:pt x="490855" y="0"/>
                  </a:moveTo>
                  <a:lnTo>
                    <a:pt x="38074" y="261493"/>
                  </a:lnTo>
                  <a:lnTo>
                    <a:pt x="200850" y="355384"/>
                  </a:lnTo>
                  <a:lnTo>
                    <a:pt x="490855" y="187972"/>
                  </a:lnTo>
                  <a:lnTo>
                    <a:pt x="490855" y="0"/>
                  </a:lnTo>
                  <a:close/>
                </a:path>
                <a:path w="3128010" h="1168400">
                  <a:moveTo>
                    <a:pt x="999274" y="886383"/>
                  </a:moveTo>
                  <a:lnTo>
                    <a:pt x="832840" y="790257"/>
                  </a:lnTo>
                  <a:lnTo>
                    <a:pt x="551116" y="952957"/>
                  </a:lnTo>
                  <a:lnTo>
                    <a:pt x="551116" y="1145159"/>
                  </a:lnTo>
                  <a:lnTo>
                    <a:pt x="999274" y="886383"/>
                  </a:lnTo>
                  <a:close/>
                </a:path>
                <a:path w="3128010" h="1168400">
                  <a:moveTo>
                    <a:pt x="1021905" y="327647"/>
                  </a:moveTo>
                  <a:lnTo>
                    <a:pt x="551116" y="599478"/>
                  </a:lnTo>
                  <a:lnTo>
                    <a:pt x="551116" y="908964"/>
                  </a:lnTo>
                  <a:lnTo>
                    <a:pt x="811403" y="758634"/>
                  </a:lnTo>
                  <a:lnTo>
                    <a:pt x="811403" y="626795"/>
                  </a:lnTo>
                  <a:lnTo>
                    <a:pt x="681977" y="701560"/>
                  </a:lnTo>
                  <a:lnTo>
                    <a:pt x="681977" y="657618"/>
                  </a:lnTo>
                  <a:lnTo>
                    <a:pt x="851522" y="559625"/>
                  </a:lnTo>
                  <a:lnTo>
                    <a:pt x="851522" y="757199"/>
                  </a:lnTo>
                  <a:lnTo>
                    <a:pt x="1021905" y="855383"/>
                  </a:lnTo>
                  <a:lnTo>
                    <a:pt x="1021905" y="327647"/>
                  </a:lnTo>
                  <a:close/>
                </a:path>
                <a:path w="3128010" h="1168400">
                  <a:moveTo>
                    <a:pt x="1021905" y="283425"/>
                  </a:moveTo>
                  <a:lnTo>
                    <a:pt x="531063" y="0"/>
                  </a:lnTo>
                  <a:lnTo>
                    <a:pt x="531063" y="187972"/>
                  </a:lnTo>
                  <a:lnTo>
                    <a:pt x="801535" y="344144"/>
                  </a:lnTo>
                  <a:lnTo>
                    <a:pt x="763460" y="366166"/>
                  </a:lnTo>
                  <a:lnTo>
                    <a:pt x="510921" y="220421"/>
                  </a:lnTo>
                  <a:lnTo>
                    <a:pt x="238925" y="377355"/>
                  </a:lnTo>
                  <a:lnTo>
                    <a:pt x="453390" y="501294"/>
                  </a:lnTo>
                  <a:lnTo>
                    <a:pt x="585089" y="425157"/>
                  </a:lnTo>
                  <a:lnTo>
                    <a:pt x="486219" y="368007"/>
                  </a:lnTo>
                  <a:lnTo>
                    <a:pt x="524294" y="346036"/>
                  </a:lnTo>
                  <a:lnTo>
                    <a:pt x="661314" y="425157"/>
                  </a:lnTo>
                  <a:lnTo>
                    <a:pt x="453390" y="545109"/>
                  </a:lnTo>
                  <a:lnTo>
                    <a:pt x="211340" y="405472"/>
                  </a:lnTo>
                  <a:lnTo>
                    <a:pt x="211340" y="757504"/>
                  </a:lnTo>
                  <a:lnTo>
                    <a:pt x="413181" y="874001"/>
                  </a:lnTo>
                  <a:lnTo>
                    <a:pt x="413181" y="715391"/>
                  </a:lnTo>
                  <a:lnTo>
                    <a:pt x="316445" y="659523"/>
                  </a:lnTo>
                  <a:lnTo>
                    <a:pt x="316445" y="615594"/>
                  </a:lnTo>
                  <a:lnTo>
                    <a:pt x="453390" y="694563"/>
                  </a:lnTo>
                  <a:lnTo>
                    <a:pt x="453390" y="941247"/>
                  </a:lnTo>
                  <a:lnTo>
                    <a:pt x="190512" y="789482"/>
                  </a:lnTo>
                  <a:lnTo>
                    <a:pt x="22567" y="886383"/>
                  </a:lnTo>
                  <a:lnTo>
                    <a:pt x="510921" y="1168336"/>
                  </a:lnTo>
                  <a:lnTo>
                    <a:pt x="510921" y="578700"/>
                  </a:lnTo>
                  <a:lnTo>
                    <a:pt x="1021905" y="283603"/>
                  </a:lnTo>
                  <a:lnTo>
                    <a:pt x="1021905" y="283425"/>
                  </a:lnTo>
                  <a:close/>
                </a:path>
                <a:path w="3128010" h="1168400">
                  <a:moveTo>
                    <a:pt x="1713090" y="733882"/>
                  </a:moveTo>
                  <a:lnTo>
                    <a:pt x="1428851" y="733882"/>
                  </a:lnTo>
                  <a:lnTo>
                    <a:pt x="1428851" y="803960"/>
                  </a:lnTo>
                  <a:lnTo>
                    <a:pt x="1638363" y="803960"/>
                  </a:lnTo>
                  <a:lnTo>
                    <a:pt x="1629613" y="849426"/>
                  </a:lnTo>
                  <a:lnTo>
                    <a:pt x="1612938" y="890600"/>
                  </a:lnTo>
                  <a:lnTo>
                    <a:pt x="1588744" y="926477"/>
                  </a:lnTo>
                  <a:lnTo>
                    <a:pt x="1557426" y="956106"/>
                  </a:lnTo>
                  <a:lnTo>
                    <a:pt x="1519389" y="978471"/>
                  </a:lnTo>
                  <a:lnTo>
                    <a:pt x="1475028" y="992619"/>
                  </a:lnTo>
                  <a:lnTo>
                    <a:pt x="1424749" y="997546"/>
                  </a:lnTo>
                  <a:lnTo>
                    <a:pt x="1379651" y="992619"/>
                  </a:lnTo>
                  <a:lnTo>
                    <a:pt x="1337652" y="978522"/>
                  </a:lnTo>
                  <a:lnTo>
                    <a:pt x="1299654" y="956233"/>
                  </a:lnTo>
                  <a:lnTo>
                    <a:pt x="1266558" y="926795"/>
                  </a:lnTo>
                  <a:lnTo>
                    <a:pt x="1239240" y="891209"/>
                  </a:lnTo>
                  <a:lnTo>
                    <a:pt x="1218628" y="850468"/>
                  </a:lnTo>
                  <a:lnTo>
                    <a:pt x="1205598" y="805599"/>
                  </a:lnTo>
                  <a:lnTo>
                    <a:pt x="1201051" y="757605"/>
                  </a:lnTo>
                  <a:lnTo>
                    <a:pt x="1205598" y="710057"/>
                  </a:lnTo>
                  <a:lnTo>
                    <a:pt x="1218628" y="665492"/>
                  </a:lnTo>
                  <a:lnTo>
                    <a:pt x="1239240" y="624954"/>
                  </a:lnTo>
                  <a:lnTo>
                    <a:pt x="1266558" y="589483"/>
                  </a:lnTo>
                  <a:lnTo>
                    <a:pt x="1299654" y="560095"/>
                  </a:lnTo>
                  <a:lnTo>
                    <a:pt x="1337652" y="537832"/>
                  </a:lnTo>
                  <a:lnTo>
                    <a:pt x="1379651" y="523709"/>
                  </a:lnTo>
                  <a:lnTo>
                    <a:pt x="1424749" y="518782"/>
                  </a:lnTo>
                  <a:lnTo>
                    <a:pt x="1475473" y="524497"/>
                  </a:lnTo>
                  <a:lnTo>
                    <a:pt x="1521599" y="541045"/>
                  </a:lnTo>
                  <a:lnTo>
                    <a:pt x="1562112" y="567499"/>
                  </a:lnTo>
                  <a:lnTo>
                    <a:pt x="1596009" y="602957"/>
                  </a:lnTo>
                  <a:lnTo>
                    <a:pt x="1622285" y="646468"/>
                  </a:lnTo>
                  <a:lnTo>
                    <a:pt x="1699221" y="646468"/>
                  </a:lnTo>
                  <a:lnTo>
                    <a:pt x="1678990" y="600354"/>
                  </a:lnTo>
                  <a:lnTo>
                    <a:pt x="1653413" y="560285"/>
                  </a:lnTo>
                  <a:lnTo>
                    <a:pt x="1623123" y="526300"/>
                  </a:lnTo>
                  <a:lnTo>
                    <a:pt x="1588820" y="498411"/>
                  </a:lnTo>
                  <a:lnTo>
                    <a:pt x="1551165" y="476669"/>
                  </a:lnTo>
                  <a:lnTo>
                    <a:pt x="1510817" y="461111"/>
                  </a:lnTo>
                  <a:lnTo>
                    <a:pt x="1468462" y="451739"/>
                  </a:lnTo>
                  <a:lnTo>
                    <a:pt x="1424749" y="448614"/>
                  </a:lnTo>
                  <a:lnTo>
                    <a:pt x="1376629" y="452666"/>
                  </a:lnTo>
                  <a:lnTo>
                    <a:pt x="1331036" y="464388"/>
                  </a:lnTo>
                  <a:lnTo>
                    <a:pt x="1288567" y="483146"/>
                  </a:lnTo>
                  <a:lnTo>
                    <a:pt x="1249819" y="508304"/>
                  </a:lnTo>
                  <a:lnTo>
                    <a:pt x="1215402" y="539203"/>
                  </a:lnTo>
                  <a:lnTo>
                    <a:pt x="1185887" y="575221"/>
                  </a:lnTo>
                  <a:lnTo>
                    <a:pt x="1161897" y="615708"/>
                  </a:lnTo>
                  <a:lnTo>
                    <a:pt x="1144028" y="660031"/>
                  </a:lnTo>
                  <a:lnTo>
                    <a:pt x="1132865" y="707542"/>
                  </a:lnTo>
                  <a:lnTo>
                    <a:pt x="1129004" y="757605"/>
                  </a:lnTo>
                  <a:lnTo>
                    <a:pt x="1132865" y="807897"/>
                  </a:lnTo>
                  <a:lnTo>
                    <a:pt x="1144028" y="855599"/>
                  </a:lnTo>
                  <a:lnTo>
                    <a:pt x="1161897" y="900087"/>
                  </a:lnTo>
                  <a:lnTo>
                    <a:pt x="1185887" y="940727"/>
                  </a:lnTo>
                  <a:lnTo>
                    <a:pt x="1215402" y="976858"/>
                  </a:lnTo>
                  <a:lnTo>
                    <a:pt x="1249819" y="1007859"/>
                  </a:lnTo>
                  <a:lnTo>
                    <a:pt x="1288567" y="1033081"/>
                  </a:lnTo>
                  <a:lnTo>
                    <a:pt x="1331036" y="1051890"/>
                  </a:lnTo>
                  <a:lnTo>
                    <a:pt x="1376629" y="1063650"/>
                  </a:lnTo>
                  <a:lnTo>
                    <a:pt x="1424749" y="1067701"/>
                  </a:lnTo>
                  <a:lnTo>
                    <a:pt x="1474343" y="1064158"/>
                  </a:lnTo>
                  <a:lnTo>
                    <a:pt x="1520355" y="1053769"/>
                  </a:lnTo>
                  <a:lnTo>
                    <a:pt x="1562392" y="1036853"/>
                  </a:lnTo>
                  <a:lnTo>
                    <a:pt x="1600073" y="1013764"/>
                  </a:lnTo>
                  <a:lnTo>
                    <a:pt x="1633004" y="984846"/>
                  </a:lnTo>
                  <a:lnTo>
                    <a:pt x="1660817" y="950442"/>
                  </a:lnTo>
                  <a:lnTo>
                    <a:pt x="1683105" y="910894"/>
                  </a:lnTo>
                  <a:lnTo>
                    <a:pt x="1699514" y="866533"/>
                  </a:lnTo>
                  <a:lnTo>
                    <a:pt x="1709635" y="817727"/>
                  </a:lnTo>
                  <a:lnTo>
                    <a:pt x="1713090" y="764781"/>
                  </a:lnTo>
                  <a:lnTo>
                    <a:pt x="1713090" y="733882"/>
                  </a:lnTo>
                  <a:close/>
                </a:path>
                <a:path w="3128010" h="1168400">
                  <a:moveTo>
                    <a:pt x="2355177" y="733882"/>
                  </a:moveTo>
                  <a:lnTo>
                    <a:pt x="2070925" y="733882"/>
                  </a:lnTo>
                  <a:lnTo>
                    <a:pt x="2070925" y="803960"/>
                  </a:lnTo>
                  <a:lnTo>
                    <a:pt x="2280437" y="803960"/>
                  </a:lnTo>
                  <a:lnTo>
                    <a:pt x="2271687" y="849426"/>
                  </a:lnTo>
                  <a:lnTo>
                    <a:pt x="2255012" y="890600"/>
                  </a:lnTo>
                  <a:lnTo>
                    <a:pt x="2230818" y="926477"/>
                  </a:lnTo>
                  <a:lnTo>
                    <a:pt x="2199500" y="956106"/>
                  </a:lnTo>
                  <a:lnTo>
                    <a:pt x="2161463" y="978471"/>
                  </a:lnTo>
                  <a:lnTo>
                    <a:pt x="2117102" y="992619"/>
                  </a:lnTo>
                  <a:lnTo>
                    <a:pt x="2066823" y="997546"/>
                  </a:lnTo>
                  <a:lnTo>
                    <a:pt x="2021725" y="992619"/>
                  </a:lnTo>
                  <a:lnTo>
                    <a:pt x="1979739" y="978522"/>
                  </a:lnTo>
                  <a:lnTo>
                    <a:pt x="1941741" y="956233"/>
                  </a:lnTo>
                  <a:lnTo>
                    <a:pt x="1908632" y="926795"/>
                  </a:lnTo>
                  <a:lnTo>
                    <a:pt x="1881327" y="891209"/>
                  </a:lnTo>
                  <a:lnTo>
                    <a:pt x="1860702" y="850468"/>
                  </a:lnTo>
                  <a:lnTo>
                    <a:pt x="1847684" y="805599"/>
                  </a:lnTo>
                  <a:lnTo>
                    <a:pt x="1843138" y="757605"/>
                  </a:lnTo>
                  <a:lnTo>
                    <a:pt x="1847684" y="710057"/>
                  </a:lnTo>
                  <a:lnTo>
                    <a:pt x="1860702" y="665492"/>
                  </a:lnTo>
                  <a:lnTo>
                    <a:pt x="1881327" y="624954"/>
                  </a:lnTo>
                  <a:lnTo>
                    <a:pt x="1908632" y="589483"/>
                  </a:lnTo>
                  <a:lnTo>
                    <a:pt x="1941741" y="560095"/>
                  </a:lnTo>
                  <a:lnTo>
                    <a:pt x="1979739" y="537832"/>
                  </a:lnTo>
                  <a:lnTo>
                    <a:pt x="2021725" y="523709"/>
                  </a:lnTo>
                  <a:lnTo>
                    <a:pt x="2066823" y="518782"/>
                  </a:lnTo>
                  <a:lnTo>
                    <a:pt x="2117547" y="524497"/>
                  </a:lnTo>
                  <a:lnTo>
                    <a:pt x="2163673" y="541045"/>
                  </a:lnTo>
                  <a:lnTo>
                    <a:pt x="2204186" y="567499"/>
                  </a:lnTo>
                  <a:lnTo>
                    <a:pt x="2238095" y="602957"/>
                  </a:lnTo>
                  <a:lnTo>
                    <a:pt x="2264372" y="646468"/>
                  </a:lnTo>
                  <a:lnTo>
                    <a:pt x="2341295" y="646468"/>
                  </a:lnTo>
                  <a:lnTo>
                    <a:pt x="2321077" y="600354"/>
                  </a:lnTo>
                  <a:lnTo>
                    <a:pt x="2295487" y="560285"/>
                  </a:lnTo>
                  <a:lnTo>
                    <a:pt x="2265210" y="526300"/>
                  </a:lnTo>
                  <a:lnTo>
                    <a:pt x="2230907" y="498411"/>
                  </a:lnTo>
                  <a:lnTo>
                    <a:pt x="2193252" y="476669"/>
                  </a:lnTo>
                  <a:lnTo>
                    <a:pt x="2152904" y="461111"/>
                  </a:lnTo>
                  <a:lnTo>
                    <a:pt x="2110536" y="451739"/>
                  </a:lnTo>
                  <a:lnTo>
                    <a:pt x="2066823" y="448614"/>
                  </a:lnTo>
                  <a:lnTo>
                    <a:pt x="2018703" y="452666"/>
                  </a:lnTo>
                  <a:lnTo>
                    <a:pt x="1973110" y="464388"/>
                  </a:lnTo>
                  <a:lnTo>
                    <a:pt x="1930654" y="483146"/>
                  </a:lnTo>
                  <a:lnTo>
                    <a:pt x="1891906" y="508304"/>
                  </a:lnTo>
                  <a:lnTo>
                    <a:pt x="1857476" y="539203"/>
                  </a:lnTo>
                  <a:lnTo>
                    <a:pt x="1827974" y="575221"/>
                  </a:lnTo>
                  <a:lnTo>
                    <a:pt x="1803984" y="615708"/>
                  </a:lnTo>
                  <a:lnTo>
                    <a:pt x="1786102" y="660031"/>
                  </a:lnTo>
                  <a:lnTo>
                    <a:pt x="1774939" y="707542"/>
                  </a:lnTo>
                  <a:lnTo>
                    <a:pt x="1771091" y="757605"/>
                  </a:lnTo>
                  <a:lnTo>
                    <a:pt x="1774939" y="807897"/>
                  </a:lnTo>
                  <a:lnTo>
                    <a:pt x="1786102" y="855599"/>
                  </a:lnTo>
                  <a:lnTo>
                    <a:pt x="1803984" y="900087"/>
                  </a:lnTo>
                  <a:lnTo>
                    <a:pt x="1827974" y="940727"/>
                  </a:lnTo>
                  <a:lnTo>
                    <a:pt x="1857476" y="976858"/>
                  </a:lnTo>
                  <a:lnTo>
                    <a:pt x="1891906" y="1007859"/>
                  </a:lnTo>
                  <a:lnTo>
                    <a:pt x="1930654" y="1033081"/>
                  </a:lnTo>
                  <a:lnTo>
                    <a:pt x="1973110" y="1051890"/>
                  </a:lnTo>
                  <a:lnTo>
                    <a:pt x="2018703" y="1063650"/>
                  </a:lnTo>
                  <a:lnTo>
                    <a:pt x="2066823" y="1067701"/>
                  </a:lnTo>
                  <a:lnTo>
                    <a:pt x="2116429" y="1064158"/>
                  </a:lnTo>
                  <a:lnTo>
                    <a:pt x="2162441" y="1053769"/>
                  </a:lnTo>
                  <a:lnTo>
                    <a:pt x="2204478" y="1036853"/>
                  </a:lnTo>
                  <a:lnTo>
                    <a:pt x="2242147" y="1013764"/>
                  </a:lnTo>
                  <a:lnTo>
                    <a:pt x="2275090" y="984846"/>
                  </a:lnTo>
                  <a:lnTo>
                    <a:pt x="2302891" y="950442"/>
                  </a:lnTo>
                  <a:lnTo>
                    <a:pt x="2325192" y="910894"/>
                  </a:lnTo>
                  <a:lnTo>
                    <a:pt x="2341588" y="866533"/>
                  </a:lnTo>
                  <a:lnTo>
                    <a:pt x="2351709" y="817727"/>
                  </a:lnTo>
                  <a:lnTo>
                    <a:pt x="2355177" y="764781"/>
                  </a:lnTo>
                  <a:lnTo>
                    <a:pt x="2355177" y="733882"/>
                  </a:lnTo>
                  <a:close/>
                </a:path>
                <a:path w="3128010" h="1168400">
                  <a:moveTo>
                    <a:pt x="2993974" y="733882"/>
                  </a:moveTo>
                  <a:lnTo>
                    <a:pt x="2709735" y="733882"/>
                  </a:lnTo>
                  <a:lnTo>
                    <a:pt x="2709735" y="803960"/>
                  </a:lnTo>
                  <a:lnTo>
                    <a:pt x="2919247" y="803960"/>
                  </a:lnTo>
                  <a:lnTo>
                    <a:pt x="2910497" y="849426"/>
                  </a:lnTo>
                  <a:lnTo>
                    <a:pt x="2893822" y="890600"/>
                  </a:lnTo>
                  <a:lnTo>
                    <a:pt x="2869628" y="926477"/>
                  </a:lnTo>
                  <a:lnTo>
                    <a:pt x="2838310" y="956106"/>
                  </a:lnTo>
                  <a:lnTo>
                    <a:pt x="2800273" y="978471"/>
                  </a:lnTo>
                  <a:lnTo>
                    <a:pt x="2755912" y="992619"/>
                  </a:lnTo>
                  <a:lnTo>
                    <a:pt x="2705620" y="997546"/>
                  </a:lnTo>
                  <a:lnTo>
                    <a:pt x="2660535" y="992619"/>
                  </a:lnTo>
                  <a:lnTo>
                    <a:pt x="2618536" y="978522"/>
                  </a:lnTo>
                  <a:lnTo>
                    <a:pt x="2580538" y="956233"/>
                  </a:lnTo>
                  <a:lnTo>
                    <a:pt x="2547442" y="926795"/>
                  </a:lnTo>
                  <a:lnTo>
                    <a:pt x="2520124" y="891209"/>
                  </a:lnTo>
                  <a:lnTo>
                    <a:pt x="2499512" y="850468"/>
                  </a:lnTo>
                  <a:lnTo>
                    <a:pt x="2486482" y="805599"/>
                  </a:lnTo>
                  <a:lnTo>
                    <a:pt x="2481935" y="757605"/>
                  </a:lnTo>
                  <a:lnTo>
                    <a:pt x="2486482" y="710057"/>
                  </a:lnTo>
                  <a:lnTo>
                    <a:pt x="2499512" y="665492"/>
                  </a:lnTo>
                  <a:lnTo>
                    <a:pt x="2520124" y="624954"/>
                  </a:lnTo>
                  <a:lnTo>
                    <a:pt x="2547442" y="589483"/>
                  </a:lnTo>
                  <a:lnTo>
                    <a:pt x="2580538" y="560095"/>
                  </a:lnTo>
                  <a:lnTo>
                    <a:pt x="2618536" y="537832"/>
                  </a:lnTo>
                  <a:lnTo>
                    <a:pt x="2660535" y="523709"/>
                  </a:lnTo>
                  <a:lnTo>
                    <a:pt x="2705620" y="518782"/>
                  </a:lnTo>
                  <a:lnTo>
                    <a:pt x="2756357" y="524497"/>
                  </a:lnTo>
                  <a:lnTo>
                    <a:pt x="2802471" y="541045"/>
                  </a:lnTo>
                  <a:lnTo>
                    <a:pt x="2842996" y="567499"/>
                  </a:lnTo>
                  <a:lnTo>
                    <a:pt x="2876893" y="602957"/>
                  </a:lnTo>
                  <a:lnTo>
                    <a:pt x="2903169" y="646468"/>
                  </a:lnTo>
                  <a:lnTo>
                    <a:pt x="2980105" y="646468"/>
                  </a:lnTo>
                  <a:lnTo>
                    <a:pt x="2959874" y="600354"/>
                  </a:lnTo>
                  <a:lnTo>
                    <a:pt x="2934284" y="560285"/>
                  </a:lnTo>
                  <a:lnTo>
                    <a:pt x="2904007" y="526300"/>
                  </a:lnTo>
                  <a:lnTo>
                    <a:pt x="2869704" y="498411"/>
                  </a:lnTo>
                  <a:lnTo>
                    <a:pt x="2832049" y="476669"/>
                  </a:lnTo>
                  <a:lnTo>
                    <a:pt x="2791701" y="461111"/>
                  </a:lnTo>
                  <a:lnTo>
                    <a:pt x="2749334" y="451739"/>
                  </a:lnTo>
                  <a:lnTo>
                    <a:pt x="2705620" y="448614"/>
                  </a:lnTo>
                  <a:lnTo>
                    <a:pt x="2657513" y="452666"/>
                  </a:lnTo>
                  <a:lnTo>
                    <a:pt x="2611920" y="464388"/>
                  </a:lnTo>
                  <a:lnTo>
                    <a:pt x="2569451" y="483146"/>
                  </a:lnTo>
                  <a:lnTo>
                    <a:pt x="2530703" y="508304"/>
                  </a:lnTo>
                  <a:lnTo>
                    <a:pt x="2496274" y="539203"/>
                  </a:lnTo>
                  <a:lnTo>
                    <a:pt x="2466771" y="575221"/>
                  </a:lnTo>
                  <a:lnTo>
                    <a:pt x="2442781" y="615708"/>
                  </a:lnTo>
                  <a:lnTo>
                    <a:pt x="2424900" y="660031"/>
                  </a:lnTo>
                  <a:lnTo>
                    <a:pt x="2413736" y="707542"/>
                  </a:lnTo>
                  <a:lnTo>
                    <a:pt x="2409888" y="757605"/>
                  </a:lnTo>
                  <a:lnTo>
                    <a:pt x="2413736" y="807897"/>
                  </a:lnTo>
                  <a:lnTo>
                    <a:pt x="2424900" y="855599"/>
                  </a:lnTo>
                  <a:lnTo>
                    <a:pt x="2442781" y="900087"/>
                  </a:lnTo>
                  <a:lnTo>
                    <a:pt x="2466771" y="940727"/>
                  </a:lnTo>
                  <a:lnTo>
                    <a:pt x="2496274" y="976858"/>
                  </a:lnTo>
                  <a:lnTo>
                    <a:pt x="2530703" y="1007859"/>
                  </a:lnTo>
                  <a:lnTo>
                    <a:pt x="2569451" y="1033081"/>
                  </a:lnTo>
                  <a:lnTo>
                    <a:pt x="2611920" y="1051890"/>
                  </a:lnTo>
                  <a:lnTo>
                    <a:pt x="2657513" y="1063650"/>
                  </a:lnTo>
                  <a:lnTo>
                    <a:pt x="2705620" y="1067701"/>
                  </a:lnTo>
                  <a:lnTo>
                    <a:pt x="2755227" y="1064158"/>
                  </a:lnTo>
                  <a:lnTo>
                    <a:pt x="2801239" y="1053769"/>
                  </a:lnTo>
                  <a:lnTo>
                    <a:pt x="2843276" y="1036853"/>
                  </a:lnTo>
                  <a:lnTo>
                    <a:pt x="2880957" y="1013764"/>
                  </a:lnTo>
                  <a:lnTo>
                    <a:pt x="2913888" y="984846"/>
                  </a:lnTo>
                  <a:lnTo>
                    <a:pt x="2941688" y="950442"/>
                  </a:lnTo>
                  <a:lnTo>
                    <a:pt x="2963989" y="910894"/>
                  </a:lnTo>
                  <a:lnTo>
                    <a:pt x="2980398" y="866533"/>
                  </a:lnTo>
                  <a:lnTo>
                    <a:pt x="2990519" y="817727"/>
                  </a:lnTo>
                  <a:lnTo>
                    <a:pt x="2993974" y="764781"/>
                  </a:lnTo>
                  <a:lnTo>
                    <a:pt x="2993974" y="733882"/>
                  </a:lnTo>
                  <a:close/>
                </a:path>
                <a:path w="3128010" h="1168400">
                  <a:moveTo>
                    <a:pt x="3127514" y="465429"/>
                  </a:moveTo>
                  <a:lnTo>
                    <a:pt x="3055302" y="465429"/>
                  </a:lnTo>
                  <a:lnTo>
                    <a:pt x="3055302" y="1055878"/>
                  </a:lnTo>
                  <a:lnTo>
                    <a:pt x="3127514" y="1055878"/>
                  </a:lnTo>
                  <a:lnTo>
                    <a:pt x="3127514" y="465429"/>
                  </a:lnTo>
                  <a:close/>
                </a:path>
              </a:pathLst>
            </a:custGeom>
            <a:solidFill>
              <a:srgbClr val="FFFFFF"/>
            </a:solidFill>
          </p:spPr>
          <p:txBody>
            <a:bodyPr wrap="square" lIns="0" tIns="0" rIns="0" bIns="0" rtlCol="0"/>
            <a:lstStyle/>
            <a:p>
              <a:endParaRPr lang="en-GB" noProof="0"/>
            </a:p>
          </p:txBody>
        </p:sp>
        <p:sp>
          <p:nvSpPr>
            <p:cNvPr id="5" name="object 6">
              <a:extLst>
                <a:ext uri="{FF2B5EF4-FFF2-40B4-BE49-F238E27FC236}">
                  <a16:creationId xmlns:a16="http://schemas.microsoft.com/office/drawing/2014/main" id="{8C9DCB55-BD5B-F012-AD52-415718A95FD9}"/>
                </a:ext>
              </a:extLst>
            </p:cNvPr>
            <p:cNvSpPr/>
            <p:nvPr/>
          </p:nvSpPr>
          <p:spPr>
            <a:xfrm>
              <a:off x="9156234" y="9563174"/>
              <a:ext cx="0" cy="1355725"/>
            </a:xfrm>
            <a:custGeom>
              <a:avLst/>
              <a:gdLst/>
              <a:ahLst/>
              <a:cxnLst/>
              <a:rect l="l" t="t" r="r" b="b"/>
              <a:pathLst>
                <a:path h="1355725">
                  <a:moveTo>
                    <a:pt x="0" y="0"/>
                  </a:moveTo>
                  <a:lnTo>
                    <a:pt x="0" y="1355162"/>
                  </a:lnTo>
                </a:path>
              </a:pathLst>
            </a:custGeom>
            <a:ln w="11517">
              <a:solidFill>
                <a:srgbClr val="FFFFFF"/>
              </a:solidFill>
            </a:ln>
          </p:spPr>
          <p:txBody>
            <a:bodyPr wrap="square" lIns="0" tIns="0" rIns="0" bIns="0" rtlCol="0"/>
            <a:lstStyle/>
            <a:p>
              <a:endParaRPr lang="en-GB" noProof="0"/>
            </a:p>
          </p:txBody>
        </p:sp>
        <p:sp>
          <p:nvSpPr>
            <p:cNvPr id="6" name="object 7">
              <a:extLst>
                <a:ext uri="{FF2B5EF4-FFF2-40B4-BE49-F238E27FC236}">
                  <a16:creationId xmlns:a16="http://schemas.microsoft.com/office/drawing/2014/main" id="{00492254-ADF6-86EE-3709-32224E366512}"/>
                </a:ext>
              </a:extLst>
            </p:cNvPr>
            <p:cNvSpPr/>
            <p:nvPr/>
          </p:nvSpPr>
          <p:spPr>
            <a:xfrm>
              <a:off x="12386847" y="9563174"/>
              <a:ext cx="0" cy="1355725"/>
            </a:xfrm>
            <a:custGeom>
              <a:avLst/>
              <a:gdLst/>
              <a:ahLst/>
              <a:cxnLst/>
              <a:rect l="l" t="t" r="r" b="b"/>
              <a:pathLst>
                <a:path h="1355725">
                  <a:moveTo>
                    <a:pt x="0" y="0"/>
                  </a:moveTo>
                  <a:lnTo>
                    <a:pt x="0" y="1355162"/>
                  </a:lnTo>
                </a:path>
              </a:pathLst>
            </a:custGeom>
            <a:ln w="11517">
              <a:solidFill>
                <a:srgbClr val="FFFFFF"/>
              </a:solidFill>
            </a:ln>
          </p:spPr>
          <p:txBody>
            <a:bodyPr wrap="square" lIns="0" tIns="0" rIns="0" bIns="0" rtlCol="0"/>
            <a:lstStyle/>
            <a:p>
              <a:endParaRPr lang="en-GB" noProof="0"/>
            </a:p>
          </p:txBody>
        </p:sp>
        <p:grpSp>
          <p:nvGrpSpPr>
            <p:cNvPr id="31" name="Group 30">
              <a:extLst>
                <a:ext uri="{FF2B5EF4-FFF2-40B4-BE49-F238E27FC236}">
                  <a16:creationId xmlns:a16="http://schemas.microsoft.com/office/drawing/2014/main" id="{30CE8F2E-5777-D8A0-36D4-AFECE845A20D}"/>
                </a:ext>
              </a:extLst>
            </p:cNvPr>
            <p:cNvGrpSpPr/>
            <p:nvPr/>
          </p:nvGrpSpPr>
          <p:grpSpPr>
            <a:xfrm>
              <a:off x="9826875" y="10470892"/>
              <a:ext cx="316230" cy="316230"/>
              <a:chOff x="9826875" y="10470892"/>
              <a:chExt cx="316230" cy="316230"/>
            </a:xfrm>
          </p:grpSpPr>
          <p:sp>
            <p:nvSpPr>
              <p:cNvPr id="7" name="object 8">
                <a:extLst>
                  <a:ext uri="{FF2B5EF4-FFF2-40B4-BE49-F238E27FC236}">
                    <a16:creationId xmlns:a16="http://schemas.microsoft.com/office/drawing/2014/main" id="{9676299C-E19B-96AC-376D-600625091649}"/>
                  </a:ext>
                </a:extLst>
              </p:cNvPr>
              <p:cNvSpPr/>
              <p:nvPr/>
            </p:nvSpPr>
            <p:spPr>
              <a:xfrm>
                <a:off x="9826875" y="10470892"/>
                <a:ext cx="316230" cy="316230"/>
              </a:xfrm>
              <a:custGeom>
                <a:avLst/>
                <a:gdLst/>
                <a:ahLst/>
                <a:cxnLst/>
                <a:rect l="l" t="t" r="r" b="b"/>
                <a:pathLst>
                  <a:path w="316229"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0" y="307710"/>
                    </a:lnTo>
                    <a:lnTo>
                      <a:pt x="251120" y="285297"/>
                    </a:lnTo>
                    <a:lnTo>
                      <a:pt x="285297" y="251120"/>
                    </a:lnTo>
                    <a:lnTo>
                      <a:pt x="307710" y="207780"/>
                    </a:lnTo>
                    <a:lnTo>
                      <a:pt x="315760" y="157880"/>
                    </a:lnTo>
                    <a:lnTo>
                      <a:pt x="307710" y="107979"/>
                    </a:lnTo>
                    <a:lnTo>
                      <a:pt x="285297" y="64639"/>
                    </a:lnTo>
                    <a:lnTo>
                      <a:pt x="251120" y="30462"/>
                    </a:lnTo>
                    <a:lnTo>
                      <a:pt x="207780" y="8049"/>
                    </a:lnTo>
                    <a:lnTo>
                      <a:pt x="157880" y="0"/>
                    </a:lnTo>
                    <a:close/>
                  </a:path>
                </a:pathLst>
              </a:custGeom>
              <a:solidFill>
                <a:srgbClr val="479680"/>
              </a:solidFill>
            </p:spPr>
            <p:txBody>
              <a:bodyPr wrap="square" lIns="0" tIns="0" rIns="0" bIns="0" rtlCol="0"/>
              <a:lstStyle/>
              <a:p>
                <a:endParaRPr lang="en-GB" noProof="0"/>
              </a:p>
            </p:txBody>
          </p:sp>
          <p:pic>
            <p:nvPicPr>
              <p:cNvPr id="8" name="object 9">
                <a:extLst>
                  <a:ext uri="{FF2B5EF4-FFF2-40B4-BE49-F238E27FC236}">
                    <a16:creationId xmlns:a16="http://schemas.microsoft.com/office/drawing/2014/main" id="{62B9EF55-192B-32F1-F867-A38656887BED}"/>
                  </a:ext>
                </a:extLst>
              </p:cNvPr>
              <p:cNvPicPr/>
              <p:nvPr/>
            </p:nvPicPr>
            <p:blipFill>
              <a:blip r:embed="rId3" cstate="print"/>
              <a:stretch>
                <a:fillRect/>
              </a:stretch>
            </p:blipFill>
            <p:spPr>
              <a:xfrm>
                <a:off x="9885469" y="10529365"/>
                <a:ext cx="198568" cy="198810"/>
              </a:xfrm>
              <a:prstGeom prst="rect">
                <a:avLst/>
              </a:prstGeom>
            </p:spPr>
          </p:pic>
        </p:grpSp>
        <p:grpSp>
          <p:nvGrpSpPr>
            <p:cNvPr id="33" name="Group 32">
              <a:extLst>
                <a:ext uri="{FF2B5EF4-FFF2-40B4-BE49-F238E27FC236}">
                  <a16:creationId xmlns:a16="http://schemas.microsoft.com/office/drawing/2014/main" id="{E9C3888D-B4E9-F702-99C4-2D9305DDA1C2}"/>
                </a:ext>
              </a:extLst>
            </p:cNvPr>
            <p:cNvGrpSpPr/>
            <p:nvPr/>
          </p:nvGrpSpPr>
          <p:grpSpPr>
            <a:xfrm>
              <a:off x="13204694" y="10470890"/>
              <a:ext cx="316230" cy="316230"/>
              <a:chOff x="13204694" y="10470890"/>
              <a:chExt cx="316230" cy="316230"/>
            </a:xfrm>
          </p:grpSpPr>
          <p:sp>
            <p:nvSpPr>
              <p:cNvPr id="11" name="object 12">
                <a:extLst>
                  <a:ext uri="{FF2B5EF4-FFF2-40B4-BE49-F238E27FC236}">
                    <a16:creationId xmlns:a16="http://schemas.microsoft.com/office/drawing/2014/main" id="{7CAFDB79-21B3-E822-035D-B504BDAFC1B2}"/>
                  </a:ext>
                </a:extLst>
              </p:cNvPr>
              <p:cNvSpPr/>
              <p:nvPr/>
            </p:nvSpPr>
            <p:spPr>
              <a:xfrm>
                <a:off x="13204694" y="10470890"/>
                <a:ext cx="316230" cy="316230"/>
              </a:xfrm>
              <a:custGeom>
                <a:avLst/>
                <a:gdLst/>
                <a:ahLst/>
                <a:cxnLst/>
                <a:rect l="l" t="t" r="r" b="b"/>
                <a:pathLst>
                  <a:path w="316230"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4" y="307710"/>
                    </a:lnTo>
                    <a:lnTo>
                      <a:pt x="251124" y="285297"/>
                    </a:lnTo>
                    <a:lnTo>
                      <a:pt x="285300" y="251120"/>
                    </a:lnTo>
                    <a:lnTo>
                      <a:pt x="307711" y="207780"/>
                    </a:lnTo>
                    <a:lnTo>
                      <a:pt x="315760" y="157880"/>
                    </a:lnTo>
                    <a:lnTo>
                      <a:pt x="307711" y="107979"/>
                    </a:lnTo>
                    <a:lnTo>
                      <a:pt x="285300" y="64639"/>
                    </a:lnTo>
                    <a:lnTo>
                      <a:pt x="251124" y="30462"/>
                    </a:lnTo>
                    <a:lnTo>
                      <a:pt x="207784" y="8049"/>
                    </a:lnTo>
                    <a:lnTo>
                      <a:pt x="157880" y="0"/>
                    </a:lnTo>
                    <a:close/>
                  </a:path>
                </a:pathLst>
              </a:custGeom>
              <a:solidFill>
                <a:srgbClr val="479680"/>
              </a:solidFill>
            </p:spPr>
            <p:txBody>
              <a:bodyPr wrap="square" lIns="0" tIns="0" rIns="0" bIns="0" rtlCol="0"/>
              <a:lstStyle/>
              <a:p>
                <a:endParaRPr lang="en-GB" noProof="0"/>
              </a:p>
            </p:txBody>
          </p:sp>
          <p:pic>
            <p:nvPicPr>
              <p:cNvPr id="12" name="object 13">
                <a:extLst>
                  <a:ext uri="{FF2B5EF4-FFF2-40B4-BE49-F238E27FC236}">
                    <a16:creationId xmlns:a16="http://schemas.microsoft.com/office/drawing/2014/main" id="{55E00C43-4030-8656-79DA-0A59499469A3}"/>
                  </a:ext>
                </a:extLst>
              </p:cNvPr>
              <p:cNvPicPr/>
              <p:nvPr/>
            </p:nvPicPr>
            <p:blipFill>
              <a:blip r:embed="rId4" cstate="print"/>
              <a:stretch>
                <a:fillRect/>
              </a:stretch>
            </p:blipFill>
            <p:spPr>
              <a:xfrm>
                <a:off x="13257387" y="10555092"/>
                <a:ext cx="210369" cy="147356"/>
              </a:xfrm>
              <a:prstGeom prst="rect">
                <a:avLst/>
              </a:prstGeom>
            </p:spPr>
          </p:pic>
        </p:grpSp>
        <p:grpSp>
          <p:nvGrpSpPr>
            <p:cNvPr id="34" name="Group 33">
              <a:extLst>
                <a:ext uri="{FF2B5EF4-FFF2-40B4-BE49-F238E27FC236}">
                  <a16:creationId xmlns:a16="http://schemas.microsoft.com/office/drawing/2014/main" id="{E1502888-5F37-1E51-002F-5B846DDFFD09}"/>
                </a:ext>
              </a:extLst>
            </p:cNvPr>
            <p:cNvGrpSpPr/>
            <p:nvPr/>
          </p:nvGrpSpPr>
          <p:grpSpPr>
            <a:xfrm>
              <a:off x="13204694" y="10031689"/>
              <a:ext cx="316230" cy="316230"/>
              <a:chOff x="13204694" y="10031689"/>
              <a:chExt cx="316230" cy="316230"/>
            </a:xfrm>
          </p:grpSpPr>
          <p:sp>
            <p:nvSpPr>
              <p:cNvPr id="13" name="object 14">
                <a:extLst>
                  <a:ext uri="{FF2B5EF4-FFF2-40B4-BE49-F238E27FC236}">
                    <a16:creationId xmlns:a16="http://schemas.microsoft.com/office/drawing/2014/main" id="{C0DBE3F7-744F-4AD9-9FC0-D7F03F2A8ACD}"/>
                  </a:ext>
                </a:extLst>
              </p:cNvPr>
              <p:cNvSpPr/>
              <p:nvPr/>
            </p:nvSpPr>
            <p:spPr>
              <a:xfrm>
                <a:off x="13204694" y="10031689"/>
                <a:ext cx="316230" cy="316230"/>
              </a:xfrm>
              <a:custGeom>
                <a:avLst/>
                <a:gdLst/>
                <a:ahLst/>
                <a:cxnLst/>
                <a:rect l="l" t="t" r="r" b="b"/>
                <a:pathLst>
                  <a:path w="316230"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4" y="307710"/>
                    </a:lnTo>
                    <a:lnTo>
                      <a:pt x="251124" y="285297"/>
                    </a:lnTo>
                    <a:lnTo>
                      <a:pt x="285300" y="251120"/>
                    </a:lnTo>
                    <a:lnTo>
                      <a:pt x="307711" y="207780"/>
                    </a:lnTo>
                    <a:lnTo>
                      <a:pt x="315760" y="157880"/>
                    </a:lnTo>
                    <a:lnTo>
                      <a:pt x="307711" y="107979"/>
                    </a:lnTo>
                    <a:lnTo>
                      <a:pt x="285300" y="64639"/>
                    </a:lnTo>
                    <a:lnTo>
                      <a:pt x="251124" y="30462"/>
                    </a:lnTo>
                    <a:lnTo>
                      <a:pt x="207784" y="8049"/>
                    </a:lnTo>
                    <a:lnTo>
                      <a:pt x="157880" y="0"/>
                    </a:lnTo>
                    <a:close/>
                  </a:path>
                </a:pathLst>
              </a:custGeom>
              <a:solidFill>
                <a:srgbClr val="479680"/>
              </a:solidFill>
            </p:spPr>
            <p:txBody>
              <a:bodyPr wrap="square" lIns="0" tIns="0" rIns="0" bIns="0" rtlCol="0"/>
              <a:lstStyle/>
              <a:p>
                <a:endParaRPr lang="en-GB" noProof="0"/>
              </a:p>
            </p:txBody>
          </p:sp>
          <p:pic>
            <p:nvPicPr>
              <p:cNvPr id="14" name="object 15">
                <a:extLst>
                  <a:ext uri="{FF2B5EF4-FFF2-40B4-BE49-F238E27FC236}">
                    <a16:creationId xmlns:a16="http://schemas.microsoft.com/office/drawing/2014/main" id="{8B96A19C-039F-779E-E857-D2670CA039C0}"/>
                  </a:ext>
                </a:extLst>
              </p:cNvPr>
              <p:cNvPicPr/>
              <p:nvPr/>
            </p:nvPicPr>
            <p:blipFill>
              <a:blip r:embed="rId5" cstate="print"/>
              <a:stretch>
                <a:fillRect/>
              </a:stretch>
            </p:blipFill>
            <p:spPr>
              <a:xfrm>
                <a:off x="13337621" y="10148134"/>
                <a:ext cx="120938" cy="127713"/>
              </a:xfrm>
              <a:prstGeom prst="rect">
                <a:avLst/>
              </a:prstGeom>
            </p:spPr>
          </p:pic>
          <p:sp>
            <p:nvSpPr>
              <p:cNvPr id="15" name="object 16">
                <a:extLst>
                  <a:ext uri="{FF2B5EF4-FFF2-40B4-BE49-F238E27FC236}">
                    <a16:creationId xmlns:a16="http://schemas.microsoft.com/office/drawing/2014/main" id="{304D4ADE-A6A7-5D94-19B3-5C3DA00FAB34}"/>
                  </a:ext>
                </a:extLst>
              </p:cNvPr>
              <p:cNvSpPr/>
              <p:nvPr/>
            </p:nvSpPr>
            <p:spPr>
              <a:xfrm>
                <a:off x="13271462" y="10089229"/>
                <a:ext cx="45085" cy="186690"/>
              </a:xfrm>
              <a:custGeom>
                <a:avLst/>
                <a:gdLst/>
                <a:ahLst/>
                <a:cxnLst/>
                <a:rect l="l" t="t" r="r" b="b"/>
                <a:pathLst>
                  <a:path w="45084" h="186690">
                    <a:moveTo>
                      <a:pt x="41821" y="185966"/>
                    </a:moveTo>
                    <a:lnTo>
                      <a:pt x="41770" y="124472"/>
                    </a:lnTo>
                    <a:lnTo>
                      <a:pt x="41808" y="62814"/>
                    </a:lnTo>
                    <a:lnTo>
                      <a:pt x="41503" y="61963"/>
                    </a:lnTo>
                    <a:lnTo>
                      <a:pt x="3378" y="61976"/>
                    </a:lnTo>
                    <a:lnTo>
                      <a:pt x="2971" y="62572"/>
                    </a:lnTo>
                    <a:lnTo>
                      <a:pt x="2959" y="186156"/>
                    </a:lnTo>
                    <a:lnTo>
                      <a:pt x="3505" y="186601"/>
                    </a:lnTo>
                    <a:lnTo>
                      <a:pt x="41275" y="186639"/>
                    </a:lnTo>
                    <a:lnTo>
                      <a:pt x="41821" y="185966"/>
                    </a:lnTo>
                    <a:close/>
                  </a:path>
                  <a:path w="45084" h="186690">
                    <a:moveTo>
                      <a:pt x="44856" y="22326"/>
                    </a:moveTo>
                    <a:lnTo>
                      <a:pt x="43078" y="13677"/>
                    </a:lnTo>
                    <a:lnTo>
                      <a:pt x="38265" y="6591"/>
                    </a:lnTo>
                    <a:lnTo>
                      <a:pt x="31140" y="1778"/>
                    </a:lnTo>
                    <a:lnTo>
                      <a:pt x="22466" y="0"/>
                    </a:lnTo>
                    <a:lnTo>
                      <a:pt x="13728" y="1778"/>
                    </a:lnTo>
                    <a:lnTo>
                      <a:pt x="6578" y="6629"/>
                    </a:lnTo>
                    <a:lnTo>
                      <a:pt x="1752" y="13792"/>
                    </a:lnTo>
                    <a:lnTo>
                      <a:pt x="0" y="22529"/>
                    </a:lnTo>
                    <a:lnTo>
                      <a:pt x="1790" y="31165"/>
                    </a:lnTo>
                    <a:lnTo>
                      <a:pt x="6642" y="38265"/>
                    </a:lnTo>
                    <a:lnTo>
                      <a:pt x="13766" y="43078"/>
                    </a:lnTo>
                    <a:lnTo>
                      <a:pt x="22428" y="44843"/>
                    </a:lnTo>
                    <a:lnTo>
                      <a:pt x="31153" y="43078"/>
                    </a:lnTo>
                    <a:lnTo>
                      <a:pt x="38290" y="38239"/>
                    </a:lnTo>
                    <a:lnTo>
                      <a:pt x="43103" y="31076"/>
                    </a:lnTo>
                    <a:lnTo>
                      <a:pt x="44856" y="22326"/>
                    </a:lnTo>
                    <a:close/>
                  </a:path>
                </a:pathLst>
              </a:custGeom>
              <a:solidFill>
                <a:srgbClr val="FFFFFF"/>
              </a:solidFill>
            </p:spPr>
            <p:txBody>
              <a:bodyPr wrap="square" lIns="0" tIns="0" rIns="0" bIns="0" rtlCol="0"/>
              <a:lstStyle/>
              <a:p>
                <a:endParaRPr lang="en-GB" noProof="0"/>
              </a:p>
            </p:txBody>
          </p:sp>
        </p:grpSp>
        <p:grpSp>
          <p:nvGrpSpPr>
            <p:cNvPr id="32" name="Group 31">
              <a:extLst>
                <a:ext uri="{FF2B5EF4-FFF2-40B4-BE49-F238E27FC236}">
                  <a16:creationId xmlns:a16="http://schemas.microsoft.com/office/drawing/2014/main" id="{22738012-3297-97F0-C393-E65A17CFF9C9}"/>
                </a:ext>
              </a:extLst>
            </p:cNvPr>
            <p:cNvGrpSpPr/>
            <p:nvPr/>
          </p:nvGrpSpPr>
          <p:grpSpPr>
            <a:xfrm>
              <a:off x="13204694" y="9592487"/>
              <a:ext cx="316230" cy="316313"/>
              <a:chOff x="13204694" y="9592487"/>
              <a:chExt cx="316230" cy="316313"/>
            </a:xfrm>
          </p:grpSpPr>
          <p:sp>
            <p:nvSpPr>
              <p:cNvPr id="16" name="object 17">
                <a:extLst>
                  <a:ext uri="{FF2B5EF4-FFF2-40B4-BE49-F238E27FC236}">
                    <a16:creationId xmlns:a16="http://schemas.microsoft.com/office/drawing/2014/main" id="{92DADCAC-2A01-00E6-7C6F-73E8785935BD}"/>
                  </a:ext>
                </a:extLst>
              </p:cNvPr>
              <p:cNvSpPr/>
              <p:nvPr/>
            </p:nvSpPr>
            <p:spPr>
              <a:xfrm>
                <a:off x="13204694" y="9592487"/>
                <a:ext cx="316230" cy="314325"/>
              </a:xfrm>
              <a:custGeom>
                <a:avLst/>
                <a:gdLst/>
                <a:ahLst/>
                <a:cxnLst/>
                <a:rect l="l" t="t" r="r" b="b"/>
                <a:pathLst>
                  <a:path w="316230" h="314325">
                    <a:moveTo>
                      <a:pt x="157880" y="0"/>
                    </a:moveTo>
                    <a:lnTo>
                      <a:pt x="107979" y="8049"/>
                    </a:lnTo>
                    <a:lnTo>
                      <a:pt x="64639" y="30462"/>
                    </a:lnTo>
                    <a:lnTo>
                      <a:pt x="30462" y="64639"/>
                    </a:lnTo>
                    <a:lnTo>
                      <a:pt x="8049" y="107979"/>
                    </a:lnTo>
                    <a:lnTo>
                      <a:pt x="0" y="157880"/>
                    </a:lnTo>
                    <a:lnTo>
                      <a:pt x="6608" y="203224"/>
                    </a:lnTo>
                    <a:lnTo>
                      <a:pt x="25153" y="243411"/>
                    </a:lnTo>
                    <a:lnTo>
                      <a:pt x="53715" y="276524"/>
                    </a:lnTo>
                    <a:lnTo>
                      <a:pt x="90374" y="300641"/>
                    </a:lnTo>
                    <a:lnTo>
                      <a:pt x="133210" y="313843"/>
                    </a:lnTo>
                    <a:lnTo>
                      <a:pt x="133210" y="203512"/>
                    </a:lnTo>
                    <a:lnTo>
                      <a:pt x="93128" y="203512"/>
                    </a:lnTo>
                    <a:lnTo>
                      <a:pt x="93128" y="157880"/>
                    </a:lnTo>
                    <a:lnTo>
                      <a:pt x="133210" y="157880"/>
                    </a:lnTo>
                    <a:lnTo>
                      <a:pt x="133210" y="123095"/>
                    </a:lnTo>
                    <a:lnTo>
                      <a:pt x="137456" y="96805"/>
                    </a:lnTo>
                    <a:lnTo>
                      <a:pt x="149503" y="77546"/>
                    </a:lnTo>
                    <a:lnTo>
                      <a:pt x="168311" y="65706"/>
                    </a:lnTo>
                    <a:lnTo>
                      <a:pt x="192842" y="61673"/>
                    </a:lnTo>
                    <a:lnTo>
                      <a:pt x="205654" y="62154"/>
                    </a:lnTo>
                    <a:lnTo>
                      <a:pt x="216996" y="63212"/>
                    </a:lnTo>
                    <a:lnTo>
                      <a:pt x="228192" y="64751"/>
                    </a:lnTo>
                    <a:lnTo>
                      <a:pt x="228192" y="103609"/>
                    </a:lnTo>
                    <a:lnTo>
                      <a:pt x="208276" y="103609"/>
                    </a:lnTo>
                    <a:lnTo>
                      <a:pt x="195982" y="105705"/>
                    </a:lnTo>
                    <a:lnTo>
                      <a:pt x="188058" y="111254"/>
                    </a:lnTo>
                    <a:lnTo>
                      <a:pt x="183811" y="119145"/>
                    </a:lnTo>
                    <a:lnTo>
                      <a:pt x="182549" y="128268"/>
                    </a:lnTo>
                    <a:lnTo>
                      <a:pt x="182549" y="157880"/>
                    </a:lnTo>
                    <a:lnTo>
                      <a:pt x="226338" y="157880"/>
                    </a:lnTo>
                    <a:lnTo>
                      <a:pt x="219333" y="203512"/>
                    </a:lnTo>
                    <a:lnTo>
                      <a:pt x="182549" y="203512"/>
                    </a:lnTo>
                    <a:lnTo>
                      <a:pt x="182549" y="313843"/>
                    </a:lnTo>
                    <a:lnTo>
                      <a:pt x="225385" y="300641"/>
                    </a:lnTo>
                    <a:lnTo>
                      <a:pt x="262044" y="276524"/>
                    </a:lnTo>
                    <a:lnTo>
                      <a:pt x="290606" y="243411"/>
                    </a:lnTo>
                    <a:lnTo>
                      <a:pt x="309151" y="203224"/>
                    </a:lnTo>
                    <a:lnTo>
                      <a:pt x="315760" y="157880"/>
                    </a:lnTo>
                    <a:lnTo>
                      <a:pt x="307711" y="107979"/>
                    </a:lnTo>
                    <a:lnTo>
                      <a:pt x="285300" y="64639"/>
                    </a:lnTo>
                    <a:lnTo>
                      <a:pt x="251124" y="30462"/>
                    </a:lnTo>
                    <a:lnTo>
                      <a:pt x="207784" y="8049"/>
                    </a:lnTo>
                    <a:lnTo>
                      <a:pt x="157880" y="0"/>
                    </a:lnTo>
                    <a:close/>
                  </a:path>
                </a:pathLst>
              </a:custGeom>
              <a:solidFill>
                <a:srgbClr val="479680"/>
              </a:solidFill>
            </p:spPr>
            <p:txBody>
              <a:bodyPr wrap="square" lIns="0" tIns="0" rIns="0" bIns="0" rtlCol="0"/>
              <a:lstStyle/>
              <a:p>
                <a:endParaRPr lang="en-GB" noProof="0"/>
              </a:p>
            </p:txBody>
          </p:sp>
          <p:sp>
            <p:nvSpPr>
              <p:cNvPr id="17" name="object 18">
                <a:extLst>
                  <a:ext uri="{FF2B5EF4-FFF2-40B4-BE49-F238E27FC236}">
                    <a16:creationId xmlns:a16="http://schemas.microsoft.com/office/drawing/2014/main" id="{33608EDB-C312-4595-AAEA-6B963B4D8088}"/>
                  </a:ext>
                </a:extLst>
              </p:cNvPr>
              <p:cNvSpPr/>
              <p:nvPr/>
            </p:nvSpPr>
            <p:spPr>
              <a:xfrm>
                <a:off x="13297827" y="9654165"/>
                <a:ext cx="135255" cy="254635"/>
              </a:xfrm>
              <a:custGeom>
                <a:avLst/>
                <a:gdLst/>
                <a:ahLst/>
                <a:cxnLst/>
                <a:rect l="l" t="t" r="r" b="b"/>
                <a:pathLst>
                  <a:path w="135255" h="254634">
                    <a:moveTo>
                      <a:pt x="109984" y="48"/>
                    </a:moveTo>
                    <a:lnTo>
                      <a:pt x="56375" y="15872"/>
                    </a:lnTo>
                    <a:lnTo>
                      <a:pt x="40082" y="61422"/>
                    </a:lnTo>
                    <a:lnTo>
                      <a:pt x="40082" y="96206"/>
                    </a:lnTo>
                    <a:lnTo>
                      <a:pt x="0" y="96206"/>
                    </a:lnTo>
                    <a:lnTo>
                      <a:pt x="0" y="141838"/>
                    </a:lnTo>
                    <a:lnTo>
                      <a:pt x="40082" y="141838"/>
                    </a:lnTo>
                    <a:lnTo>
                      <a:pt x="40082" y="252159"/>
                    </a:lnTo>
                    <a:lnTo>
                      <a:pt x="48124" y="253426"/>
                    </a:lnTo>
                    <a:lnTo>
                      <a:pt x="56354" y="254076"/>
                    </a:lnTo>
                    <a:lnTo>
                      <a:pt x="73139" y="254076"/>
                    </a:lnTo>
                    <a:lnTo>
                      <a:pt x="81379" y="253426"/>
                    </a:lnTo>
                    <a:lnTo>
                      <a:pt x="89421" y="252159"/>
                    </a:lnTo>
                    <a:lnTo>
                      <a:pt x="89421" y="141838"/>
                    </a:lnTo>
                    <a:lnTo>
                      <a:pt x="126205" y="141838"/>
                    </a:lnTo>
                    <a:lnTo>
                      <a:pt x="133200" y="96206"/>
                    </a:lnTo>
                    <a:lnTo>
                      <a:pt x="89421" y="96206"/>
                    </a:lnTo>
                    <a:lnTo>
                      <a:pt x="89421" y="66584"/>
                    </a:lnTo>
                    <a:lnTo>
                      <a:pt x="90683" y="57467"/>
                    </a:lnTo>
                    <a:lnTo>
                      <a:pt x="94930" y="49579"/>
                    </a:lnTo>
                    <a:lnTo>
                      <a:pt x="102854" y="44032"/>
                    </a:lnTo>
                    <a:lnTo>
                      <a:pt x="115148" y="41935"/>
                    </a:lnTo>
                    <a:lnTo>
                      <a:pt x="135053" y="41935"/>
                    </a:lnTo>
                    <a:lnTo>
                      <a:pt x="135053" y="3078"/>
                    </a:lnTo>
                    <a:lnTo>
                      <a:pt x="124341" y="1298"/>
                    </a:lnTo>
                    <a:lnTo>
                      <a:pt x="117089" y="384"/>
                    </a:lnTo>
                    <a:lnTo>
                      <a:pt x="109984" y="48"/>
                    </a:lnTo>
                    <a:close/>
                  </a:path>
                </a:pathLst>
              </a:custGeom>
              <a:solidFill>
                <a:srgbClr val="FFFFFF"/>
              </a:solidFill>
            </p:spPr>
            <p:txBody>
              <a:bodyPr wrap="square" lIns="0" tIns="0" rIns="0" bIns="0" rtlCol="0"/>
              <a:lstStyle/>
              <a:p>
                <a:endParaRPr lang="en-GB" noProof="0"/>
              </a:p>
            </p:txBody>
          </p:sp>
        </p:grpSp>
        <p:grpSp>
          <p:nvGrpSpPr>
            <p:cNvPr id="30" name="Group 29">
              <a:extLst>
                <a:ext uri="{FF2B5EF4-FFF2-40B4-BE49-F238E27FC236}">
                  <a16:creationId xmlns:a16="http://schemas.microsoft.com/office/drawing/2014/main" id="{CD3CF2BD-2818-9070-276A-B2DA62B29907}"/>
                </a:ext>
              </a:extLst>
            </p:cNvPr>
            <p:cNvGrpSpPr/>
            <p:nvPr/>
          </p:nvGrpSpPr>
          <p:grpSpPr>
            <a:xfrm>
              <a:off x="9826878" y="9592487"/>
              <a:ext cx="316230" cy="316230"/>
              <a:chOff x="9826878" y="9592487"/>
              <a:chExt cx="316230" cy="316230"/>
            </a:xfrm>
          </p:grpSpPr>
          <p:sp>
            <p:nvSpPr>
              <p:cNvPr id="18" name="object 19">
                <a:extLst>
                  <a:ext uri="{FF2B5EF4-FFF2-40B4-BE49-F238E27FC236}">
                    <a16:creationId xmlns:a16="http://schemas.microsoft.com/office/drawing/2014/main" id="{A966FDD3-D8D7-4BAE-AEC1-E921E43978FC}"/>
                  </a:ext>
                </a:extLst>
              </p:cNvPr>
              <p:cNvSpPr/>
              <p:nvPr/>
            </p:nvSpPr>
            <p:spPr>
              <a:xfrm>
                <a:off x="9826878" y="9592487"/>
                <a:ext cx="316230" cy="316230"/>
              </a:xfrm>
              <a:custGeom>
                <a:avLst/>
                <a:gdLst/>
                <a:ahLst/>
                <a:cxnLst/>
                <a:rect l="l" t="t" r="r" b="b"/>
                <a:pathLst>
                  <a:path w="316229" h="316229">
                    <a:moveTo>
                      <a:pt x="157869" y="0"/>
                    </a:moveTo>
                    <a:lnTo>
                      <a:pt x="107969" y="8049"/>
                    </a:lnTo>
                    <a:lnTo>
                      <a:pt x="64632" y="30462"/>
                    </a:lnTo>
                    <a:lnTo>
                      <a:pt x="30459" y="64639"/>
                    </a:lnTo>
                    <a:lnTo>
                      <a:pt x="8048" y="107979"/>
                    </a:lnTo>
                    <a:lnTo>
                      <a:pt x="0" y="157880"/>
                    </a:lnTo>
                    <a:lnTo>
                      <a:pt x="8048" y="207780"/>
                    </a:lnTo>
                    <a:lnTo>
                      <a:pt x="30459" y="251120"/>
                    </a:lnTo>
                    <a:lnTo>
                      <a:pt x="64632" y="285297"/>
                    </a:lnTo>
                    <a:lnTo>
                      <a:pt x="107969" y="307710"/>
                    </a:lnTo>
                    <a:lnTo>
                      <a:pt x="157869" y="315760"/>
                    </a:lnTo>
                    <a:lnTo>
                      <a:pt x="207774" y="307710"/>
                    </a:lnTo>
                    <a:lnTo>
                      <a:pt x="251114" y="285297"/>
                    </a:lnTo>
                    <a:lnTo>
                      <a:pt x="285289" y="251120"/>
                    </a:lnTo>
                    <a:lnTo>
                      <a:pt x="307701" y="207780"/>
                    </a:lnTo>
                    <a:lnTo>
                      <a:pt x="315749" y="157880"/>
                    </a:lnTo>
                    <a:lnTo>
                      <a:pt x="307701" y="107979"/>
                    </a:lnTo>
                    <a:lnTo>
                      <a:pt x="285289" y="64639"/>
                    </a:lnTo>
                    <a:lnTo>
                      <a:pt x="251114" y="30462"/>
                    </a:lnTo>
                    <a:lnTo>
                      <a:pt x="207774" y="8049"/>
                    </a:lnTo>
                    <a:lnTo>
                      <a:pt x="157869" y="0"/>
                    </a:lnTo>
                    <a:close/>
                  </a:path>
                </a:pathLst>
              </a:custGeom>
              <a:solidFill>
                <a:srgbClr val="479680"/>
              </a:solidFill>
            </p:spPr>
            <p:txBody>
              <a:bodyPr wrap="square" lIns="0" tIns="0" rIns="0" bIns="0" rtlCol="0"/>
              <a:lstStyle/>
              <a:p>
                <a:endParaRPr lang="en-GB" noProof="0"/>
              </a:p>
            </p:txBody>
          </p:sp>
          <p:pic>
            <p:nvPicPr>
              <p:cNvPr id="19" name="object 20">
                <a:extLst>
                  <a:ext uri="{FF2B5EF4-FFF2-40B4-BE49-F238E27FC236}">
                    <a16:creationId xmlns:a16="http://schemas.microsoft.com/office/drawing/2014/main" id="{F28054CE-C9A1-5463-2810-D75E4BC49E18}"/>
                  </a:ext>
                </a:extLst>
              </p:cNvPr>
              <p:cNvPicPr/>
              <p:nvPr/>
            </p:nvPicPr>
            <p:blipFill>
              <a:blip r:embed="rId6" cstate="print"/>
              <a:stretch>
                <a:fillRect/>
              </a:stretch>
            </p:blipFill>
            <p:spPr>
              <a:xfrm>
                <a:off x="9869113" y="9633772"/>
                <a:ext cx="231270" cy="231270"/>
              </a:xfrm>
              <a:prstGeom prst="rect">
                <a:avLst/>
              </a:prstGeom>
            </p:spPr>
          </p:pic>
        </p:grpSp>
        <p:sp>
          <p:nvSpPr>
            <p:cNvPr id="24" name="TextBox 23">
              <a:extLst>
                <a:ext uri="{FF2B5EF4-FFF2-40B4-BE49-F238E27FC236}">
                  <a16:creationId xmlns:a16="http://schemas.microsoft.com/office/drawing/2014/main" id="{3C3C4E50-C659-47BD-71C8-92830A4914C9}"/>
                </a:ext>
              </a:extLst>
            </p:cNvPr>
            <p:cNvSpPr txBox="1"/>
            <p:nvPr/>
          </p:nvSpPr>
          <p:spPr>
            <a:xfrm>
              <a:off x="4718049" y="9455829"/>
              <a:ext cx="3767537" cy="1284069"/>
            </a:xfrm>
            <a:prstGeom prst="rect">
              <a:avLst/>
            </a:prstGeom>
            <a:noFill/>
          </p:spPr>
          <p:txBody>
            <a:bodyPr wrap="square" rtlCol="0">
              <a:spAutoFit/>
            </a:bodyPr>
            <a:lstStyle/>
            <a:p>
              <a:pPr>
                <a:lnSpc>
                  <a:spcPct val="150000"/>
                </a:lnSpc>
              </a:pPr>
              <a:r>
                <a:rPr lang="en-GB" noProof="0">
                  <a:solidFill>
                    <a:schemeClr val="bg1"/>
                  </a:solidFill>
                  <a:latin typeface="Lato" panose="020F0502020204030203" pitchFamily="34" charset="77"/>
                </a:rPr>
                <a:t>19th Floor </a:t>
              </a:r>
              <a:r>
                <a:rPr lang="en-GB" noProof="0" err="1">
                  <a:solidFill>
                    <a:schemeClr val="bg1"/>
                  </a:solidFill>
                  <a:latin typeface="Lato" panose="020F0502020204030203" pitchFamily="34" charset="77"/>
                </a:rPr>
                <a:t>Jeongdong</a:t>
              </a:r>
              <a:r>
                <a:rPr lang="en-GB" noProof="0">
                  <a:solidFill>
                    <a:schemeClr val="bg1"/>
                  </a:solidFill>
                  <a:latin typeface="Lato" panose="020F0502020204030203" pitchFamily="34" charset="77"/>
                </a:rPr>
                <a:t> Bldg. 21-15,</a:t>
              </a:r>
            </a:p>
            <a:p>
              <a:pPr>
                <a:lnSpc>
                  <a:spcPct val="150000"/>
                </a:lnSpc>
              </a:pPr>
              <a:r>
                <a:rPr lang="en-GB" noProof="0" err="1">
                  <a:solidFill>
                    <a:schemeClr val="bg1"/>
                  </a:solidFill>
                  <a:latin typeface="Lato" panose="020F0502020204030203" pitchFamily="34" charset="77"/>
                </a:rPr>
                <a:t>Jeongdong-gil</a:t>
              </a:r>
              <a:r>
                <a:rPr lang="en-GB" noProof="0">
                  <a:solidFill>
                    <a:schemeClr val="bg1"/>
                  </a:solidFill>
                  <a:latin typeface="Lato" panose="020F0502020204030203" pitchFamily="34" charset="77"/>
                </a:rPr>
                <a:t>, Jung-</a:t>
              </a:r>
              <a:r>
                <a:rPr lang="en-GB" noProof="0" err="1">
                  <a:solidFill>
                    <a:schemeClr val="bg1"/>
                  </a:solidFill>
                  <a:latin typeface="Lato" panose="020F0502020204030203" pitchFamily="34" charset="77"/>
                </a:rPr>
                <a:t>gu</a:t>
              </a:r>
              <a:r>
                <a:rPr lang="en-GB" noProof="0">
                  <a:solidFill>
                    <a:schemeClr val="bg1"/>
                  </a:solidFill>
                  <a:latin typeface="Lato" panose="020F0502020204030203" pitchFamily="34" charset="77"/>
                </a:rPr>
                <a:t>, Seoul,</a:t>
              </a:r>
            </a:p>
            <a:p>
              <a:pPr>
                <a:lnSpc>
                  <a:spcPct val="150000"/>
                </a:lnSpc>
              </a:pPr>
              <a:r>
                <a:rPr lang="en-GB" noProof="0">
                  <a:solidFill>
                    <a:schemeClr val="bg1"/>
                  </a:solidFill>
                  <a:latin typeface="Lato" panose="020F0502020204030203" pitchFamily="34" charset="77"/>
                </a:rPr>
                <a:t>Republic of Korea 04518</a:t>
              </a:r>
            </a:p>
          </p:txBody>
        </p:sp>
        <p:sp>
          <p:nvSpPr>
            <p:cNvPr id="25" name="TextBox 24">
              <a:extLst>
                <a:ext uri="{FF2B5EF4-FFF2-40B4-BE49-F238E27FC236}">
                  <a16:creationId xmlns:a16="http://schemas.microsoft.com/office/drawing/2014/main" id="{9D9C3479-56EC-C3C8-D3AB-BE46992EAAEB}"/>
                </a:ext>
              </a:extLst>
            </p:cNvPr>
            <p:cNvSpPr txBox="1"/>
            <p:nvPr/>
          </p:nvSpPr>
          <p:spPr>
            <a:xfrm>
              <a:off x="10142619" y="9350102"/>
              <a:ext cx="1689990" cy="1481559"/>
            </a:xfrm>
            <a:prstGeom prst="rect">
              <a:avLst/>
            </a:prstGeom>
            <a:noFill/>
          </p:spPr>
          <p:txBody>
            <a:bodyPr wrap="square" rtlCol="0">
              <a:spAutoFit/>
            </a:bodyPr>
            <a:lstStyle/>
            <a:p>
              <a:pPr>
                <a:lnSpc>
                  <a:spcPts val="3800"/>
                </a:lnSpc>
              </a:pPr>
              <a:r>
                <a:rPr lang="en-GB" noProof="0" err="1">
                  <a:solidFill>
                    <a:schemeClr val="bg1"/>
                  </a:solidFill>
                  <a:latin typeface="Lato" panose="020F0502020204030203" pitchFamily="34" charset="77"/>
                </a:rPr>
                <a:t>www.gggi.org</a:t>
              </a:r>
              <a:endParaRPr lang="en-GB" noProof="0">
                <a:solidFill>
                  <a:schemeClr val="bg1"/>
                </a:solidFill>
                <a:latin typeface="Lato" panose="020F0502020204030203" pitchFamily="34" charset="77"/>
              </a:endParaRPr>
            </a:p>
            <a:p>
              <a:pPr>
                <a:lnSpc>
                  <a:spcPts val="3800"/>
                </a:lnSpc>
              </a:pPr>
              <a:r>
                <a:rPr lang="en-GB" noProof="0">
                  <a:solidFill>
                    <a:schemeClr val="bg1"/>
                  </a:solidFill>
                  <a:latin typeface="Lato" panose="020F0502020204030203" pitchFamily="34" charset="77"/>
                </a:rPr>
                <a:t>@</a:t>
              </a:r>
              <a:r>
                <a:rPr lang="en-GB" noProof="0" err="1">
                  <a:solidFill>
                    <a:schemeClr val="bg1"/>
                  </a:solidFill>
                  <a:latin typeface="Lato" panose="020F0502020204030203" pitchFamily="34" charset="77"/>
                </a:rPr>
                <a:t>gggi_hq</a:t>
              </a:r>
              <a:endParaRPr lang="en-GB" noProof="0">
                <a:solidFill>
                  <a:schemeClr val="bg1"/>
                </a:solidFill>
                <a:latin typeface="Lato" panose="020F0502020204030203" pitchFamily="34" charset="77"/>
              </a:endParaRPr>
            </a:p>
            <a:p>
              <a:pPr>
                <a:lnSpc>
                  <a:spcPts val="3800"/>
                </a:lnSpc>
              </a:pPr>
              <a:r>
                <a:rPr lang="en-GB" noProof="0">
                  <a:solidFill>
                    <a:schemeClr val="bg1"/>
                  </a:solidFill>
                  <a:latin typeface="Lato" panose="020F0502020204030203" pitchFamily="34" charset="77"/>
                </a:rPr>
                <a:t>@GGGIHQ</a:t>
              </a:r>
            </a:p>
          </p:txBody>
        </p:sp>
        <p:sp>
          <p:nvSpPr>
            <p:cNvPr id="26" name="TextBox 25">
              <a:extLst>
                <a:ext uri="{FF2B5EF4-FFF2-40B4-BE49-F238E27FC236}">
                  <a16:creationId xmlns:a16="http://schemas.microsoft.com/office/drawing/2014/main" id="{2AB01C6F-F5F7-45D9-304D-733508E8359F}"/>
                </a:ext>
              </a:extLst>
            </p:cNvPr>
            <p:cNvSpPr txBox="1"/>
            <p:nvPr/>
          </p:nvSpPr>
          <p:spPr>
            <a:xfrm>
              <a:off x="13643057" y="9350102"/>
              <a:ext cx="1710056" cy="1481559"/>
            </a:xfrm>
            <a:prstGeom prst="rect">
              <a:avLst/>
            </a:prstGeom>
            <a:noFill/>
          </p:spPr>
          <p:txBody>
            <a:bodyPr wrap="square" rtlCol="0">
              <a:spAutoFit/>
            </a:bodyPr>
            <a:lstStyle/>
            <a:p>
              <a:pPr>
                <a:lnSpc>
                  <a:spcPts val="3800"/>
                </a:lnSpc>
              </a:pPr>
              <a:r>
                <a:rPr lang="en-GB" noProof="0">
                  <a:solidFill>
                    <a:schemeClr val="bg1"/>
                  </a:solidFill>
                  <a:latin typeface="Lato" panose="020F0502020204030203" pitchFamily="34" charset="77"/>
                </a:rPr>
                <a:t>@GGGIHQ</a:t>
              </a:r>
            </a:p>
            <a:p>
              <a:pPr>
                <a:lnSpc>
                  <a:spcPts val="3800"/>
                </a:lnSpc>
              </a:pPr>
              <a:r>
                <a:rPr lang="en-GB" noProof="0">
                  <a:solidFill>
                    <a:schemeClr val="bg1"/>
                  </a:solidFill>
                  <a:latin typeface="Lato" panose="020F0502020204030203" pitchFamily="34" charset="77"/>
                </a:rPr>
                <a:t>@</a:t>
              </a:r>
              <a:r>
                <a:rPr lang="en-GB" noProof="0" err="1">
                  <a:solidFill>
                    <a:schemeClr val="bg1"/>
                  </a:solidFill>
                  <a:latin typeface="Lato" panose="020F0502020204030203" pitchFamily="34" charset="77"/>
                </a:rPr>
                <a:t>gggi_hq</a:t>
              </a:r>
              <a:endParaRPr lang="en-GB" noProof="0">
                <a:solidFill>
                  <a:schemeClr val="bg1"/>
                </a:solidFill>
                <a:latin typeface="Lato" panose="020F0502020204030203" pitchFamily="34" charset="77"/>
              </a:endParaRPr>
            </a:p>
            <a:p>
              <a:pPr>
                <a:lnSpc>
                  <a:spcPts val="3800"/>
                </a:lnSpc>
              </a:pPr>
              <a:r>
                <a:rPr lang="en-GB" noProof="0">
                  <a:solidFill>
                    <a:schemeClr val="bg1"/>
                  </a:solidFill>
                  <a:latin typeface="Lato" panose="020F0502020204030203" pitchFamily="34" charset="77"/>
                </a:rPr>
                <a:t>@</a:t>
              </a:r>
              <a:r>
                <a:rPr lang="en-GB" noProof="0" err="1">
                  <a:solidFill>
                    <a:schemeClr val="bg1"/>
                  </a:solidFill>
                  <a:latin typeface="Lato" panose="020F0502020204030203" pitchFamily="34" charset="77"/>
                </a:rPr>
                <a:t>GGGIMedia</a:t>
              </a:r>
              <a:endParaRPr lang="en-GB" noProof="0">
                <a:solidFill>
                  <a:schemeClr val="bg1"/>
                </a:solidFill>
                <a:latin typeface="Lato" panose="020F0502020204030203" pitchFamily="34" charset="77"/>
              </a:endParaRPr>
            </a:p>
          </p:txBody>
        </p:sp>
        <p:grpSp>
          <p:nvGrpSpPr>
            <p:cNvPr id="27" name="Group 26">
              <a:extLst>
                <a:ext uri="{FF2B5EF4-FFF2-40B4-BE49-F238E27FC236}">
                  <a16:creationId xmlns:a16="http://schemas.microsoft.com/office/drawing/2014/main" id="{DA78132F-EF0C-6A93-327D-104BD0304F2B}"/>
                </a:ext>
              </a:extLst>
            </p:cNvPr>
            <p:cNvGrpSpPr/>
            <p:nvPr/>
          </p:nvGrpSpPr>
          <p:grpSpPr>
            <a:xfrm>
              <a:off x="9826874" y="10031689"/>
              <a:ext cx="316230" cy="316230"/>
              <a:chOff x="9826874" y="10031689"/>
              <a:chExt cx="316230" cy="316230"/>
            </a:xfrm>
          </p:grpSpPr>
          <p:sp>
            <p:nvSpPr>
              <p:cNvPr id="28" name="object 16">
                <a:extLst>
                  <a:ext uri="{FF2B5EF4-FFF2-40B4-BE49-F238E27FC236}">
                    <a16:creationId xmlns:a16="http://schemas.microsoft.com/office/drawing/2014/main" id="{FCCDDFA5-4360-1C41-7A5B-D30C271E82D8}"/>
                  </a:ext>
                </a:extLst>
              </p:cNvPr>
              <p:cNvSpPr/>
              <p:nvPr/>
            </p:nvSpPr>
            <p:spPr>
              <a:xfrm>
                <a:off x="9826874" y="10031689"/>
                <a:ext cx="316230" cy="316230"/>
              </a:xfrm>
              <a:custGeom>
                <a:avLst/>
                <a:gdLst/>
                <a:ahLst/>
                <a:cxnLst/>
                <a:rect l="l" t="t" r="r" b="b"/>
                <a:pathLst>
                  <a:path w="316229"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0" y="307710"/>
                    </a:lnTo>
                    <a:lnTo>
                      <a:pt x="251120" y="285297"/>
                    </a:lnTo>
                    <a:lnTo>
                      <a:pt x="285297" y="251120"/>
                    </a:lnTo>
                    <a:lnTo>
                      <a:pt x="307710" y="207780"/>
                    </a:lnTo>
                    <a:lnTo>
                      <a:pt x="315760" y="157880"/>
                    </a:lnTo>
                    <a:lnTo>
                      <a:pt x="307710" y="107979"/>
                    </a:lnTo>
                    <a:lnTo>
                      <a:pt x="285297" y="64639"/>
                    </a:lnTo>
                    <a:lnTo>
                      <a:pt x="251120" y="30462"/>
                    </a:lnTo>
                    <a:lnTo>
                      <a:pt x="207780" y="8049"/>
                    </a:lnTo>
                    <a:lnTo>
                      <a:pt x="157880" y="0"/>
                    </a:lnTo>
                    <a:close/>
                  </a:path>
                </a:pathLst>
              </a:custGeom>
              <a:solidFill>
                <a:srgbClr val="479680"/>
              </a:solidFill>
            </p:spPr>
            <p:txBody>
              <a:bodyPr wrap="square" lIns="0" tIns="0" rIns="0" bIns="0" rtlCol="0"/>
              <a:lstStyle/>
              <a:p>
                <a:endParaRPr lang="en-GB" noProof="0"/>
              </a:p>
            </p:txBody>
          </p:sp>
          <p:pic>
            <p:nvPicPr>
              <p:cNvPr id="29" name="Graphic 28">
                <a:extLst>
                  <a:ext uri="{FF2B5EF4-FFF2-40B4-BE49-F238E27FC236}">
                    <a16:creationId xmlns:a16="http://schemas.microsoft.com/office/drawing/2014/main" id="{5B0DE05E-F0D8-4AA8-43D3-2B340D75C1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78731" y="10097610"/>
                <a:ext cx="212034" cy="195338"/>
              </a:xfrm>
              <a:prstGeom prst="rect">
                <a:avLst/>
              </a:prstGeom>
            </p:spPr>
          </p:pic>
        </p:grpSp>
        <p:pic>
          <p:nvPicPr>
            <p:cNvPr id="3" name="Picture 2" descr="A qr code with a cube and text&#10;&#10;Description automatically generated">
              <a:extLst>
                <a:ext uri="{FF2B5EF4-FFF2-40B4-BE49-F238E27FC236}">
                  <a16:creationId xmlns:a16="http://schemas.microsoft.com/office/drawing/2014/main" id="{F89FE1A2-C675-8344-307A-28658824084D}"/>
                </a:ext>
              </a:extLst>
            </p:cNvPr>
            <p:cNvPicPr>
              <a:picLocks noChangeAspect="1"/>
            </p:cNvPicPr>
            <p:nvPr/>
          </p:nvPicPr>
          <p:blipFill>
            <a:blip r:embed="rId9">
              <a:extLst>
                <a:ext uri="{28A0092B-C50C-407E-A947-70E740481C1C}">
                  <a14:useLocalDpi xmlns:a14="http://schemas.microsoft.com/office/drawing/2010/main" val="0"/>
                </a:ext>
              </a:extLst>
            </a:blip>
            <a:srcRect l="8646" t="9082" r="8171" b="9288"/>
            <a:stretch/>
          </p:blipFill>
          <p:spPr>
            <a:xfrm>
              <a:off x="17085338" y="8751570"/>
              <a:ext cx="2208496" cy="2167330"/>
            </a:xfrm>
            <a:prstGeom prst="rect">
              <a:avLst/>
            </a:prstGeom>
          </p:spPr>
        </p:pic>
      </p:grpSp>
    </p:spTree>
    <p:extLst>
      <p:ext uri="{BB962C8B-B14F-4D97-AF65-F5344CB8AC3E}">
        <p14:creationId xmlns:p14="http://schemas.microsoft.com/office/powerpoint/2010/main" val="2027927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73415-A9CF-6EF0-88E9-DDAEA132B897}"/>
            </a:ext>
          </a:extLst>
        </p:cNvPr>
        <p:cNvGrpSpPr/>
        <p:nvPr/>
      </p:nvGrpSpPr>
      <p:grpSpPr>
        <a:xfrm>
          <a:off x="0" y="0"/>
          <a:ext cx="0" cy="0"/>
          <a:chOff x="0" y="0"/>
          <a:chExt cx="0" cy="0"/>
        </a:xfrm>
      </p:grpSpPr>
      <p:pic>
        <p:nvPicPr>
          <p:cNvPr id="5" name="Graphic 68">
            <a:extLst>
              <a:ext uri="{FF2B5EF4-FFF2-40B4-BE49-F238E27FC236}">
                <a16:creationId xmlns:a16="http://schemas.microsoft.com/office/drawing/2014/main" id="{91A9D346-B41A-70CA-8250-31AEDA7104A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680293" y="353001"/>
            <a:ext cx="1458881" cy="594360"/>
          </a:xfrm>
          <a:prstGeom prst="rect">
            <a:avLst/>
          </a:prstGeom>
        </p:spPr>
      </p:pic>
      <p:sp>
        <p:nvSpPr>
          <p:cNvPr id="6" name="TextBox 5">
            <a:extLst>
              <a:ext uri="{FF2B5EF4-FFF2-40B4-BE49-F238E27FC236}">
                <a16:creationId xmlns:a16="http://schemas.microsoft.com/office/drawing/2014/main" id="{AB79C875-63F3-8C1B-631E-D677D6002666}"/>
              </a:ext>
            </a:extLst>
          </p:cNvPr>
          <p:cNvSpPr txBox="1"/>
          <p:nvPr/>
        </p:nvSpPr>
        <p:spPr>
          <a:xfrm>
            <a:off x="6157980" y="2653943"/>
            <a:ext cx="8015220" cy="1446550"/>
          </a:xfrm>
          <a:prstGeom prst="rect">
            <a:avLst/>
          </a:prstGeom>
          <a:noFill/>
        </p:spPr>
        <p:txBody>
          <a:bodyPr wrap="square" rtlCol="0">
            <a:spAutoFit/>
          </a:bodyPr>
          <a:lstStyle/>
          <a:p>
            <a:pPr algn="ctr"/>
            <a:r>
              <a:rPr lang="en-GB" sz="8800" b="1">
                <a:solidFill>
                  <a:schemeClr val="bg1"/>
                </a:solidFill>
                <a:latin typeface="Lato" panose="020F0502020204030203" pitchFamily="34" charset="0"/>
                <a:ea typeface="Lato" panose="020F0502020204030203" pitchFamily="34" charset="0"/>
                <a:cs typeface="Lato" panose="020F0502020204030203" pitchFamily="34" charset="0"/>
              </a:rPr>
              <a:t>ENERGIZER</a:t>
            </a:r>
          </a:p>
        </p:txBody>
      </p:sp>
      <p:pic>
        <p:nvPicPr>
          <p:cNvPr id="22" name="Picture Placeholder 21" descr="A cup of coffee surrounded by coffee beans&#10;&#10;Description automatically generated">
            <a:extLst>
              <a:ext uri="{FF2B5EF4-FFF2-40B4-BE49-F238E27FC236}">
                <a16:creationId xmlns:a16="http://schemas.microsoft.com/office/drawing/2014/main" id="{284FF4EA-9AC8-4A70-7AA7-76B7E30BD67A}"/>
              </a:ext>
            </a:extLst>
          </p:cNvPr>
          <p:cNvPicPr>
            <a:picLocks noGrp="1" noChangeAspect="1"/>
          </p:cNvPicPr>
          <p:nvPr>
            <p:ph type="pic" sz="quarter" idx="10"/>
          </p:nvPr>
        </p:nvPicPr>
        <p:blipFill>
          <a:blip r:embed="rId5"/>
          <a:srcRect l="-26" t="58956" r="26"/>
          <a:stretch/>
        </p:blipFill>
        <p:spPr>
          <a:xfrm>
            <a:off x="-5200" y="5807075"/>
            <a:ext cx="20109300" cy="5502275"/>
          </a:xfrm>
        </p:spPr>
      </p:pic>
    </p:spTree>
    <p:extLst>
      <p:ext uri="{BB962C8B-B14F-4D97-AF65-F5344CB8AC3E}">
        <p14:creationId xmlns:p14="http://schemas.microsoft.com/office/powerpoint/2010/main" val="2183133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5BE62-1872-E316-E712-E92FD21B7FC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5C1E243-804B-A6A8-C35E-F27A167A267D}"/>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5" name="TextBox 4">
            <a:extLst>
              <a:ext uri="{FF2B5EF4-FFF2-40B4-BE49-F238E27FC236}">
                <a16:creationId xmlns:a16="http://schemas.microsoft.com/office/drawing/2014/main" id="{FD4521D6-BD2B-DFBA-12D1-01721133A44A}"/>
              </a:ext>
            </a:extLst>
          </p:cNvPr>
          <p:cNvSpPr txBox="1"/>
          <p:nvPr/>
        </p:nvSpPr>
        <p:spPr>
          <a:xfrm>
            <a:off x="1356129" y="1200658"/>
            <a:ext cx="12570886" cy="1015663"/>
          </a:xfrm>
          <a:prstGeom prst="rect">
            <a:avLst/>
          </a:prstGeom>
          <a:noFill/>
        </p:spPr>
        <p:txBody>
          <a:bodyPr wrap="square">
            <a:spAutoFit/>
          </a:bodyPr>
          <a:lstStyle/>
          <a:p>
            <a:pPr algn="l"/>
            <a:r>
              <a:rPr lang="en-IE" sz="6000">
                <a:latin typeface="Lato" panose="020F0502020204030203" pitchFamily="34" charset="0"/>
                <a:ea typeface="Lato" panose="020F0502020204030203" pitchFamily="34" charset="0"/>
                <a:cs typeface="Lato" panose="020F0502020204030203" pitchFamily="34" charset="0"/>
              </a:rPr>
              <a:t>Energizer</a:t>
            </a:r>
          </a:p>
        </p:txBody>
      </p:sp>
      <p:pic>
        <p:nvPicPr>
          <p:cNvPr id="3" name="Graphic 68">
            <a:extLst>
              <a:ext uri="{FF2B5EF4-FFF2-40B4-BE49-F238E27FC236}">
                <a16:creationId xmlns:a16="http://schemas.microsoft.com/office/drawing/2014/main" id="{0392FCB6-28CF-EE43-5C76-185724B9C13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705326" y="358722"/>
            <a:ext cx="1458881" cy="594360"/>
          </a:xfrm>
          <a:prstGeom prst="rect">
            <a:avLst/>
          </a:prstGeom>
        </p:spPr>
      </p:pic>
      <p:sp>
        <p:nvSpPr>
          <p:cNvPr id="6" name="TextBox 5">
            <a:extLst>
              <a:ext uri="{FF2B5EF4-FFF2-40B4-BE49-F238E27FC236}">
                <a16:creationId xmlns:a16="http://schemas.microsoft.com/office/drawing/2014/main" id="{CD4DDCD2-212A-708A-1338-85BD8DC50AEE}"/>
              </a:ext>
            </a:extLst>
          </p:cNvPr>
          <p:cNvSpPr txBox="1"/>
          <p:nvPr/>
        </p:nvSpPr>
        <p:spPr>
          <a:xfrm>
            <a:off x="1122251" y="7260067"/>
            <a:ext cx="12054487" cy="492443"/>
          </a:xfrm>
          <a:prstGeom prst="rect">
            <a:avLst/>
          </a:prstGeom>
          <a:solidFill>
            <a:schemeClr val="bg1"/>
          </a:solidFill>
        </p:spPr>
        <p:txBody>
          <a:bodyPr wrap="square">
            <a:spAutoFit/>
          </a:bodyPr>
          <a:lstStyle/>
          <a:p>
            <a:pPr algn="just">
              <a:lnSpc>
                <a:spcPct val="115000"/>
              </a:lnSpc>
              <a:spcAft>
                <a:spcPts val="600"/>
              </a:spcAft>
            </a:pPr>
            <a:endParaRPr lang="en-US" sz="2500">
              <a:latin typeface="Lato" panose="020F0502020204030203" pitchFamily="34" charset="0"/>
              <a:ea typeface="Lato" panose="020F0502020204030203" pitchFamily="34" charset="0"/>
              <a:cs typeface="Lato" panose="020F0502020204030203" pitchFamily="34" charset="0"/>
            </a:endParaRPr>
          </a:p>
        </p:txBody>
      </p:sp>
      <p:sp>
        <p:nvSpPr>
          <p:cNvPr id="9" name="TextBox 8">
            <a:extLst>
              <a:ext uri="{FF2B5EF4-FFF2-40B4-BE49-F238E27FC236}">
                <a16:creationId xmlns:a16="http://schemas.microsoft.com/office/drawing/2014/main" id="{A7D78A76-4F0F-89B2-A464-C369F5412E0C}"/>
              </a:ext>
            </a:extLst>
          </p:cNvPr>
          <p:cNvSpPr txBox="1"/>
          <p:nvPr/>
        </p:nvSpPr>
        <p:spPr>
          <a:xfrm>
            <a:off x="15439889" y="4705522"/>
            <a:ext cx="4318429" cy="2554545"/>
          </a:xfrm>
          <a:prstGeom prst="rect">
            <a:avLst/>
          </a:prstGeom>
          <a:noFill/>
        </p:spPr>
        <p:txBody>
          <a:bodyPr wrap="square">
            <a:spAutoFit/>
          </a:bodyPr>
          <a:lstStyle/>
          <a:p>
            <a:r>
              <a:rPr lang="en-GB" sz="3200">
                <a:solidFill>
                  <a:schemeClr val="bg1"/>
                </a:solidFill>
              </a:rPr>
              <a:t>Please prepare your cards, our next activity will help consolidate your understanding of carbon market terms</a:t>
            </a:r>
            <a:endParaRPr lang="en-US" sz="3200">
              <a:solidFill>
                <a:schemeClr val="bg1"/>
              </a:solidFill>
              <a:latin typeface="Lato" panose="020F0502020204030203" pitchFamily="34" charset="77"/>
            </a:endParaRPr>
          </a:p>
        </p:txBody>
      </p:sp>
      <p:sp>
        <p:nvSpPr>
          <p:cNvPr id="7" name="TextBox 6">
            <a:extLst>
              <a:ext uri="{FF2B5EF4-FFF2-40B4-BE49-F238E27FC236}">
                <a16:creationId xmlns:a16="http://schemas.microsoft.com/office/drawing/2014/main" id="{A6A1DB9B-E6AB-F5A5-136B-0DC087C0884E}"/>
              </a:ext>
            </a:extLst>
          </p:cNvPr>
          <p:cNvSpPr txBox="1"/>
          <p:nvPr/>
        </p:nvSpPr>
        <p:spPr>
          <a:xfrm>
            <a:off x="1521823" y="3585754"/>
            <a:ext cx="12892267" cy="3477875"/>
          </a:xfrm>
          <a:prstGeom prst="rect">
            <a:avLst/>
          </a:prstGeom>
          <a:noFill/>
        </p:spPr>
        <p:txBody>
          <a:bodyPr wrap="square" rtlCol="0">
            <a:spAutoFit/>
          </a:bodyPr>
          <a:lstStyle/>
          <a:p>
            <a:r>
              <a:rPr lang="en-US" sz="2800" b="1">
                <a:solidFill>
                  <a:schemeClr val="tx2"/>
                </a:solidFill>
                <a:latin typeface="Lato" panose="020F0502020204030203" pitchFamily="34" charset="77"/>
              </a:rPr>
              <a:t>Instructions:</a:t>
            </a:r>
          </a:p>
          <a:p>
            <a:endParaRPr lang="en-US" sz="2400" b="1">
              <a:latin typeface="Lato" panose="020F0502020204030203" pitchFamily="34" charset="77"/>
            </a:endParaRPr>
          </a:p>
          <a:p>
            <a:pPr marL="342900" indent="-342900">
              <a:buFont typeface="Arial" panose="020B0604020202020204" pitchFamily="34" charset="0"/>
              <a:buChar char="•"/>
            </a:pPr>
            <a:r>
              <a:rPr lang="en-GB" sz="2400" b="1">
                <a:latin typeface="Lato" panose="020F0502020204030203" pitchFamily="34" charset="0"/>
                <a:ea typeface="Lato" panose="020F0502020204030203" pitchFamily="34" charset="0"/>
                <a:cs typeface="Lato" panose="020F0502020204030203" pitchFamily="34" charset="0"/>
              </a:rPr>
              <a:t>Each group receives a Bingo card</a:t>
            </a:r>
            <a:r>
              <a:rPr lang="en-GB" sz="2400">
                <a:latin typeface="Lato" panose="020F0502020204030203" pitchFamily="34" charset="0"/>
                <a:ea typeface="Lato" panose="020F0502020204030203" pitchFamily="34" charset="0"/>
                <a:cs typeface="Lato" panose="020F0502020204030203" pitchFamily="34" charset="0"/>
              </a:rPr>
              <a:t> filled with basic terms related to the carbon market.</a:t>
            </a:r>
          </a:p>
          <a:p>
            <a:pPr marL="342900" indent="-342900">
              <a:buFont typeface="Arial" panose="020B0604020202020204" pitchFamily="34" charset="0"/>
              <a:buChar char="•"/>
            </a:pPr>
            <a:endParaRPr lang="en-GB" sz="2400">
              <a:latin typeface="Lato" panose="020F0502020204030203" pitchFamily="34" charset="0"/>
              <a:ea typeface="Lato" panose="020F0502020204030203" pitchFamily="34" charset="0"/>
              <a:cs typeface="Lato" panose="020F0502020204030203" pitchFamily="34" charset="0"/>
            </a:endParaRPr>
          </a:p>
          <a:p>
            <a:pPr marL="342900" indent="-342900">
              <a:buFont typeface="Arial" panose="020B0604020202020204" pitchFamily="34" charset="0"/>
              <a:buChar char="•"/>
            </a:pPr>
            <a:r>
              <a:rPr lang="en-GB" sz="2400">
                <a:latin typeface="Lato" panose="020F0502020204030203" pitchFamily="34" charset="0"/>
                <a:ea typeface="Lato" panose="020F0502020204030203" pitchFamily="34" charset="0"/>
                <a:cs typeface="Lato" panose="020F0502020204030203" pitchFamily="34" charset="0"/>
              </a:rPr>
              <a:t>The trainer will </a:t>
            </a:r>
            <a:r>
              <a:rPr lang="en-GB" sz="2400" b="1">
                <a:latin typeface="Lato" panose="020F0502020204030203" pitchFamily="34" charset="0"/>
                <a:ea typeface="Lato" panose="020F0502020204030203" pitchFamily="34" charset="0"/>
                <a:cs typeface="Lato" panose="020F0502020204030203" pitchFamily="34" charset="0"/>
              </a:rPr>
              <a:t>read out simple definitions</a:t>
            </a:r>
            <a:r>
              <a:rPr lang="en-GB" sz="2400">
                <a:latin typeface="Lato" panose="020F0502020204030203" pitchFamily="34" charset="0"/>
                <a:ea typeface="Lato" panose="020F0502020204030203" pitchFamily="34" charset="0"/>
                <a:cs typeface="Lato" panose="020F0502020204030203" pitchFamily="34" charset="0"/>
              </a:rPr>
              <a:t>, one at a time.</a:t>
            </a:r>
          </a:p>
          <a:p>
            <a:pPr marL="342900" indent="-342900">
              <a:buFont typeface="Arial" panose="020B0604020202020204" pitchFamily="34" charset="0"/>
              <a:buChar char="•"/>
            </a:pPr>
            <a:endParaRPr lang="en-GB" sz="2400">
              <a:latin typeface="Lato" panose="020F0502020204030203" pitchFamily="34" charset="0"/>
              <a:ea typeface="Lato" panose="020F0502020204030203" pitchFamily="34" charset="0"/>
              <a:cs typeface="Lato" panose="020F0502020204030203" pitchFamily="34" charset="0"/>
            </a:endParaRPr>
          </a:p>
          <a:p>
            <a:pPr marL="342900" indent="-342900">
              <a:buFont typeface="Arial" panose="020B0604020202020204" pitchFamily="34" charset="0"/>
              <a:buChar char="•"/>
            </a:pPr>
            <a:r>
              <a:rPr lang="en-GB" sz="2400">
                <a:latin typeface="Lato" panose="020F0502020204030203" pitchFamily="34" charset="0"/>
                <a:ea typeface="Lato" panose="020F0502020204030203" pitchFamily="34" charset="0"/>
                <a:cs typeface="Lato" panose="020F0502020204030203" pitchFamily="34" charset="0"/>
              </a:rPr>
              <a:t>If you have the term that matches the definition, </a:t>
            </a:r>
            <a:r>
              <a:rPr lang="en-GB" sz="2400" b="1">
                <a:latin typeface="Lato" panose="020F0502020204030203" pitchFamily="34" charset="0"/>
                <a:ea typeface="Lato" panose="020F0502020204030203" pitchFamily="34" charset="0"/>
                <a:cs typeface="Lato" panose="020F0502020204030203" pitchFamily="34" charset="0"/>
              </a:rPr>
              <a:t>mark it off</a:t>
            </a:r>
            <a:r>
              <a:rPr lang="en-GB" sz="2400">
                <a:latin typeface="Lato" panose="020F0502020204030203" pitchFamily="34" charset="0"/>
                <a:ea typeface="Lato" panose="020F0502020204030203" pitchFamily="34" charset="0"/>
                <a:cs typeface="Lato" panose="020F0502020204030203" pitchFamily="34" charset="0"/>
              </a:rPr>
              <a:t> on your card.</a:t>
            </a:r>
          </a:p>
          <a:p>
            <a:pPr marL="342900" indent="-342900">
              <a:buFont typeface="Arial" panose="020B0604020202020204" pitchFamily="34" charset="0"/>
              <a:buChar char="•"/>
            </a:pPr>
            <a:endParaRPr lang="en-GB" sz="2400">
              <a:latin typeface="Lato" panose="020F0502020204030203" pitchFamily="34" charset="0"/>
              <a:ea typeface="Lato" panose="020F0502020204030203" pitchFamily="34" charset="0"/>
              <a:cs typeface="Lato" panose="020F0502020204030203" pitchFamily="34" charset="0"/>
            </a:endParaRPr>
          </a:p>
          <a:p>
            <a:pPr marL="342900" indent="-342900">
              <a:buFont typeface="Arial" panose="020B0604020202020204" pitchFamily="34" charset="0"/>
              <a:buChar char="•"/>
            </a:pPr>
            <a:r>
              <a:rPr lang="en-GB" sz="2400">
                <a:latin typeface="Lato" panose="020F0502020204030203" pitchFamily="34" charset="0"/>
                <a:ea typeface="Lato" panose="020F0502020204030203" pitchFamily="34" charset="0"/>
                <a:cs typeface="Lato" panose="020F0502020204030203" pitchFamily="34" charset="0"/>
              </a:rPr>
              <a:t>The </a:t>
            </a:r>
            <a:r>
              <a:rPr lang="en-GB" sz="2400" b="1">
                <a:latin typeface="Lato" panose="020F0502020204030203" pitchFamily="34" charset="0"/>
                <a:ea typeface="Lato" panose="020F0502020204030203" pitchFamily="34" charset="0"/>
                <a:cs typeface="Lato" panose="020F0502020204030203" pitchFamily="34" charset="0"/>
              </a:rPr>
              <a:t>first person to complete a full line</a:t>
            </a:r>
            <a:r>
              <a:rPr lang="en-GB" sz="2400">
                <a:latin typeface="Lato" panose="020F0502020204030203" pitchFamily="34" charset="0"/>
                <a:ea typeface="Lato" panose="020F0502020204030203" pitchFamily="34" charset="0"/>
                <a:cs typeface="Lato" panose="020F0502020204030203" pitchFamily="34" charset="0"/>
              </a:rPr>
              <a:t> (horizontal, vertical, or diagonal) shouts “</a:t>
            </a:r>
            <a:r>
              <a:rPr lang="en-GB" sz="2400" b="1">
                <a:latin typeface="Lato" panose="020F0502020204030203" pitchFamily="34" charset="0"/>
                <a:ea typeface="Lato" panose="020F0502020204030203" pitchFamily="34" charset="0"/>
                <a:cs typeface="Lato" panose="020F0502020204030203" pitchFamily="34" charset="0"/>
              </a:rPr>
              <a:t>Bingo!</a:t>
            </a:r>
            <a:r>
              <a:rPr lang="en-GB" sz="2400">
                <a:latin typeface="Lato" panose="020F0502020204030203" pitchFamily="34" charset="0"/>
                <a:ea typeface="Lato" panose="020F0502020204030203" pitchFamily="34" charset="0"/>
                <a:cs typeface="Lato" panose="020F0502020204030203" pitchFamily="34" charset="0"/>
              </a:rPr>
              <a:t>”!</a:t>
            </a:r>
          </a:p>
        </p:txBody>
      </p:sp>
      <p:sp>
        <p:nvSpPr>
          <p:cNvPr id="4" name="TextBox 3">
            <a:extLst>
              <a:ext uri="{FF2B5EF4-FFF2-40B4-BE49-F238E27FC236}">
                <a16:creationId xmlns:a16="http://schemas.microsoft.com/office/drawing/2014/main" id="{9ECBDC63-20E1-6791-CF81-9BA98B2115EA}"/>
              </a:ext>
            </a:extLst>
          </p:cNvPr>
          <p:cNvSpPr txBox="1"/>
          <p:nvPr/>
        </p:nvSpPr>
        <p:spPr>
          <a:xfrm>
            <a:off x="882282" y="10664021"/>
            <a:ext cx="13531808" cy="477054"/>
          </a:xfrm>
          <a:prstGeom prst="rect">
            <a:avLst/>
          </a:prstGeom>
          <a:noFill/>
        </p:spPr>
        <p:txBody>
          <a:bodyPr wrap="square">
            <a:spAutoFit/>
          </a:bodyPr>
          <a:lstStyle/>
          <a:p>
            <a:r>
              <a:rPr lang="en-US" sz="2500" noProof="0">
                <a:solidFill>
                  <a:schemeClr val="bg1"/>
                </a:solidFill>
                <a:latin typeface="Lato" panose="020F0502020204030203" pitchFamily="34" charset="77"/>
              </a:rPr>
              <a:t>Training of Trainers on Climate-Sanitation Nexus – Climate-SMART Sanitation Assessment</a:t>
            </a:r>
          </a:p>
        </p:txBody>
      </p:sp>
      <p:sp>
        <p:nvSpPr>
          <p:cNvPr id="8" name="TextBox 7">
            <a:extLst>
              <a:ext uri="{FF2B5EF4-FFF2-40B4-BE49-F238E27FC236}">
                <a16:creationId xmlns:a16="http://schemas.microsoft.com/office/drawing/2014/main" id="{4FABFDD7-00B2-0610-059F-6F78C0FACB6E}"/>
              </a:ext>
            </a:extLst>
          </p:cNvPr>
          <p:cNvSpPr txBox="1"/>
          <p:nvPr/>
        </p:nvSpPr>
        <p:spPr>
          <a:xfrm>
            <a:off x="1356129" y="2547094"/>
            <a:ext cx="13214636" cy="707886"/>
          </a:xfrm>
          <a:prstGeom prst="rect">
            <a:avLst/>
          </a:prstGeom>
          <a:noFill/>
        </p:spPr>
        <p:txBody>
          <a:bodyPr wrap="square" rtlCol="0">
            <a:spAutoFit/>
          </a:bodyPr>
          <a:lstStyle/>
          <a:p>
            <a:r>
              <a:rPr lang="en-US" sz="4000">
                <a:solidFill>
                  <a:schemeClr val="tx2"/>
                </a:solidFill>
                <a:latin typeface="Lato" panose="020F0502020204030203" pitchFamily="34" charset="0"/>
                <a:ea typeface="Lato" panose="020F0502020204030203" pitchFamily="34" charset="0"/>
                <a:cs typeface="Lato" panose="020F0502020204030203" pitchFamily="34" charset="0"/>
              </a:rPr>
              <a:t>Carbon Market Bingo!</a:t>
            </a:r>
          </a:p>
        </p:txBody>
      </p:sp>
      <p:sp>
        <p:nvSpPr>
          <p:cNvPr id="10" name="Slide Number Placeholder 11">
            <a:extLst>
              <a:ext uri="{FF2B5EF4-FFF2-40B4-BE49-F238E27FC236}">
                <a16:creationId xmlns:a16="http://schemas.microsoft.com/office/drawing/2014/main" id="{64FBBE4F-18CB-E410-DF3C-A1A95B31216F}"/>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3</a:t>
            </a:fld>
            <a:endParaRPr lang="en-FR">
              <a:solidFill>
                <a:schemeClr val="tx1"/>
              </a:solidFill>
            </a:endParaRPr>
          </a:p>
        </p:txBody>
      </p:sp>
    </p:spTree>
    <p:extLst>
      <p:ext uri="{BB962C8B-B14F-4D97-AF65-F5344CB8AC3E}">
        <p14:creationId xmlns:p14="http://schemas.microsoft.com/office/powerpoint/2010/main" val="2830193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88B42-4F57-CBE7-275D-88CDC71B627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8ADFB36-7484-66FF-B9D8-3F3FA1CF3BB4}"/>
              </a:ext>
            </a:extLst>
          </p:cNvPr>
          <p:cNvSpPr txBox="1"/>
          <p:nvPr/>
        </p:nvSpPr>
        <p:spPr>
          <a:xfrm>
            <a:off x="450850" y="560973"/>
            <a:ext cx="10058400" cy="5093702"/>
          </a:xfrm>
          <a:prstGeom prst="rect">
            <a:avLst/>
          </a:prstGeom>
          <a:noFill/>
        </p:spPr>
        <p:txBody>
          <a:bodyPr wrap="square">
            <a:spAutoFit/>
          </a:bodyPr>
          <a:lstStyle/>
          <a:p>
            <a:r>
              <a:rPr lang="en-GB" sz="32500" noProof="0">
                <a:solidFill>
                  <a:schemeClr val="bg1"/>
                </a:solidFill>
                <a:latin typeface="Lato Light" panose="020F0302020204030203" pitchFamily="34" charset="77"/>
              </a:rPr>
              <a:t>05</a:t>
            </a:r>
          </a:p>
        </p:txBody>
      </p:sp>
      <p:sp>
        <p:nvSpPr>
          <p:cNvPr id="4" name="TextBox 3">
            <a:extLst>
              <a:ext uri="{FF2B5EF4-FFF2-40B4-BE49-F238E27FC236}">
                <a16:creationId xmlns:a16="http://schemas.microsoft.com/office/drawing/2014/main" id="{C64E7D97-C797-0EA0-8F67-804ABC0F425E}"/>
              </a:ext>
            </a:extLst>
          </p:cNvPr>
          <p:cNvSpPr txBox="1"/>
          <p:nvPr/>
        </p:nvSpPr>
        <p:spPr>
          <a:xfrm>
            <a:off x="6851650" y="2331889"/>
            <a:ext cx="11963400" cy="2308324"/>
          </a:xfrm>
          <a:prstGeom prst="rect">
            <a:avLst/>
          </a:prstGeom>
          <a:noFill/>
        </p:spPr>
        <p:txBody>
          <a:bodyPr wrap="square" rtlCol="0">
            <a:spAutoFit/>
          </a:bodyPr>
          <a:lstStyle>
            <a:defPPr>
              <a:defRPr kern="0"/>
            </a:defPPr>
            <a:lvl1pPr>
              <a:defRPr sz="7200" b="1">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GB" noProof="0"/>
              <a:t>MARKETING AND CREDITS SALES  </a:t>
            </a:r>
          </a:p>
        </p:txBody>
      </p:sp>
      <p:pic>
        <p:nvPicPr>
          <p:cNvPr id="5" name="Graphic 68">
            <a:extLst>
              <a:ext uri="{FF2B5EF4-FFF2-40B4-BE49-F238E27FC236}">
                <a16:creationId xmlns:a16="http://schemas.microsoft.com/office/drawing/2014/main" id="{2A30D4E6-DDA0-F62B-784D-07CBAC46A49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pic>
        <p:nvPicPr>
          <p:cNvPr id="15" name="Bildplatzhalter 14" descr="使用平板电脑的人">
            <a:extLst>
              <a:ext uri="{FF2B5EF4-FFF2-40B4-BE49-F238E27FC236}">
                <a16:creationId xmlns:a16="http://schemas.microsoft.com/office/drawing/2014/main" id="{EE94897B-8107-1300-B0FD-2244232214E4}"/>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29486" b="29486"/>
          <a:stretch/>
        </p:blipFill>
        <p:spPr/>
      </p:pic>
    </p:spTree>
    <p:extLst>
      <p:ext uri="{BB962C8B-B14F-4D97-AF65-F5344CB8AC3E}">
        <p14:creationId xmlns:p14="http://schemas.microsoft.com/office/powerpoint/2010/main" val="1781660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9564C-8424-9924-C39D-53786B3A396D}"/>
            </a:ext>
          </a:extLst>
        </p:cNvPr>
        <p:cNvGrpSpPr/>
        <p:nvPr/>
      </p:nvGrpSpPr>
      <p:grpSpPr>
        <a:xfrm>
          <a:off x="0" y="0"/>
          <a:ext cx="0" cy="0"/>
          <a:chOff x="0" y="0"/>
          <a:chExt cx="0" cy="0"/>
        </a:xfrm>
      </p:grpSpPr>
      <p:pic>
        <p:nvPicPr>
          <p:cNvPr id="3" name="Grafik 2" descr="Ein Bild, das Grafiken, Schrift, Logo, Grafikdesign enthält.&#10;&#10;KI-generierte Inhalte können fehlerhaft sein.">
            <a:extLst>
              <a:ext uri="{FF2B5EF4-FFF2-40B4-BE49-F238E27FC236}">
                <a16:creationId xmlns:a16="http://schemas.microsoft.com/office/drawing/2014/main" id="{33FECD99-3656-A4AA-B17D-97F16A889B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4" name="object 2">
            <a:extLst>
              <a:ext uri="{FF2B5EF4-FFF2-40B4-BE49-F238E27FC236}">
                <a16:creationId xmlns:a16="http://schemas.microsoft.com/office/drawing/2014/main" id="{6B0F3789-167F-EB6B-AC66-C65BC4EF9D21}"/>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en-GB" noProof="0"/>
          </a:p>
        </p:txBody>
      </p:sp>
      <p:sp>
        <p:nvSpPr>
          <p:cNvPr id="6" name="TextBox 1">
            <a:extLst>
              <a:ext uri="{FF2B5EF4-FFF2-40B4-BE49-F238E27FC236}">
                <a16:creationId xmlns:a16="http://schemas.microsoft.com/office/drawing/2014/main" id="{56212C06-A583-A1AF-0910-78E09C6BDB9C}"/>
              </a:ext>
            </a:extLst>
          </p:cNvPr>
          <p:cNvSpPr txBox="1"/>
          <p:nvPr/>
        </p:nvSpPr>
        <p:spPr>
          <a:xfrm>
            <a:off x="882282" y="10664021"/>
            <a:ext cx="15048598" cy="477054"/>
          </a:xfrm>
          <a:prstGeom prst="rect">
            <a:avLst/>
          </a:prstGeom>
          <a:noFill/>
        </p:spPr>
        <p:txBody>
          <a:bodyPr wrap="square">
            <a:spAutoFit/>
          </a:bodyPr>
          <a:lstStyle/>
          <a:p>
            <a:r>
              <a:rPr lang="en-GB" sz="2500" noProof="0">
                <a:solidFill>
                  <a:schemeClr val="bg1"/>
                </a:solidFill>
                <a:latin typeface="Lato" panose="020F0502020204030203" pitchFamily="34" charset="77"/>
              </a:rPr>
              <a:t>Training of Trainers on Climate-Sanitation Nexus – Carbon Market for Sanitation</a:t>
            </a:r>
          </a:p>
        </p:txBody>
      </p:sp>
      <p:sp>
        <p:nvSpPr>
          <p:cNvPr id="10" name="文本框 9">
            <a:extLst>
              <a:ext uri="{FF2B5EF4-FFF2-40B4-BE49-F238E27FC236}">
                <a16:creationId xmlns:a16="http://schemas.microsoft.com/office/drawing/2014/main" id="{8A7496F5-A6BA-EEE3-A7D8-96622A560AC6}"/>
              </a:ext>
            </a:extLst>
          </p:cNvPr>
          <p:cNvSpPr txBox="1"/>
          <p:nvPr/>
        </p:nvSpPr>
        <p:spPr>
          <a:xfrm>
            <a:off x="1726745" y="1492179"/>
            <a:ext cx="14797761" cy="830997"/>
          </a:xfrm>
          <a:prstGeom prst="rect">
            <a:avLst/>
          </a:prstGeom>
          <a:noFill/>
        </p:spPr>
        <p:txBody>
          <a:bodyPr wrap="square">
            <a:spAutoFit/>
          </a:bodyPr>
          <a:lstStyle>
            <a:defPPr>
              <a:defRPr kern="0"/>
            </a:defPPr>
            <a:lvl1pPr>
              <a:defRPr sz="6000" b="1">
                <a:latin typeface="Lato Black" panose="020F0502020204030203" pitchFamily="34" charset="77"/>
              </a:defRPr>
            </a:lvl1pPr>
          </a:lstStyle>
          <a:p>
            <a:r>
              <a:rPr lang="en-GB" sz="4800" noProof="0"/>
              <a:t>When and how credits are used</a:t>
            </a:r>
          </a:p>
        </p:txBody>
      </p:sp>
      <p:sp>
        <p:nvSpPr>
          <p:cNvPr id="13" name="文本框 12">
            <a:extLst>
              <a:ext uri="{FF2B5EF4-FFF2-40B4-BE49-F238E27FC236}">
                <a16:creationId xmlns:a16="http://schemas.microsoft.com/office/drawing/2014/main" id="{DCE422D4-A84E-860A-EB13-AC41ADF548CB}"/>
              </a:ext>
            </a:extLst>
          </p:cNvPr>
          <p:cNvSpPr txBox="1"/>
          <p:nvPr/>
        </p:nvSpPr>
        <p:spPr>
          <a:xfrm>
            <a:off x="5694589" y="10081215"/>
            <a:ext cx="10050234" cy="338554"/>
          </a:xfrm>
          <a:prstGeom prst="rect">
            <a:avLst/>
          </a:prstGeom>
          <a:noFill/>
        </p:spPr>
        <p:txBody>
          <a:bodyPr wrap="square">
            <a:spAutoFit/>
          </a:bodyPr>
          <a:lstStyle/>
          <a:p>
            <a:r>
              <a:rPr lang="en-GB" sz="1600" i="1" noProof="0">
                <a:solidFill>
                  <a:schemeClr val="accent1"/>
                </a:solidFill>
                <a:effectLst/>
                <a:latin typeface="Lato Light" panose="020F0302020204030204" pitchFamily="34" charset="0"/>
                <a:ea typeface="Lato Light" panose="020F0302020204030204" pitchFamily="34" charset="0"/>
                <a:cs typeface="Lato Light" panose="020F0302020204030204" pitchFamily="34" charset="0"/>
              </a:rPr>
              <a:t>Overview of Different voluntary approaches in buying carbon credits</a:t>
            </a:r>
            <a:endParaRPr lang="en-GB" sz="1600" i="1" noProof="0">
              <a:solidFill>
                <a:schemeClr val="accent1"/>
              </a:solidFill>
            </a:endParaRPr>
          </a:p>
        </p:txBody>
      </p:sp>
      <p:pic>
        <p:nvPicPr>
          <p:cNvPr id="2" name="Grafik 1">
            <a:extLst>
              <a:ext uri="{FF2B5EF4-FFF2-40B4-BE49-F238E27FC236}">
                <a16:creationId xmlns:a16="http://schemas.microsoft.com/office/drawing/2014/main" id="{24C8B8FA-ECBB-C5BE-E62D-035386DD418C}"/>
              </a:ext>
            </a:extLst>
          </p:cNvPr>
          <p:cNvPicPr>
            <a:picLocks noChangeAspect="1"/>
          </p:cNvPicPr>
          <p:nvPr/>
        </p:nvPicPr>
        <p:blipFill>
          <a:blip r:embed="rId3"/>
          <a:stretch>
            <a:fillRect/>
          </a:stretch>
        </p:blipFill>
        <p:spPr>
          <a:xfrm>
            <a:off x="0" y="5518783"/>
            <a:ext cx="20104095" cy="4447217"/>
          </a:xfrm>
          <a:prstGeom prst="rect">
            <a:avLst/>
          </a:prstGeom>
        </p:spPr>
      </p:pic>
      <p:sp>
        <p:nvSpPr>
          <p:cNvPr id="5" name="文本框 8">
            <a:extLst>
              <a:ext uri="{FF2B5EF4-FFF2-40B4-BE49-F238E27FC236}">
                <a16:creationId xmlns:a16="http://schemas.microsoft.com/office/drawing/2014/main" id="{6D5088AF-BD89-D723-8452-099BF34FC114}"/>
              </a:ext>
            </a:extLst>
          </p:cNvPr>
          <p:cNvSpPr txBox="1"/>
          <p:nvPr/>
        </p:nvSpPr>
        <p:spPr>
          <a:xfrm>
            <a:off x="1225093" y="2953552"/>
            <a:ext cx="18236094" cy="2246769"/>
          </a:xfrm>
          <a:prstGeom prst="rect">
            <a:avLst/>
          </a:prstGeom>
          <a:noFill/>
        </p:spPr>
        <p:txBody>
          <a:bodyPr wrap="square">
            <a:spAutoFit/>
          </a:bodyPr>
          <a:lstStyle/>
          <a:p>
            <a:pPr algn="l"/>
            <a:r>
              <a:rPr lang="en-GB" sz="2800" b="1" noProof="0">
                <a:solidFill>
                  <a:schemeClr val="accent1"/>
                </a:solidFill>
                <a:effectLst/>
                <a:latin typeface="Lato Light" panose="020F0302020204030204" pitchFamily="34" charset="0"/>
                <a:ea typeface="Lato Light" panose="020F0302020204030204" pitchFamily="34" charset="0"/>
                <a:cs typeface="Lato Light" panose="020F0302020204030204" pitchFamily="34" charset="0"/>
              </a:rPr>
              <a:t>Compliance Market: 	</a:t>
            </a:r>
            <a:r>
              <a:rPr lang="en-GB" sz="2800">
                <a:solidFill>
                  <a:schemeClr val="tx1"/>
                </a:solidFill>
                <a:latin typeface="Lato Light" panose="020F0302020204030204" pitchFamily="34" charset="0"/>
                <a:cs typeface="Lato Light" panose="020F0302020204030204" pitchFamily="34" charset="0"/>
              </a:rPr>
              <a:t>Quali</a:t>
            </a:r>
            <a:r>
              <a:rPr lang="en-GB" sz="2800" noProof="0" err="1">
                <a:solidFill>
                  <a:schemeClr val="tx1"/>
                </a:solidFill>
                <a:effectLst/>
                <a:latin typeface="Lato Light" panose="020F0302020204030204" pitchFamily="34" charset="0"/>
                <a:ea typeface="Lato Light" panose="020F0302020204030204" pitchFamily="34" charset="0"/>
                <a:cs typeface="Lato Light" panose="020F0302020204030204" pitchFamily="34" charset="0"/>
              </a:rPr>
              <a:t>fied</a:t>
            </a:r>
            <a:r>
              <a:rPr lang="en-GB" sz="2800" noProof="0">
                <a:solidFill>
                  <a:schemeClr val="tx1"/>
                </a:solidFill>
                <a:effectLst/>
                <a:latin typeface="Lato Light" panose="020F0302020204030204" pitchFamily="34" charset="0"/>
                <a:ea typeface="Lato Light" panose="020F0302020204030204" pitchFamily="34" charset="0"/>
                <a:cs typeface="Lato Light" panose="020F0302020204030204" pitchFamily="34" charset="0"/>
              </a:rPr>
              <a:t> credits are needed to meet regulatory obligations in case own emission reduction activities are failing the target.</a:t>
            </a:r>
          </a:p>
          <a:p>
            <a:pPr algn="l"/>
            <a:endParaRPr lang="en-GB" sz="2800">
              <a:solidFill>
                <a:schemeClr val="tx1"/>
              </a:solidFill>
              <a:latin typeface="Lato Light" panose="020F0302020204030204" pitchFamily="34" charset="0"/>
              <a:ea typeface="Lato Light" panose="020F0302020204030204" pitchFamily="34" charset="0"/>
              <a:cs typeface="Lato Light" panose="020F0302020204030204" pitchFamily="34" charset="0"/>
            </a:endParaRPr>
          </a:p>
          <a:p>
            <a:pPr algn="l"/>
            <a:r>
              <a:rPr lang="en-GB" sz="2800" b="1">
                <a:solidFill>
                  <a:schemeClr val="accent1"/>
                </a:solidFill>
                <a:latin typeface="Lato Light" panose="020F0302020204030204" pitchFamily="34" charset="0"/>
                <a:cs typeface="Lato Light" panose="020F0302020204030204" pitchFamily="34" charset="0"/>
              </a:rPr>
              <a:t>Voluntary Market: 	</a:t>
            </a:r>
            <a:r>
              <a:rPr lang="en-GB" sz="2800">
                <a:solidFill>
                  <a:schemeClr val="tx1"/>
                </a:solidFill>
                <a:latin typeface="Lato Light" panose="020F0302020204030204" pitchFamily="34" charset="0"/>
                <a:cs typeface="Lato Light" panose="020F0302020204030204" pitchFamily="34" charset="0"/>
              </a:rPr>
              <a:t>The credits are required so that self-imposed targets can be met, with companies usually pursuing one of the following strategies:</a:t>
            </a:r>
            <a:endParaRPr lang="en-GB" sz="2800" noProof="0">
              <a:solidFill>
                <a:schemeClr val="accent1"/>
              </a:solidFill>
            </a:endParaRPr>
          </a:p>
        </p:txBody>
      </p:sp>
      <p:sp>
        <p:nvSpPr>
          <p:cNvPr id="7" name="Slide Number Placeholder 11">
            <a:extLst>
              <a:ext uri="{FF2B5EF4-FFF2-40B4-BE49-F238E27FC236}">
                <a16:creationId xmlns:a16="http://schemas.microsoft.com/office/drawing/2014/main" id="{5CFA34F1-E8CD-A296-34C6-642370597284}"/>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5</a:t>
            </a:fld>
            <a:endParaRPr lang="en-FR">
              <a:solidFill>
                <a:schemeClr val="tx1"/>
              </a:solidFill>
            </a:endParaRPr>
          </a:p>
        </p:txBody>
      </p:sp>
    </p:spTree>
    <p:extLst>
      <p:ext uri="{BB962C8B-B14F-4D97-AF65-F5344CB8AC3E}">
        <p14:creationId xmlns:p14="http://schemas.microsoft.com/office/powerpoint/2010/main" val="3083786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19590-EC6C-592C-8C36-0256777ABA69}"/>
            </a:ext>
          </a:extLst>
        </p:cNvPr>
        <p:cNvGrpSpPr/>
        <p:nvPr/>
      </p:nvGrpSpPr>
      <p:grpSpPr>
        <a:xfrm>
          <a:off x="0" y="0"/>
          <a:ext cx="0" cy="0"/>
          <a:chOff x="0" y="0"/>
          <a:chExt cx="0" cy="0"/>
        </a:xfrm>
      </p:grpSpPr>
      <p:pic>
        <p:nvPicPr>
          <p:cNvPr id="7" name="Grafik 6" descr="Ein Bild, das Person, Baum, Kleidung, draußen enthält.&#10;&#10;KI-generierte Inhalte können fehlerhaft sein.">
            <a:extLst>
              <a:ext uri="{FF2B5EF4-FFF2-40B4-BE49-F238E27FC236}">
                <a16:creationId xmlns:a16="http://schemas.microsoft.com/office/drawing/2014/main" id="{5DCE4613-5CF5-C974-A2BB-1BC608E1C9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8446" y="8057072"/>
            <a:ext cx="8925654" cy="2373844"/>
          </a:xfrm>
          <a:prstGeom prst="rect">
            <a:avLst/>
          </a:prstGeom>
        </p:spPr>
      </p:pic>
      <p:pic>
        <p:nvPicPr>
          <p:cNvPr id="3" name="Grafik 2" descr="Ein Bild, das Grafiken, Schrift, Logo, Grafikdesign enthält.&#10;&#10;KI-generierte Inhalte können fehlerhaft sein.">
            <a:extLst>
              <a:ext uri="{FF2B5EF4-FFF2-40B4-BE49-F238E27FC236}">
                <a16:creationId xmlns:a16="http://schemas.microsoft.com/office/drawing/2014/main" id="{E2FEC94A-DE0B-BBEF-2936-543935121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4" name="object 2">
            <a:extLst>
              <a:ext uri="{FF2B5EF4-FFF2-40B4-BE49-F238E27FC236}">
                <a16:creationId xmlns:a16="http://schemas.microsoft.com/office/drawing/2014/main" id="{9A78E4D4-908B-5118-6B7C-43584D2A20F6}"/>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en-GB" noProof="0"/>
          </a:p>
        </p:txBody>
      </p:sp>
      <p:sp>
        <p:nvSpPr>
          <p:cNvPr id="6" name="TextBox 1">
            <a:extLst>
              <a:ext uri="{FF2B5EF4-FFF2-40B4-BE49-F238E27FC236}">
                <a16:creationId xmlns:a16="http://schemas.microsoft.com/office/drawing/2014/main" id="{1A53691E-1BAA-D77A-EC02-EF246848E885}"/>
              </a:ext>
            </a:extLst>
          </p:cNvPr>
          <p:cNvSpPr txBox="1"/>
          <p:nvPr/>
        </p:nvSpPr>
        <p:spPr>
          <a:xfrm>
            <a:off x="882282" y="10664021"/>
            <a:ext cx="15048598" cy="477054"/>
          </a:xfrm>
          <a:prstGeom prst="rect">
            <a:avLst/>
          </a:prstGeom>
          <a:noFill/>
        </p:spPr>
        <p:txBody>
          <a:bodyPr wrap="square">
            <a:spAutoFit/>
          </a:bodyPr>
          <a:lstStyle/>
          <a:p>
            <a:r>
              <a:rPr lang="en-GB" sz="2500" noProof="0">
                <a:solidFill>
                  <a:schemeClr val="bg1"/>
                </a:solidFill>
                <a:latin typeface="Lato" panose="020F0502020204030203" pitchFamily="34" charset="77"/>
              </a:rPr>
              <a:t>Training of Trainers on Climate-Sanitation Nexus – Carbon Market for Sanitation</a:t>
            </a:r>
          </a:p>
        </p:txBody>
      </p:sp>
      <p:sp>
        <p:nvSpPr>
          <p:cNvPr id="10" name="文本框 9">
            <a:extLst>
              <a:ext uri="{FF2B5EF4-FFF2-40B4-BE49-F238E27FC236}">
                <a16:creationId xmlns:a16="http://schemas.microsoft.com/office/drawing/2014/main" id="{C895AFE1-6BC7-4889-BCD1-D0A533995844}"/>
              </a:ext>
            </a:extLst>
          </p:cNvPr>
          <p:cNvSpPr txBox="1"/>
          <p:nvPr/>
        </p:nvSpPr>
        <p:spPr>
          <a:xfrm>
            <a:off x="1939018" y="1636834"/>
            <a:ext cx="10050234" cy="830997"/>
          </a:xfrm>
          <a:prstGeom prst="rect">
            <a:avLst/>
          </a:prstGeom>
          <a:noFill/>
        </p:spPr>
        <p:txBody>
          <a:bodyPr wrap="square">
            <a:spAutoFit/>
          </a:bodyPr>
          <a:lstStyle>
            <a:defPPr>
              <a:defRPr kern="0"/>
            </a:defPPr>
            <a:lvl1pPr>
              <a:defRPr sz="6000" b="1">
                <a:latin typeface="Lato Black" panose="020F0502020204030203" pitchFamily="34" charset="77"/>
              </a:defRPr>
            </a:lvl1pPr>
          </a:lstStyle>
          <a:p>
            <a:r>
              <a:rPr lang="en-GB" sz="4800" noProof="0"/>
              <a:t>Role of Marketing</a:t>
            </a:r>
          </a:p>
        </p:txBody>
      </p:sp>
      <p:sp>
        <p:nvSpPr>
          <p:cNvPr id="5" name="文本框 8">
            <a:extLst>
              <a:ext uri="{FF2B5EF4-FFF2-40B4-BE49-F238E27FC236}">
                <a16:creationId xmlns:a16="http://schemas.microsoft.com/office/drawing/2014/main" id="{55294BE2-F72C-8FD5-18D8-655A0CAF77E5}"/>
              </a:ext>
            </a:extLst>
          </p:cNvPr>
          <p:cNvSpPr txBox="1"/>
          <p:nvPr/>
        </p:nvSpPr>
        <p:spPr>
          <a:xfrm>
            <a:off x="1225093" y="2953552"/>
            <a:ext cx="18236094" cy="3108543"/>
          </a:xfrm>
          <a:prstGeom prst="rect">
            <a:avLst/>
          </a:prstGeom>
          <a:noFill/>
        </p:spPr>
        <p:txBody>
          <a:bodyPr wrap="square">
            <a:spAutoFit/>
          </a:bodyPr>
          <a:lstStyle/>
          <a:p>
            <a:pPr algn="l"/>
            <a:r>
              <a:rPr lang="en-GB" sz="2800" b="1" noProof="0">
                <a:solidFill>
                  <a:schemeClr val="accent1"/>
                </a:solidFill>
                <a:effectLst/>
                <a:latin typeface="Lato Light" panose="020F0302020204030204" pitchFamily="34" charset="0"/>
                <a:ea typeface="Lato Light" panose="020F0302020204030204" pitchFamily="34" charset="0"/>
                <a:cs typeface="Lato Light" panose="020F0302020204030204" pitchFamily="34" charset="0"/>
              </a:rPr>
              <a:t>Compliance Market: 	</a:t>
            </a:r>
          </a:p>
          <a:p>
            <a:pPr marL="457200" indent="-457200" algn="l">
              <a:buFont typeface="Arial" panose="020B0604020202020204" pitchFamily="34" charset="0"/>
              <a:buChar char="•"/>
            </a:pPr>
            <a:r>
              <a:rPr lang="en-GB" sz="2800">
                <a:solidFill>
                  <a:schemeClr val="tx1"/>
                </a:solidFill>
                <a:latin typeface="Lato Light" panose="020F0302020204030204" pitchFamily="34" charset="0"/>
                <a:cs typeface="Lato Light" panose="020F0302020204030204" pitchFamily="34" charset="0"/>
              </a:rPr>
              <a:t>Once a company is obliged to offset unmet reduction targets with carbon credits, the only thing that matters in terms of marketing is the visibility of the project on the relevant trading platforms. </a:t>
            </a:r>
          </a:p>
          <a:p>
            <a:pPr marL="457200" indent="-457200" algn="l">
              <a:buFont typeface="Arial" panose="020B0604020202020204" pitchFamily="34" charset="0"/>
              <a:buChar char="•"/>
            </a:pPr>
            <a:r>
              <a:rPr lang="en-GB" sz="2800">
                <a:solidFill>
                  <a:schemeClr val="tx1"/>
                </a:solidFill>
                <a:latin typeface="Lato Light" panose="020F0302020204030204" pitchFamily="34" charset="0"/>
                <a:cs typeface="Lato Light" panose="020F0302020204030204" pitchFamily="34" charset="0"/>
              </a:rPr>
              <a:t>Co-benefits play a subordinate role, market forces come into play, and the price is primarily determined by supply and demand. </a:t>
            </a:r>
          </a:p>
          <a:p>
            <a:pPr marL="457200" indent="-457200" algn="l">
              <a:buFont typeface="Arial" panose="020B0604020202020204" pitchFamily="34" charset="0"/>
              <a:buChar char="•"/>
            </a:pPr>
            <a:r>
              <a:rPr lang="en-GB" sz="2800">
                <a:solidFill>
                  <a:schemeClr val="tx1"/>
                </a:solidFill>
                <a:latin typeface="Lato Light" panose="020F0302020204030204" pitchFamily="34" charset="0"/>
                <a:cs typeface="Lato Light" panose="020F0302020204030204" pitchFamily="34" charset="0"/>
              </a:rPr>
              <a:t>Under Article 2 PA (bilaterally developed and financed projects), co-benefits play a slightly greater role than for companies.</a:t>
            </a:r>
          </a:p>
        </p:txBody>
      </p:sp>
      <p:sp>
        <p:nvSpPr>
          <p:cNvPr id="8" name="Textfeld 7">
            <a:extLst>
              <a:ext uri="{FF2B5EF4-FFF2-40B4-BE49-F238E27FC236}">
                <a16:creationId xmlns:a16="http://schemas.microsoft.com/office/drawing/2014/main" id="{A86DA9E8-2DF2-DB1F-CA25-B3BCBEB6AD07}"/>
              </a:ext>
            </a:extLst>
          </p:cNvPr>
          <p:cNvSpPr txBox="1"/>
          <p:nvPr/>
        </p:nvSpPr>
        <p:spPr>
          <a:xfrm>
            <a:off x="1225093" y="6069641"/>
            <a:ext cx="9799465" cy="4832092"/>
          </a:xfrm>
          <a:prstGeom prst="rect">
            <a:avLst/>
          </a:prstGeom>
          <a:noFill/>
        </p:spPr>
        <p:txBody>
          <a:bodyPr wrap="square" rtlCol="0">
            <a:spAutoFit/>
          </a:bodyPr>
          <a:lstStyle/>
          <a:p>
            <a:pPr algn="l"/>
            <a:r>
              <a:rPr lang="en-GB" sz="2800" b="1">
                <a:solidFill>
                  <a:schemeClr val="accent1"/>
                </a:solidFill>
                <a:latin typeface="Lato Light" panose="020F0302020204030204" pitchFamily="34" charset="0"/>
                <a:cs typeface="Lato Light" panose="020F0302020204030204" pitchFamily="34" charset="0"/>
              </a:rPr>
              <a:t>Voluntary Market: 	</a:t>
            </a:r>
          </a:p>
          <a:p>
            <a:pPr marL="457200" indent="-457200" algn="l">
              <a:buFont typeface="Arial" panose="020B0604020202020204" pitchFamily="34" charset="0"/>
              <a:buChar char="•"/>
            </a:pPr>
            <a:r>
              <a:rPr lang="en-GB" sz="2800">
                <a:solidFill>
                  <a:schemeClr val="tx1"/>
                </a:solidFill>
                <a:latin typeface="Lato Light" panose="020F0302020204030204" pitchFamily="34" charset="0"/>
                <a:cs typeface="Lato Light" panose="020F0302020204030204" pitchFamily="34" charset="0"/>
              </a:rPr>
              <a:t>In the voluntary market, the influence of an extensive marketing campaign on achievable prices is often underestimated. </a:t>
            </a:r>
          </a:p>
          <a:p>
            <a:pPr marL="457200" indent="-457200" algn="l">
              <a:buFont typeface="Arial" panose="020B0604020202020204" pitchFamily="34" charset="0"/>
              <a:buChar char="•"/>
            </a:pPr>
            <a:r>
              <a:rPr lang="en-GB" sz="2800">
                <a:solidFill>
                  <a:schemeClr val="tx1"/>
                </a:solidFill>
                <a:latin typeface="Lato Light" panose="020F0302020204030204" pitchFamily="34" charset="0"/>
                <a:cs typeface="Lato Light" panose="020F0302020204030204" pitchFamily="34" charset="0"/>
              </a:rPr>
              <a:t>It is important that the socio-economic and environmental effects of a project are emphasized.</a:t>
            </a:r>
          </a:p>
          <a:p>
            <a:pPr marL="457200" indent="-457200" algn="l">
              <a:buFont typeface="Arial" panose="020B0604020202020204" pitchFamily="34" charset="0"/>
              <a:buChar char="•"/>
            </a:pPr>
            <a:r>
              <a:rPr lang="en-GB" sz="2800">
                <a:solidFill>
                  <a:schemeClr val="tx1"/>
                </a:solidFill>
                <a:latin typeface="Lato Light" panose="020F0302020204030204" pitchFamily="34" charset="0"/>
                <a:cs typeface="Lato Light" panose="020F0302020204030204" pitchFamily="34" charset="0"/>
              </a:rPr>
              <a:t>Regular and publicly accessible updates on the project are important. </a:t>
            </a:r>
          </a:p>
          <a:p>
            <a:pPr marL="457200" indent="-457200" algn="l">
              <a:buFont typeface="Arial" panose="020B0604020202020204" pitchFamily="34" charset="0"/>
              <a:buChar char="•"/>
            </a:pPr>
            <a:r>
              <a:rPr lang="en-GB" sz="2800">
                <a:solidFill>
                  <a:schemeClr val="tx1"/>
                </a:solidFill>
                <a:latin typeface="Lato Light" panose="020F0302020204030204" pitchFamily="34" charset="0"/>
                <a:cs typeface="Lato Light" panose="020F0302020204030204" pitchFamily="34" charset="0"/>
              </a:rPr>
              <a:t>Social Media are also playing an increasingly important role in this regard.</a:t>
            </a:r>
          </a:p>
          <a:p>
            <a:endParaRPr lang="de-DE" sz="2800"/>
          </a:p>
        </p:txBody>
      </p:sp>
      <p:sp>
        <p:nvSpPr>
          <p:cNvPr id="2" name="Slide Number Placeholder 11">
            <a:extLst>
              <a:ext uri="{FF2B5EF4-FFF2-40B4-BE49-F238E27FC236}">
                <a16:creationId xmlns:a16="http://schemas.microsoft.com/office/drawing/2014/main" id="{4E499FD2-4D94-1636-5F94-EBCA3480AECC}"/>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6</a:t>
            </a:fld>
            <a:endParaRPr lang="en-FR">
              <a:solidFill>
                <a:schemeClr val="tx1"/>
              </a:solidFill>
            </a:endParaRPr>
          </a:p>
        </p:txBody>
      </p:sp>
    </p:spTree>
    <p:extLst>
      <p:ext uri="{BB962C8B-B14F-4D97-AF65-F5344CB8AC3E}">
        <p14:creationId xmlns:p14="http://schemas.microsoft.com/office/powerpoint/2010/main" val="2145623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07187-736C-90A0-ED45-D4C79C76AA1F}"/>
            </a:ext>
          </a:extLst>
        </p:cNvPr>
        <p:cNvGrpSpPr/>
        <p:nvPr/>
      </p:nvGrpSpPr>
      <p:grpSpPr>
        <a:xfrm>
          <a:off x="0" y="0"/>
          <a:ext cx="0" cy="0"/>
          <a:chOff x="0" y="0"/>
          <a:chExt cx="0" cy="0"/>
        </a:xfrm>
      </p:grpSpPr>
      <p:pic>
        <p:nvPicPr>
          <p:cNvPr id="3" name="Grafik 2" descr="Ein Bild, das Grafiken, Schrift, Logo, Grafikdesign enthält.&#10;&#10;KI-generierte Inhalte können fehlerhaft sein.">
            <a:extLst>
              <a:ext uri="{FF2B5EF4-FFF2-40B4-BE49-F238E27FC236}">
                <a16:creationId xmlns:a16="http://schemas.microsoft.com/office/drawing/2014/main" id="{C2D8C6C6-CC7B-3821-6294-3D75A1DDC5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4" name="object 2">
            <a:extLst>
              <a:ext uri="{FF2B5EF4-FFF2-40B4-BE49-F238E27FC236}">
                <a16:creationId xmlns:a16="http://schemas.microsoft.com/office/drawing/2014/main" id="{C3D94091-26E5-0EDD-5313-44BB235950BC}"/>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en-GB" noProof="0"/>
          </a:p>
        </p:txBody>
      </p:sp>
      <p:sp>
        <p:nvSpPr>
          <p:cNvPr id="6" name="TextBox 1">
            <a:extLst>
              <a:ext uri="{FF2B5EF4-FFF2-40B4-BE49-F238E27FC236}">
                <a16:creationId xmlns:a16="http://schemas.microsoft.com/office/drawing/2014/main" id="{AE8D2A24-1F53-2F37-0B54-14E4211719D6}"/>
              </a:ext>
            </a:extLst>
          </p:cNvPr>
          <p:cNvSpPr txBox="1"/>
          <p:nvPr/>
        </p:nvSpPr>
        <p:spPr>
          <a:xfrm>
            <a:off x="882282" y="10664021"/>
            <a:ext cx="15048598" cy="477054"/>
          </a:xfrm>
          <a:prstGeom prst="rect">
            <a:avLst/>
          </a:prstGeom>
          <a:noFill/>
        </p:spPr>
        <p:txBody>
          <a:bodyPr wrap="square">
            <a:spAutoFit/>
          </a:bodyPr>
          <a:lstStyle/>
          <a:p>
            <a:r>
              <a:rPr lang="en-GB" sz="2500" noProof="0">
                <a:solidFill>
                  <a:schemeClr val="bg1"/>
                </a:solidFill>
                <a:latin typeface="Lato" panose="020F0502020204030203" pitchFamily="34" charset="77"/>
              </a:rPr>
              <a:t>Training of Trainers on Climate-Sanitation Nexus – Carbon Market for Sanitation</a:t>
            </a:r>
          </a:p>
        </p:txBody>
      </p:sp>
      <p:sp>
        <p:nvSpPr>
          <p:cNvPr id="10" name="文本框 9">
            <a:extLst>
              <a:ext uri="{FF2B5EF4-FFF2-40B4-BE49-F238E27FC236}">
                <a16:creationId xmlns:a16="http://schemas.microsoft.com/office/drawing/2014/main" id="{29579643-D0F1-D561-28D3-3AA340E76532}"/>
              </a:ext>
            </a:extLst>
          </p:cNvPr>
          <p:cNvSpPr txBox="1"/>
          <p:nvPr/>
        </p:nvSpPr>
        <p:spPr>
          <a:xfrm>
            <a:off x="1939018" y="1636834"/>
            <a:ext cx="10050234" cy="830997"/>
          </a:xfrm>
          <a:prstGeom prst="rect">
            <a:avLst/>
          </a:prstGeom>
          <a:noFill/>
        </p:spPr>
        <p:txBody>
          <a:bodyPr wrap="square">
            <a:spAutoFit/>
          </a:bodyPr>
          <a:lstStyle>
            <a:defPPr>
              <a:defRPr kern="0"/>
            </a:defPPr>
            <a:lvl1pPr>
              <a:defRPr sz="6000" b="1">
                <a:latin typeface="Lato Black" panose="020F0502020204030203" pitchFamily="34" charset="77"/>
              </a:defRPr>
            </a:lvl1pPr>
          </a:lstStyle>
          <a:p>
            <a:r>
              <a:rPr lang="en-GB" sz="4800" noProof="0"/>
              <a:t>Price of Carbon Credits</a:t>
            </a:r>
          </a:p>
        </p:txBody>
      </p:sp>
      <p:pic>
        <p:nvPicPr>
          <p:cNvPr id="2" name="Grafik 1" descr="Ein Bild, das Text, Diagramm, Reihe, Schrift enthält.&#10;&#10;KI-generierte Inhalte können fehlerhaft sein.">
            <a:extLst>
              <a:ext uri="{FF2B5EF4-FFF2-40B4-BE49-F238E27FC236}">
                <a16:creationId xmlns:a16="http://schemas.microsoft.com/office/drawing/2014/main" id="{AC8652BF-FAD3-81C5-6EAE-CEA03F50A1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9964" y="3090195"/>
            <a:ext cx="10763084" cy="6144623"/>
          </a:xfrm>
          <a:prstGeom prst="rect">
            <a:avLst/>
          </a:prstGeom>
        </p:spPr>
      </p:pic>
      <p:sp>
        <p:nvSpPr>
          <p:cNvPr id="7" name="文本框 6">
            <a:extLst>
              <a:ext uri="{FF2B5EF4-FFF2-40B4-BE49-F238E27FC236}">
                <a16:creationId xmlns:a16="http://schemas.microsoft.com/office/drawing/2014/main" id="{F6AA651C-1563-7E8E-E2E6-940AEDA37F78}"/>
              </a:ext>
            </a:extLst>
          </p:cNvPr>
          <p:cNvSpPr txBox="1"/>
          <p:nvPr/>
        </p:nvSpPr>
        <p:spPr>
          <a:xfrm>
            <a:off x="8666389" y="9672516"/>
            <a:ext cx="10050234" cy="646331"/>
          </a:xfrm>
          <a:prstGeom prst="rect">
            <a:avLst/>
          </a:prstGeom>
          <a:noFill/>
        </p:spPr>
        <p:txBody>
          <a:bodyPr wrap="square">
            <a:spAutoFit/>
          </a:bodyPr>
          <a:lstStyle/>
          <a:p>
            <a:pPr algn="ctr"/>
            <a:r>
              <a:rPr lang="en-GB" sz="1800" i="1" noProof="0">
                <a:solidFill>
                  <a:schemeClr val="accent1"/>
                </a:solidFill>
                <a:effectLst/>
                <a:latin typeface="Lato Light" panose="020F0302020204030204" pitchFamily="34" charset="0"/>
                <a:ea typeface="Lato Light" panose="020F0302020204030204" pitchFamily="34" charset="0"/>
                <a:cs typeface="Lato Light" panose="020F0302020204030204" pitchFamily="34" charset="0"/>
              </a:rPr>
              <a:t>Weekly Average Carbon Credit Prices by Project Type at the Voluntary Carbon Market from January to July 2024 (Source: MSCI)</a:t>
            </a:r>
            <a:r>
              <a:rPr lang="en-GB" i="1" noProof="0">
                <a:solidFill>
                  <a:schemeClr val="accent1"/>
                </a:solidFill>
                <a:effectLst/>
              </a:rPr>
              <a:t> </a:t>
            </a:r>
            <a:endParaRPr lang="en-GB" i="1" noProof="0">
              <a:solidFill>
                <a:schemeClr val="accent1"/>
              </a:solidFill>
            </a:endParaRPr>
          </a:p>
        </p:txBody>
      </p:sp>
      <p:sp>
        <p:nvSpPr>
          <p:cNvPr id="9" name="文本框 8">
            <a:extLst>
              <a:ext uri="{FF2B5EF4-FFF2-40B4-BE49-F238E27FC236}">
                <a16:creationId xmlns:a16="http://schemas.microsoft.com/office/drawing/2014/main" id="{6F7998BD-D241-0648-F5E8-8E4FAB50DB71}"/>
              </a:ext>
            </a:extLst>
          </p:cNvPr>
          <p:cNvSpPr txBox="1"/>
          <p:nvPr/>
        </p:nvSpPr>
        <p:spPr>
          <a:xfrm>
            <a:off x="1812470" y="4215497"/>
            <a:ext cx="5796641" cy="4401205"/>
          </a:xfrm>
          <a:prstGeom prst="rect">
            <a:avLst/>
          </a:prstGeom>
          <a:noFill/>
        </p:spPr>
        <p:txBody>
          <a:bodyPr wrap="square">
            <a:spAutoFit/>
          </a:bodyPr>
          <a:lstStyle/>
          <a:p>
            <a:pPr algn="l"/>
            <a:r>
              <a:rPr lang="en-GB" sz="2800" b="1" noProof="0">
                <a:solidFill>
                  <a:schemeClr val="accent1"/>
                </a:solidFill>
                <a:effectLst/>
                <a:latin typeface="Lato Light" panose="020F0302020204030204" pitchFamily="34" charset="0"/>
                <a:ea typeface="Lato Light" panose="020F0302020204030204" pitchFamily="34" charset="0"/>
                <a:cs typeface="Lato Light" panose="020F0302020204030204" pitchFamily="34" charset="0"/>
              </a:rPr>
              <a:t>Carbon credit prices are dynamic, fluctuating based on a range of variables, from project-specific attributes to broader market dynamics. </a:t>
            </a:r>
          </a:p>
          <a:p>
            <a:pPr algn="ctr"/>
            <a:endParaRPr lang="en-GB" sz="2800" b="1" noProof="0">
              <a:solidFill>
                <a:schemeClr val="accent1"/>
              </a:solidFill>
              <a:latin typeface="Lato Light" panose="020F0302020204030204" pitchFamily="34" charset="0"/>
              <a:cs typeface="Lato Light" panose="020F0302020204030204" pitchFamily="34" charset="0"/>
            </a:endParaRPr>
          </a:p>
          <a:p>
            <a:pPr algn="l"/>
            <a:r>
              <a:rPr lang="en-GB" sz="2800" b="1" noProof="0">
                <a:solidFill>
                  <a:schemeClr val="accent1"/>
                </a:solidFill>
                <a:effectLst/>
                <a:latin typeface="Lato Light" panose="020F0302020204030204" pitchFamily="34" charset="0"/>
                <a:ea typeface="Lato Light" panose="020F0302020204030204" pitchFamily="34" charset="0"/>
                <a:cs typeface="Lato Light" panose="020F0302020204030204" pitchFamily="34" charset="0"/>
              </a:rPr>
              <a:t>In the voluntary carbon market, price transparency is limited, with transaction details often kept private, abstract and anonymous.</a:t>
            </a:r>
            <a:r>
              <a:rPr lang="en-GB" sz="2800" b="1" noProof="0">
                <a:solidFill>
                  <a:schemeClr val="accent1"/>
                </a:solidFill>
                <a:effectLst/>
              </a:rPr>
              <a:t> </a:t>
            </a:r>
            <a:endParaRPr lang="en-GB" sz="2800" b="1" noProof="0">
              <a:solidFill>
                <a:schemeClr val="accent1"/>
              </a:solidFill>
            </a:endParaRPr>
          </a:p>
        </p:txBody>
      </p:sp>
      <p:sp>
        <p:nvSpPr>
          <p:cNvPr id="5" name="Slide Number Placeholder 11">
            <a:extLst>
              <a:ext uri="{FF2B5EF4-FFF2-40B4-BE49-F238E27FC236}">
                <a16:creationId xmlns:a16="http://schemas.microsoft.com/office/drawing/2014/main" id="{B2436A88-919D-F2D4-2500-9125EFB97B7B}"/>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7</a:t>
            </a:fld>
            <a:endParaRPr lang="en-FR">
              <a:solidFill>
                <a:schemeClr val="tx1"/>
              </a:solidFill>
            </a:endParaRPr>
          </a:p>
        </p:txBody>
      </p:sp>
    </p:spTree>
    <p:extLst>
      <p:ext uri="{BB962C8B-B14F-4D97-AF65-F5344CB8AC3E}">
        <p14:creationId xmlns:p14="http://schemas.microsoft.com/office/powerpoint/2010/main" val="3969771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18A98-86A9-3817-7C1B-91D6EDE02829}"/>
            </a:ext>
          </a:extLst>
        </p:cNvPr>
        <p:cNvGrpSpPr/>
        <p:nvPr/>
      </p:nvGrpSpPr>
      <p:grpSpPr>
        <a:xfrm>
          <a:off x="0" y="0"/>
          <a:ext cx="0" cy="0"/>
          <a:chOff x="0" y="0"/>
          <a:chExt cx="0" cy="0"/>
        </a:xfrm>
      </p:grpSpPr>
      <p:pic>
        <p:nvPicPr>
          <p:cNvPr id="3" name="Grafik 2" descr="Ein Bild, das Grafiken, Schrift, Logo, Grafikdesign enthält.&#10;&#10;KI-generierte Inhalte können fehlerhaft sein.">
            <a:extLst>
              <a:ext uri="{FF2B5EF4-FFF2-40B4-BE49-F238E27FC236}">
                <a16:creationId xmlns:a16="http://schemas.microsoft.com/office/drawing/2014/main" id="{9780FC9D-9BED-59EF-11E4-15BCA45E6F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4" name="object 2">
            <a:extLst>
              <a:ext uri="{FF2B5EF4-FFF2-40B4-BE49-F238E27FC236}">
                <a16:creationId xmlns:a16="http://schemas.microsoft.com/office/drawing/2014/main" id="{9CAA9E0B-9DB5-2E63-9884-32FF8A530C9E}"/>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en-GB" noProof="0"/>
          </a:p>
        </p:txBody>
      </p:sp>
      <p:sp>
        <p:nvSpPr>
          <p:cNvPr id="6" name="TextBox 1">
            <a:extLst>
              <a:ext uri="{FF2B5EF4-FFF2-40B4-BE49-F238E27FC236}">
                <a16:creationId xmlns:a16="http://schemas.microsoft.com/office/drawing/2014/main" id="{1D3C9E9D-F187-C87B-6302-E2156D9BA291}"/>
              </a:ext>
            </a:extLst>
          </p:cNvPr>
          <p:cNvSpPr txBox="1"/>
          <p:nvPr/>
        </p:nvSpPr>
        <p:spPr>
          <a:xfrm>
            <a:off x="882282" y="10664021"/>
            <a:ext cx="15048598" cy="477054"/>
          </a:xfrm>
          <a:prstGeom prst="rect">
            <a:avLst/>
          </a:prstGeom>
          <a:noFill/>
        </p:spPr>
        <p:txBody>
          <a:bodyPr wrap="square">
            <a:spAutoFit/>
          </a:bodyPr>
          <a:lstStyle/>
          <a:p>
            <a:r>
              <a:rPr lang="en-GB" sz="2500" noProof="0">
                <a:solidFill>
                  <a:schemeClr val="bg1"/>
                </a:solidFill>
                <a:latin typeface="Lato" panose="020F0502020204030203" pitchFamily="34" charset="77"/>
              </a:rPr>
              <a:t>Training of Trainers on Climate-Sanitation Nexus – Carbon Market for Sanitation</a:t>
            </a:r>
          </a:p>
        </p:txBody>
      </p:sp>
      <p:sp>
        <p:nvSpPr>
          <p:cNvPr id="10" name="文本框 9">
            <a:extLst>
              <a:ext uri="{FF2B5EF4-FFF2-40B4-BE49-F238E27FC236}">
                <a16:creationId xmlns:a16="http://schemas.microsoft.com/office/drawing/2014/main" id="{200E743B-B0A5-850D-A1DD-84F3F1B848BC}"/>
              </a:ext>
            </a:extLst>
          </p:cNvPr>
          <p:cNvSpPr txBox="1"/>
          <p:nvPr/>
        </p:nvSpPr>
        <p:spPr>
          <a:xfrm>
            <a:off x="1939018" y="1636834"/>
            <a:ext cx="10050234" cy="830997"/>
          </a:xfrm>
          <a:prstGeom prst="rect">
            <a:avLst/>
          </a:prstGeom>
          <a:noFill/>
        </p:spPr>
        <p:txBody>
          <a:bodyPr wrap="square">
            <a:spAutoFit/>
          </a:bodyPr>
          <a:lstStyle>
            <a:defPPr>
              <a:defRPr kern="0"/>
            </a:defPPr>
            <a:lvl1pPr>
              <a:defRPr sz="6000" b="1">
                <a:latin typeface="Lato Black" panose="020F0502020204030203" pitchFamily="34" charset="77"/>
              </a:defRPr>
            </a:lvl1pPr>
          </a:lstStyle>
          <a:p>
            <a:r>
              <a:rPr lang="en-GB" sz="4800" noProof="0"/>
              <a:t>Price determination 1/2</a:t>
            </a:r>
          </a:p>
        </p:txBody>
      </p:sp>
      <p:sp>
        <p:nvSpPr>
          <p:cNvPr id="5" name="文本框 8">
            <a:extLst>
              <a:ext uri="{FF2B5EF4-FFF2-40B4-BE49-F238E27FC236}">
                <a16:creationId xmlns:a16="http://schemas.microsoft.com/office/drawing/2014/main" id="{2B3D5DC4-DED4-DB45-758A-6EAD5316145C}"/>
              </a:ext>
            </a:extLst>
          </p:cNvPr>
          <p:cNvSpPr txBox="1"/>
          <p:nvPr/>
        </p:nvSpPr>
        <p:spPr>
          <a:xfrm>
            <a:off x="1225093" y="2953552"/>
            <a:ext cx="18236094" cy="5693866"/>
          </a:xfrm>
          <a:prstGeom prst="rect">
            <a:avLst/>
          </a:prstGeom>
          <a:noFill/>
        </p:spPr>
        <p:txBody>
          <a:bodyPr wrap="square">
            <a:spAutoFit/>
          </a:bodyPr>
          <a:lstStyle/>
          <a:p>
            <a:pPr algn="l"/>
            <a:endParaRPr lang="en-GB" sz="2800" b="1" noProof="0">
              <a:solidFill>
                <a:schemeClr val="accent1"/>
              </a:solidFill>
              <a:effectLst/>
              <a:latin typeface="Lato Light" panose="020F0302020204030204" pitchFamily="34" charset="0"/>
              <a:ea typeface="Lato Light" panose="020F0302020204030204" pitchFamily="34" charset="0"/>
              <a:cs typeface="Lato Light" panose="020F0302020204030204" pitchFamily="34" charset="0"/>
            </a:endParaRPr>
          </a:p>
          <a:p>
            <a:pPr algn="l"/>
            <a:r>
              <a:rPr lang="en-GB" sz="2800" b="1" noProof="0">
                <a:solidFill>
                  <a:schemeClr val="accent1"/>
                </a:solidFill>
                <a:effectLst/>
                <a:latin typeface="Lato Light" panose="020F0302020204030204" pitchFamily="34" charset="0"/>
                <a:ea typeface="Lato Light" panose="020F0302020204030204" pitchFamily="34" charset="0"/>
                <a:cs typeface="Lato Light" panose="020F0302020204030204" pitchFamily="34" charset="0"/>
              </a:rPr>
              <a:t>Compliance Market: 	</a:t>
            </a:r>
          </a:p>
          <a:p>
            <a:pPr marL="457200" indent="-457200" algn="l">
              <a:buFont typeface="Arial" panose="020B0604020202020204" pitchFamily="34" charset="0"/>
              <a:buChar char="•"/>
            </a:pPr>
            <a:r>
              <a:rPr lang="en-GB" sz="2800">
                <a:solidFill>
                  <a:schemeClr val="tx1"/>
                </a:solidFill>
                <a:latin typeface="Lato Light" panose="020F0302020204030204" pitchFamily="34" charset="0"/>
                <a:cs typeface="Lato Light" panose="020F0302020204030204" pitchFamily="34" charset="0"/>
              </a:rPr>
              <a:t>Qualified</a:t>
            </a:r>
            <a:r>
              <a:rPr lang="en-GB" sz="2800" noProof="0">
                <a:solidFill>
                  <a:schemeClr val="tx1"/>
                </a:solidFill>
                <a:effectLst/>
                <a:latin typeface="Lato Light" panose="020F0302020204030204" pitchFamily="34" charset="0"/>
                <a:ea typeface="Lato Light" panose="020F0302020204030204" pitchFamily="34" charset="0"/>
                <a:cs typeface="Lato Light" panose="020F0302020204030204" pitchFamily="34" charset="0"/>
              </a:rPr>
              <a:t> credits are needed to meet regulatory obligations in case own emission reduction activities are failing the target.</a:t>
            </a:r>
          </a:p>
          <a:p>
            <a:pPr marL="457200" indent="-457200" algn="l">
              <a:buFont typeface="Arial" panose="020B0604020202020204" pitchFamily="34" charset="0"/>
              <a:buChar char="•"/>
            </a:pPr>
            <a:r>
              <a:rPr lang="en-GB" sz="2800" noProof="0">
                <a:solidFill>
                  <a:schemeClr val="tx1"/>
                </a:solidFill>
                <a:effectLst/>
                <a:latin typeface="Lato Light" panose="020F0302020204030204" pitchFamily="34" charset="0"/>
                <a:ea typeface="Lato Light" panose="020F0302020204030204" pitchFamily="34" charset="0"/>
                <a:cs typeface="Lato Light" panose="020F0302020204030204" pitchFamily="34" charset="0"/>
              </a:rPr>
              <a:t>Public trading platforms, exchanges, or the price level of the ETS to be served usually enable transparent pricing.</a:t>
            </a:r>
          </a:p>
          <a:p>
            <a:pPr algn="l"/>
            <a:endParaRPr lang="en-GB" sz="2800">
              <a:solidFill>
                <a:schemeClr val="tx1"/>
              </a:solidFill>
              <a:latin typeface="Lato Light" panose="020F0302020204030204" pitchFamily="34" charset="0"/>
              <a:ea typeface="Lato Light" panose="020F0302020204030204" pitchFamily="34" charset="0"/>
              <a:cs typeface="Lato Light" panose="020F0302020204030204" pitchFamily="34" charset="0"/>
            </a:endParaRPr>
          </a:p>
          <a:p>
            <a:pPr algn="l"/>
            <a:r>
              <a:rPr lang="en-GB" sz="2800" b="1">
                <a:solidFill>
                  <a:schemeClr val="accent1"/>
                </a:solidFill>
                <a:latin typeface="Lato Light" panose="020F0302020204030204" pitchFamily="34" charset="0"/>
                <a:cs typeface="Lato Light" panose="020F0302020204030204" pitchFamily="34" charset="0"/>
              </a:rPr>
              <a:t>Voluntary Market: 	</a:t>
            </a:r>
          </a:p>
          <a:p>
            <a:pPr marL="457200" indent="-457200" algn="l">
              <a:buFont typeface="Arial" panose="020B0604020202020204" pitchFamily="34" charset="0"/>
              <a:buChar char="•"/>
            </a:pPr>
            <a:r>
              <a:rPr lang="en-GB" sz="2800">
                <a:solidFill>
                  <a:schemeClr val="tx1"/>
                </a:solidFill>
                <a:latin typeface="Lato Light" panose="020F0302020204030204" pitchFamily="34" charset="0"/>
                <a:cs typeface="Lato Light" panose="020F0302020204030204" pitchFamily="34" charset="0"/>
              </a:rPr>
              <a:t>The credits are required so that self-imposed targets can be met.</a:t>
            </a:r>
          </a:p>
          <a:p>
            <a:pPr marL="457200" indent="-457200" algn="l">
              <a:buFont typeface="Arial" panose="020B0604020202020204" pitchFamily="34" charset="0"/>
              <a:buChar char="•"/>
            </a:pPr>
            <a:r>
              <a:rPr lang="en-GB" sz="2800">
                <a:solidFill>
                  <a:schemeClr val="tx1"/>
                </a:solidFill>
                <a:latin typeface="Lato Light" panose="020F0302020204030204" pitchFamily="34" charset="0"/>
                <a:cs typeface="Lato Light" panose="020F0302020204030204" pitchFamily="34" charset="0"/>
              </a:rPr>
              <a:t>Usually significantly higher quality standards for the project required, so that, among other things, reputational risks can be controlled, or the voluntary commitment can be used appropriately for own marketing purposes.</a:t>
            </a:r>
          </a:p>
          <a:p>
            <a:pPr marL="457200" indent="-457200" algn="l">
              <a:buFont typeface="Arial" panose="020B0604020202020204" pitchFamily="34" charset="0"/>
              <a:buChar char="•"/>
            </a:pPr>
            <a:r>
              <a:rPr lang="en-GB" sz="2800">
                <a:solidFill>
                  <a:schemeClr val="tx1"/>
                </a:solidFill>
                <a:latin typeface="Lato Light" panose="020F0302020204030204" pitchFamily="34" charset="0"/>
                <a:cs typeface="Lato Light" panose="020F0302020204030204" pitchFamily="34" charset="0"/>
              </a:rPr>
              <a:t>The pricing is generally very non-transparent. </a:t>
            </a:r>
          </a:p>
          <a:p>
            <a:pPr marL="457200" indent="-457200" algn="l">
              <a:buFont typeface="Arial" panose="020B0604020202020204" pitchFamily="34" charset="0"/>
              <a:buChar char="•"/>
            </a:pPr>
            <a:r>
              <a:rPr lang="en-GB" sz="2800">
                <a:solidFill>
                  <a:schemeClr val="tx1"/>
                </a:solidFill>
                <a:latin typeface="Lato Light" panose="020F0302020204030204" pitchFamily="34" charset="0"/>
                <a:cs typeface="Lato Light" panose="020F0302020204030204" pitchFamily="34" charset="0"/>
              </a:rPr>
              <a:t>Even though the credits are offered on public platforms, the deals are usually concluded Over The Counter (OTC) and deal agreements are confidential.</a:t>
            </a:r>
          </a:p>
        </p:txBody>
      </p:sp>
      <p:sp>
        <p:nvSpPr>
          <p:cNvPr id="2" name="Slide Number Placeholder 11">
            <a:extLst>
              <a:ext uri="{FF2B5EF4-FFF2-40B4-BE49-F238E27FC236}">
                <a16:creationId xmlns:a16="http://schemas.microsoft.com/office/drawing/2014/main" id="{41BB26F5-13F6-A2AA-4A0B-598139FFADCA}"/>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8</a:t>
            </a:fld>
            <a:endParaRPr lang="en-FR">
              <a:solidFill>
                <a:schemeClr val="tx1"/>
              </a:solidFill>
            </a:endParaRPr>
          </a:p>
        </p:txBody>
      </p:sp>
    </p:spTree>
    <p:extLst>
      <p:ext uri="{BB962C8B-B14F-4D97-AF65-F5344CB8AC3E}">
        <p14:creationId xmlns:p14="http://schemas.microsoft.com/office/powerpoint/2010/main" val="1086363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3FBCE-A18E-9F71-693D-B4C3AE320E79}"/>
            </a:ext>
          </a:extLst>
        </p:cNvPr>
        <p:cNvGrpSpPr/>
        <p:nvPr/>
      </p:nvGrpSpPr>
      <p:grpSpPr>
        <a:xfrm>
          <a:off x="0" y="0"/>
          <a:ext cx="0" cy="0"/>
          <a:chOff x="0" y="0"/>
          <a:chExt cx="0" cy="0"/>
        </a:xfrm>
      </p:grpSpPr>
      <p:pic>
        <p:nvPicPr>
          <p:cNvPr id="3" name="Grafik 2" descr="Ein Bild, das Grafiken, Schrift, Logo, Grafikdesign enthält.&#10;&#10;KI-generierte Inhalte können fehlerhaft sein.">
            <a:extLst>
              <a:ext uri="{FF2B5EF4-FFF2-40B4-BE49-F238E27FC236}">
                <a16:creationId xmlns:a16="http://schemas.microsoft.com/office/drawing/2014/main" id="{05194AEE-530B-C1F3-3311-136A81F4FF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4" name="object 2">
            <a:extLst>
              <a:ext uri="{FF2B5EF4-FFF2-40B4-BE49-F238E27FC236}">
                <a16:creationId xmlns:a16="http://schemas.microsoft.com/office/drawing/2014/main" id="{E050860F-58F1-8E3F-1EA4-4B156DD557FE}"/>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en-GB" noProof="0"/>
          </a:p>
        </p:txBody>
      </p:sp>
      <p:sp>
        <p:nvSpPr>
          <p:cNvPr id="6" name="TextBox 1">
            <a:extLst>
              <a:ext uri="{FF2B5EF4-FFF2-40B4-BE49-F238E27FC236}">
                <a16:creationId xmlns:a16="http://schemas.microsoft.com/office/drawing/2014/main" id="{6DBFE46F-5C0C-479B-AFC8-B55AB0F1F65E}"/>
              </a:ext>
            </a:extLst>
          </p:cNvPr>
          <p:cNvSpPr txBox="1"/>
          <p:nvPr/>
        </p:nvSpPr>
        <p:spPr>
          <a:xfrm>
            <a:off x="882282" y="10664021"/>
            <a:ext cx="15048598" cy="477054"/>
          </a:xfrm>
          <a:prstGeom prst="rect">
            <a:avLst/>
          </a:prstGeom>
          <a:noFill/>
        </p:spPr>
        <p:txBody>
          <a:bodyPr wrap="square">
            <a:spAutoFit/>
          </a:bodyPr>
          <a:lstStyle/>
          <a:p>
            <a:r>
              <a:rPr lang="en-GB" sz="2500" noProof="0">
                <a:solidFill>
                  <a:schemeClr val="bg1"/>
                </a:solidFill>
                <a:latin typeface="Lato" panose="020F0502020204030203" pitchFamily="34" charset="77"/>
              </a:rPr>
              <a:t>Training of Trainers on Climate-Sanitation Nexus – Carbon Market for Sanitation</a:t>
            </a:r>
          </a:p>
        </p:txBody>
      </p:sp>
      <p:sp>
        <p:nvSpPr>
          <p:cNvPr id="10" name="文本框 9">
            <a:extLst>
              <a:ext uri="{FF2B5EF4-FFF2-40B4-BE49-F238E27FC236}">
                <a16:creationId xmlns:a16="http://schemas.microsoft.com/office/drawing/2014/main" id="{F775DF2D-E0A0-3D05-8DA7-595A6DC9C480}"/>
              </a:ext>
            </a:extLst>
          </p:cNvPr>
          <p:cNvSpPr txBox="1"/>
          <p:nvPr/>
        </p:nvSpPr>
        <p:spPr>
          <a:xfrm>
            <a:off x="1939018" y="1636834"/>
            <a:ext cx="10050234" cy="830997"/>
          </a:xfrm>
          <a:prstGeom prst="rect">
            <a:avLst/>
          </a:prstGeom>
          <a:noFill/>
        </p:spPr>
        <p:txBody>
          <a:bodyPr wrap="square">
            <a:spAutoFit/>
          </a:bodyPr>
          <a:lstStyle>
            <a:defPPr>
              <a:defRPr kern="0"/>
            </a:defPPr>
            <a:lvl1pPr>
              <a:defRPr sz="6000" b="1">
                <a:latin typeface="Lato Black" panose="020F0502020204030203" pitchFamily="34" charset="77"/>
              </a:defRPr>
            </a:lvl1pPr>
          </a:lstStyle>
          <a:p>
            <a:r>
              <a:rPr lang="en-GB" sz="4800"/>
              <a:t>Price determination 2/2</a:t>
            </a:r>
          </a:p>
        </p:txBody>
      </p:sp>
      <p:pic>
        <p:nvPicPr>
          <p:cNvPr id="38" name="Grafik 37">
            <a:extLst>
              <a:ext uri="{FF2B5EF4-FFF2-40B4-BE49-F238E27FC236}">
                <a16:creationId xmlns:a16="http://schemas.microsoft.com/office/drawing/2014/main" id="{14457A39-3CC6-999A-354B-DBBD8692831B}"/>
              </a:ext>
            </a:extLst>
          </p:cNvPr>
          <p:cNvPicPr>
            <a:picLocks noChangeAspect="1"/>
          </p:cNvPicPr>
          <p:nvPr/>
        </p:nvPicPr>
        <p:blipFill>
          <a:blip r:embed="rId3"/>
          <a:stretch>
            <a:fillRect/>
          </a:stretch>
        </p:blipFill>
        <p:spPr>
          <a:xfrm>
            <a:off x="0" y="2646259"/>
            <a:ext cx="20104100" cy="7839334"/>
          </a:xfrm>
          <a:prstGeom prst="rect">
            <a:avLst/>
          </a:prstGeom>
        </p:spPr>
      </p:pic>
      <p:sp>
        <p:nvSpPr>
          <p:cNvPr id="2" name="Slide Number Placeholder 11">
            <a:extLst>
              <a:ext uri="{FF2B5EF4-FFF2-40B4-BE49-F238E27FC236}">
                <a16:creationId xmlns:a16="http://schemas.microsoft.com/office/drawing/2014/main" id="{A48AE5B0-D987-91A2-E1A4-A9FF517FA241}"/>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9</a:t>
            </a:fld>
            <a:endParaRPr lang="en-FR">
              <a:solidFill>
                <a:schemeClr val="tx1"/>
              </a:solidFill>
            </a:endParaRPr>
          </a:p>
        </p:txBody>
      </p:sp>
    </p:spTree>
    <p:extLst>
      <p:ext uri="{BB962C8B-B14F-4D97-AF65-F5344CB8AC3E}">
        <p14:creationId xmlns:p14="http://schemas.microsoft.com/office/powerpoint/2010/main" val="2854425323"/>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8B89C"/>
      </a:dk2>
      <a:lt2>
        <a:srgbClr val="FFFFFF"/>
      </a:lt2>
      <a:accent1>
        <a:srgbClr val="08B89C"/>
      </a:accent1>
      <a:accent2>
        <a:srgbClr val="F5B01B"/>
      </a:accent2>
      <a:accent3>
        <a:srgbClr val="945874"/>
      </a:accent3>
      <a:accent4>
        <a:srgbClr val="DC5758"/>
      </a:accent4>
      <a:accent5>
        <a:srgbClr val="367865"/>
      </a:accent5>
      <a:accent6>
        <a:srgbClr val="69BBDC"/>
      </a:accent6>
      <a:hlink>
        <a:srgbClr val="08B89C"/>
      </a:hlink>
      <a:folHlink>
        <a:srgbClr val="EAE5E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andard Presentation" id="{8D81FA6A-C9EC-4D73-8E6C-D59F5EBB8786}" vid="{C9595A5C-54F3-49D6-A9D9-E7C138EF18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bc881f8-4278-4867-b426-cb4fc2a8ea98">
      <Terms xmlns="http://schemas.microsoft.com/office/infopath/2007/PartnerControls"/>
    </lcf76f155ced4ddcb4097134ff3c332f>
    <TaxCatchAll xmlns="fb8c4722-8444-49f8-8256-7a94408702c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88FEB3B636A8849B3027D304D958C2B" ma:contentTypeVersion="18" ma:contentTypeDescription="Create a new document." ma:contentTypeScope="" ma:versionID="7eb244738a7c214551287ba383fc7fb9">
  <xsd:schema xmlns:xsd="http://www.w3.org/2001/XMLSchema" xmlns:xs="http://www.w3.org/2001/XMLSchema" xmlns:p="http://schemas.microsoft.com/office/2006/metadata/properties" xmlns:ns2="2bc881f8-4278-4867-b426-cb4fc2a8ea98" xmlns:ns3="fb8c4722-8444-49f8-8256-7a94408702c6" targetNamespace="http://schemas.microsoft.com/office/2006/metadata/properties" ma:root="true" ma:fieldsID="788e130360962f06dd304d8e06b0538f" ns2:_="" ns3:_="">
    <xsd:import namespace="2bc881f8-4278-4867-b426-cb4fc2a8ea98"/>
    <xsd:import namespace="fb8c4722-8444-49f8-8256-7a94408702c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c881f8-4278-4867-b426-cb4fc2a8ea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72cfb00-c42a-46a1-97e5-bfa8e9cb290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8c4722-8444-49f8-8256-7a94408702c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01b6b4e3-0a7b-4683-9226-c8274d5c367b}" ma:internalName="TaxCatchAll" ma:showField="CatchAllData" ma:web="fb8c4722-8444-49f8-8256-7a94408702c6">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81A023-7298-4526-8A46-37FAC96D0C80}">
  <ds:schemaRefs>
    <ds:schemaRef ds:uri="http://www.w3.org/XML/1998/namespace"/>
    <ds:schemaRef ds:uri="http://purl.org/dc/dcmitype/"/>
    <ds:schemaRef ds:uri="fb8c4722-8444-49f8-8256-7a94408702c6"/>
    <ds:schemaRef ds:uri="http://schemas.microsoft.com/office/2006/documentManagement/types"/>
    <ds:schemaRef ds:uri="http://schemas.microsoft.com/office/infopath/2007/PartnerControls"/>
    <ds:schemaRef ds:uri="2bc881f8-4278-4867-b426-cb4fc2a8ea98"/>
    <ds:schemaRef ds:uri="http://purl.org/dc/elements/1.1/"/>
    <ds:schemaRef ds:uri="http://purl.org/dc/term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753B079C-DFAC-45D1-BC4D-DC33DD7D0672}"/>
</file>

<file path=customXml/itemProps3.xml><?xml version="1.0" encoding="utf-8"?>
<ds:datastoreItem xmlns:ds="http://schemas.openxmlformats.org/officeDocument/2006/customXml" ds:itemID="{101563B9-0E71-43EB-90C6-495EA5E35B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Standard Presentation</Template>
  <TotalTime>0</TotalTime>
  <Words>886</Words>
  <Application>Microsoft Macintosh PowerPoint</Application>
  <PresentationFormat>Custom</PresentationFormat>
  <Paragraphs>106</Paragraphs>
  <Slides>12</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Lato Light</vt:lpstr>
      <vt:lpstr>Arial Black</vt:lpstr>
      <vt:lpstr>Lato</vt:lpstr>
      <vt:lpstr>Aptos</vt:lpstr>
      <vt:lpstr>Symbol</vt:lpstr>
      <vt:lpstr>Arial</vt:lpstr>
      <vt:lpstr>Lato ExtraBold</vt:lpstr>
      <vt:lpstr>Lato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Jean Pierre Bucyensenge</dc:creator>
  <cp:lastModifiedBy>Marie Reysset</cp:lastModifiedBy>
  <cp:revision>1</cp:revision>
  <dcterms:created xsi:type="dcterms:W3CDTF">2025-03-19T17:39:14Z</dcterms:created>
  <dcterms:modified xsi:type="dcterms:W3CDTF">2025-08-01T11:51:54Z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0x010100D88FEB3B636A8849B3027D304D958C2B</vt:lpwstr>
  </property>
  <property fmtid="{D5CDD505-2E9C-101B-9397-08002B2CF9AE}" pid="4" name="ResponsibleUnit/Person">
    <vt:lpwstr>67;#i:0#.f|membership|sujeung.hong@gggi.org,#i:0#.f|membership|sujeung.hong@gggi.org,#sujeung.hong@gggi.org,#,#Su Jeung Hong,#,#Director of ODG (Governance, Strategy, Partnerships, Comms),#Communication and Knowledge Sharing Officer</vt:lpwstr>
  </property>
</Properties>
</file>