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278" r:id="rId5"/>
    <p:sldId id="277" r:id="rId6"/>
    <p:sldId id="310" r:id="rId7"/>
    <p:sldId id="299" r:id="rId8"/>
    <p:sldId id="290" r:id="rId9"/>
    <p:sldId id="325" r:id="rId10"/>
    <p:sldId id="311" r:id="rId11"/>
    <p:sldId id="326" r:id="rId12"/>
    <p:sldId id="327" r:id="rId13"/>
    <p:sldId id="328" r:id="rId14"/>
    <p:sldId id="330" r:id="rId15"/>
    <p:sldId id="354" r:id="rId16"/>
    <p:sldId id="317" r:id="rId17"/>
    <p:sldId id="313" r:id="rId18"/>
    <p:sldId id="355" r:id="rId19"/>
    <p:sldId id="356" r:id="rId20"/>
    <p:sldId id="357" r:id="rId21"/>
  </p:sldIdLst>
  <p:sldSz cx="20104100" cy="11309350"/>
  <p:notesSz cx="20104100" cy="11309350"/>
  <p:embeddedFontLst>
    <p:embeddedFont>
      <p:font typeface="Arial Black" panose="020B0604020202020204" pitchFamily="34" charset="0"/>
      <p:bold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ato Black" panose="020F0502020204030204" pitchFamily="34" charset="0"/>
      <p:bold r:id="rId28"/>
      <p:italic r:id="rId29"/>
      <p:boldItalic r:id="rId30"/>
    </p:embeddedFont>
    <p:embeddedFont>
      <p:font typeface="Lato ExtraBold" panose="020F0502020204030204" pitchFamily="34" charset="0"/>
      <p:bold r:id="rId31"/>
      <p:italic r:id="rId32"/>
      <p:boldItalic r:id="rId33"/>
    </p:embeddedFont>
    <p:embeddedFont>
      <p:font typeface="Lato Light" panose="020F0302020204030204" pitchFamily="34" charset="0"/>
      <p:regular r:id="rId34"/>
      <p:italic r:id="rId35"/>
    </p:embeddedFont>
    <p:embeddedFont>
      <p:font typeface="Titillium Web SemiBold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59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B89D"/>
    <a:srgbClr val="F6B11B"/>
    <a:srgbClr val="0E8972"/>
    <a:srgbClr val="004A80"/>
    <a:srgbClr val="E584B6"/>
    <a:srgbClr val="00B3E3"/>
    <a:srgbClr val="69BCDD"/>
    <a:srgbClr val="945874"/>
    <a:srgbClr val="EF495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6327"/>
  </p:normalViewPr>
  <p:slideViewPr>
    <p:cSldViewPr snapToGrid="0">
      <p:cViewPr varScale="1">
        <p:scale>
          <a:sx n="78" d="100"/>
          <a:sy n="78" d="100"/>
        </p:scale>
        <p:origin x="784" y="168"/>
      </p:cViewPr>
      <p:guideLst>
        <p:guide orient="horz" pos="2859"/>
        <p:guide pos="21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eysset" userId="da34172a-9a3d-4507-a76d-9da88a77cce9" providerId="ADAL" clId="{68FC925A-360D-5060-A2AC-EFF9A62A5F16}"/>
    <pc:docChg chg="delSld modSld">
      <pc:chgData name="Marie Reysset" userId="da34172a-9a3d-4507-a76d-9da88a77cce9" providerId="ADAL" clId="{68FC925A-360D-5060-A2AC-EFF9A62A5F16}" dt="2025-08-22T18:14:05.526" v="5" actId="20577"/>
      <pc:docMkLst>
        <pc:docMk/>
      </pc:docMkLst>
      <pc:sldChg chg="modSp mod">
        <pc:chgData name="Marie Reysset" userId="da34172a-9a3d-4507-a76d-9da88a77cce9" providerId="ADAL" clId="{68FC925A-360D-5060-A2AC-EFF9A62A5F16}" dt="2025-08-22T18:14:05.526" v="5" actId="20577"/>
        <pc:sldMkLst>
          <pc:docMk/>
          <pc:sldMk cId="1042542319" sldId="356"/>
        </pc:sldMkLst>
        <pc:spChg chg="mod">
          <ac:chgData name="Marie Reysset" userId="da34172a-9a3d-4507-a76d-9da88a77cce9" providerId="ADAL" clId="{68FC925A-360D-5060-A2AC-EFF9A62A5F16}" dt="2025-08-22T18:14:05.526" v="5" actId="20577"/>
          <ac:spMkLst>
            <pc:docMk/>
            <pc:sldMk cId="1042542319" sldId="356"/>
            <ac:spMk id="7" creationId="{486A87A6-F843-D48A-94D2-4EE854E58D34}"/>
          </ac:spMkLst>
        </pc:spChg>
      </pc:sldChg>
      <pc:sldChg chg="del">
        <pc:chgData name="Marie Reysset" userId="da34172a-9a3d-4507-a76d-9da88a77cce9" providerId="ADAL" clId="{68FC925A-360D-5060-A2AC-EFF9A62A5F16}" dt="2025-08-22T18:13:56.563" v="0" actId="2696"/>
        <pc:sldMkLst>
          <pc:docMk/>
          <pc:sldMk cId="2746399608" sldId="358"/>
        </pc:sldMkLst>
      </pc:sldChg>
    </pc:docChg>
  </pc:docChgLst>
  <pc:docChgLst>
    <pc:chgData name="Martin Dilger" userId="9ea28fac-bbe8-4e8e-8845-c9224e0284e3" providerId="ADAL" clId="{8C6B269F-7E21-7E4D-8304-902CFB9F7AD4}"/>
    <pc:docChg chg="custSel delSld modSld">
      <pc:chgData name="Martin Dilger" userId="9ea28fac-bbe8-4e8e-8845-c9224e0284e3" providerId="ADAL" clId="{8C6B269F-7E21-7E4D-8304-902CFB9F7AD4}" dt="2025-06-27T15:30:14.661" v="1105" actId="14100"/>
      <pc:docMkLst>
        <pc:docMk/>
      </pc:docMkLst>
      <pc:sldChg chg="modSp mod">
        <pc:chgData name="Martin Dilger" userId="9ea28fac-bbe8-4e8e-8845-c9224e0284e3" providerId="ADAL" clId="{8C6B269F-7E21-7E4D-8304-902CFB9F7AD4}" dt="2025-06-04T18:13:53.994" v="1" actId="20577"/>
        <pc:sldMkLst>
          <pc:docMk/>
          <pc:sldMk cId="2599261599" sldId="299"/>
        </pc:sldMkLst>
      </pc:sldChg>
      <pc:sldChg chg="del">
        <pc:chgData name="Martin Dilger" userId="9ea28fac-bbe8-4e8e-8845-c9224e0284e3" providerId="ADAL" clId="{8C6B269F-7E21-7E4D-8304-902CFB9F7AD4}" dt="2025-06-27T15:30:00.225" v="1104" actId="2696"/>
        <pc:sldMkLst>
          <pc:docMk/>
          <pc:sldMk cId="1094464421" sldId="331"/>
        </pc:sldMkLst>
      </pc:sldChg>
      <pc:sldChg chg="modSp mod">
        <pc:chgData name="Martin Dilger" userId="9ea28fac-bbe8-4e8e-8845-c9224e0284e3" providerId="ADAL" clId="{8C6B269F-7E21-7E4D-8304-902CFB9F7AD4}" dt="2025-06-27T15:30:14.661" v="1105" actId="14100"/>
        <pc:sldMkLst>
          <pc:docMk/>
          <pc:sldMk cId="1878830935" sldId="355"/>
        </pc:sldMkLst>
      </pc:sldChg>
      <pc:sldChg chg="modSp mod">
        <pc:chgData name="Martin Dilger" userId="9ea28fac-bbe8-4e8e-8845-c9224e0284e3" providerId="ADAL" clId="{8C6B269F-7E21-7E4D-8304-902CFB9F7AD4}" dt="2025-06-27T15:15:36.310" v="1103" actId="20577"/>
        <pc:sldMkLst>
          <pc:docMk/>
          <pc:sldMk cId="2746399608" sldId="358"/>
        </pc:sldMkLst>
      </pc:sldChg>
    </pc:docChg>
  </pc:docChgLst>
  <pc:docChgLst>
    <pc:chgData name="Marie Reysset" userId="da34172a-9a3d-4507-a76d-9da88a77cce9" providerId="ADAL" clId="{C4FDE826-BA21-BC40-A6E1-93DD1B84AFE4}"/>
    <pc:docChg chg="custSel addSld modSld">
      <pc:chgData name="Marie Reysset" userId="da34172a-9a3d-4507-a76d-9da88a77cce9" providerId="ADAL" clId="{C4FDE826-BA21-BC40-A6E1-93DD1B84AFE4}" dt="2025-06-19T16:14:02.592" v="175" actId="20577"/>
      <pc:docMkLst>
        <pc:docMk/>
      </pc:docMkLst>
      <pc:sldChg chg="modSp add mod">
        <pc:chgData name="Marie Reysset" userId="da34172a-9a3d-4507-a76d-9da88a77cce9" providerId="ADAL" clId="{C4FDE826-BA21-BC40-A6E1-93DD1B84AFE4}" dt="2025-06-19T16:14:02.592" v="175" actId="20577"/>
        <pc:sldMkLst>
          <pc:docMk/>
          <pc:sldMk cId="1246418230" sldId="313"/>
        </pc:sldMkLst>
      </pc:sldChg>
      <pc:sldChg chg="delSp modSp add mod">
        <pc:chgData name="Marie Reysset" userId="da34172a-9a3d-4507-a76d-9da88a77cce9" providerId="ADAL" clId="{C4FDE826-BA21-BC40-A6E1-93DD1B84AFE4}" dt="2025-06-19T12:39:59.298" v="5" actId="14100"/>
        <pc:sldMkLst>
          <pc:docMk/>
          <pc:sldMk cId="1849726863" sldId="317"/>
        </pc:sldMkLst>
      </pc:sldChg>
      <pc:sldChg chg="modSp add mod">
        <pc:chgData name="Marie Reysset" userId="da34172a-9a3d-4507-a76d-9da88a77cce9" providerId="ADAL" clId="{C4FDE826-BA21-BC40-A6E1-93DD1B84AFE4}" dt="2025-06-19T12:38:38.980" v="2" actId="20577"/>
        <pc:sldMkLst>
          <pc:docMk/>
          <pc:sldMk cId="1094464421" sldId="331"/>
        </pc:sldMkLst>
      </pc:sldChg>
      <pc:sldChg chg="add">
        <pc:chgData name="Marie Reysset" userId="da34172a-9a3d-4507-a76d-9da88a77cce9" providerId="ADAL" clId="{C4FDE826-BA21-BC40-A6E1-93DD1B84AFE4}" dt="2025-06-19T12:38:35.187" v="1"/>
        <pc:sldMkLst>
          <pc:docMk/>
          <pc:sldMk cId="369631078" sldId="354"/>
        </pc:sldMkLst>
      </pc:sldChg>
      <pc:sldChg chg="modSp add mod">
        <pc:chgData name="Marie Reysset" userId="da34172a-9a3d-4507-a76d-9da88a77cce9" providerId="ADAL" clId="{C4FDE826-BA21-BC40-A6E1-93DD1B84AFE4}" dt="2025-06-19T12:42:30.367" v="155" actId="14100"/>
        <pc:sldMkLst>
          <pc:docMk/>
          <pc:sldMk cId="1878830935" sldId="355"/>
        </pc:sldMkLst>
      </pc:sldChg>
    </pc:docChg>
  </pc:docChgLst>
  <pc:docChgLst>
    <pc:chgData name="Marie Reysset" userId="da34172a-9a3d-4507-a76d-9da88a77cce9" providerId="ADAL" clId="{49FEF134-180A-3547-A765-C341EF6EC24F}"/>
    <pc:docChg chg="custSel addSld modSld">
      <pc:chgData name="Marie Reysset" userId="da34172a-9a3d-4507-a76d-9da88a77cce9" providerId="ADAL" clId="{49FEF134-180A-3547-A765-C341EF6EC24F}" dt="2025-06-27T13:43:39.746" v="292" actId="14100"/>
      <pc:docMkLst>
        <pc:docMk/>
      </pc:docMkLst>
      <pc:sldChg chg="addSp modSp">
        <pc:chgData name="Marie Reysset" userId="da34172a-9a3d-4507-a76d-9da88a77cce9" providerId="ADAL" clId="{49FEF134-180A-3547-A765-C341EF6EC24F}" dt="2025-06-23T14:13:11.115" v="2"/>
        <pc:sldMkLst>
          <pc:docMk/>
          <pc:sldMk cId="564152385" sldId="290"/>
        </pc:sldMkLst>
      </pc:sldChg>
      <pc:sldChg chg="addSp modSp">
        <pc:chgData name="Marie Reysset" userId="da34172a-9a3d-4507-a76d-9da88a77cce9" providerId="ADAL" clId="{49FEF134-180A-3547-A765-C341EF6EC24F}" dt="2025-06-23T14:13:09.899" v="1"/>
        <pc:sldMkLst>
          <pc:docMk/>
          <pc:sldMk cId="2599261599" sldId="299"/>
        </pc:sldMkLst>
      </pc:sldChg>
      <pc:sldChg chg="addSp modSp">
        <pc:chgData name="Marie Reysset" userId="da34172a-9a3d-4507-a76d-9da88a77cce9" providerId="ADAL" clId="{49FEF134-180A-3547-A765-C341EF6EC24F}" dt="2025-06-23T14:13:08.674" v="0"/>
        <pc:sldMkLst>
          <pc:docMk/>
          <pc:sldMk cId="2179643502" sldId="310"/>
        </pc:sldMkLst>
      </pc:sldChg>
      <pc:sldChg chg="addSp modSp">
        <pc:chgData name="Marie Reysset" userId="da34172a-9a3d-4507-a76d-9da88a77cce9" providerId="ADAL" clId="{49FEF134-180A-3547-A765-C341EF6EC24F}" dt="2025-06-23T14:13:13.520" v="4"/>
        <pc:sldMkLst>
          <pc:docMk/>
          <pc:sldMk cId="2556168334" sldId="311"/>
        </pc:sldMkLst>
      </pc:sldChg>
      <pc:sldChg chg="addSp modSp">
        <pc:chgData name="Marie Reysset" userId="da34172a-9a3d-4507-a76d-9da88a77cce9" providerId="ADAL" clId="{49FEF134-180A-3547-A765-C341EF6EC24F}" dt="2025-06-23T14:13:22.859" v="9"/>
        <pc:sldMkLst>
          <pc:docMk/>
          <pc:sldMk cId="1246418230" sldId="313"/>
        </pc:sldMkLst>
      </pc:sldChg>
      <pc:sldChg chg="addSp modSp">
        <pc:chgData name="Marie Reysset" userId="da34172a-9a3d-4507-a76d-9da88a77cce9" providerId="ADAL" clId="{49FEF134-180A-3547-A765-C341EF6EC24F}" dt="2025-06-23T14:13:12.303" v="3"/>
        <pc:sldMkLst>
          <pc:docMk/>
          <pc:sldMk cId="316693756" sldId="325"/>
        </pc:sldMkLst>
      </pc:sldChg>
      <pc:sldChg chg="addSp modSp">
        <pc:chgData name="Marie Reysset" userId="da34172a-9a3d-4507-a76d-9da88a77cce9" providerId="ADAL" clId="{49FEF134-180A-3547-A765-C341EF6EC24F}" dt="2025-06-23T14:13:14.941" v="5"/>
        <pc:sldMkLst>
          <pc:docMk/>
          <pc:sldMk cId="2728199615" sldId="326"/>
        </pc:sldMkLst>
      </pc:sldChg>
      <pc:sldChg chg="addSp modSp">
        <pc:chgData name="Marie Reysset" userId="da34172a-9a3d-4507-a76d-9da88a77cce9" providerId="ADAL" clId="{49FEF134-180A-3547-A765-C341EF6EC24F}" dt="2025-06-23T14:13:16.778" v="6"/>
        <pc:sldMkLst>
          <pc:docMk/>
          <pc:sldMk cId="2682665000" sldId="327"/>
        </pc:sldMkLst>
      </pc:sldChg>
      <pc:sldChg chg="addSp modSp">
        <pc:chgData name="Marie Reysset" userId="da34172a-9a3d-4507-a76d-9da88a77cce9" providerId="ADAL" clId="{49FEF134-180A-3547-A765-C341EF6EC24F}" dt="2025-06-23T14:13:18.591" v="7"/>
        <pc:sldMkLst>
          <pc:docMk/>
          <pc:sldMk cId="1429432271" sldId="328"/>
        </pc:sldMkLst>
      </pc:sldChg>
      <pc:sldChg chg="addSp modSp">
        <pc:chgData name="Marie Reysset" userId="da34172a-9a3d-4507-a76d-9da88a77cce9" providerId="ADAL" clId="{49FEF134-180A-3547-A765-C341EF6EC24F}" dt="2025-06-23T14:13:19.920" v="8"/>
        <pc:sldMkLst>
          <pc:docMk/>
          <pc:sldMk cId="1359864090" sldId="330"/>
        </pc:sldMkLst>
      </pc:sldChg>
      <pc:sldChg chg="addSp modSp">
        <pc:chgData name="Marie Reysset" userId="da34172a-9a3d-4507-a76d-9da88a77cce9" providerId="ADAL" clId="{49FEF134-180A-3547-A765-C341EF6EC24F}" dt="2025-06-23T14:13:24.433" v="10"/>
        <pc:sldMkLst>
          <pc:docMk/>
          <pc:sldMk cId="1094464421" sldId="331"/>
        </pc:sldMkLst>
      </pc:sldChg>
      <pc:sldChg chg="addSp modSp mod">
        <pc:chgData name="Marie Reysset" userId="da34172a-9a3d-4507-a76d-9da88a77cce9" providerId="ADAL" clId="{49FEF134-180A-3547-A765-C341EF6EC24F}" dt="2025-06-27T13:38:42.575" v="233" actId="14100"/>
        <pc:sldMkLst>
          <pc:docMk/>
          <pc:sldMk cId="1878830935" sldId="355"/>
        </pc:sldMkLst>
      </pc:sldChg>
      <pc:sldChg chg="addSp modSp add mod">
        <pc:chgData name="Marie Reysset" userId="da34172a-9a3d-4507-a76d-9da88a77cce9" providerId="ADAL" clId="{49FEF134-180A-3547-A765-C341EF6EC24F}" dt="2025-06-27T13:42:24.824" v="276" actId="14100"/>
        <pc:sldMkLst>
          <pc:docMk/>
          <pc:sldMk cId="1042542319" sldId="356"/>
        </pc:sldMkLst>
      </pc:sldChg>
      <pc:sldChg chg="addSp delSp modSp new mod">
        <pc:chgData name="Marie Reysset" userId="da34172a-9a3d-4507-a76d-9da88a77cce9" providerId="ADAL" clId="{49FEF134-180A-3547-A765-C341EF6EC24F}" dt="2025-06-26T17:24:16.087" v="208" actId="403"/>
        <pc:sldMkLst>
          <pc:docMk/>
          <pc:sldMk cId="2055077498" sldId="357"/>
        </pc:sldMkLst>
      </pc:sldChg>
      <pc:sldChg chg="addSp delSp modSp add mod">
        <pc:chgData name="Marie Reysset" userId="da34172a-9a3d-4507-a76d-9da88a77cce9" providerId="ADAL" clId="{49FEF134-180A-3547-A765-C341EF6EC24F}" dt="2025-06-27T13:43:39.746" v="292" actId="14100"/>
        <pc:sldMkLst>
          <pc:docMk/>
          <pc:sldMk cId="2746399608" sldId="358"/>
        </pc:sldMkLst>
      </pc:sldChg>
    </pc:docChg>
  </pc:docChgLst>
  <pc:docChgLst>
    <pc:chgData name="Marie Reysset" userId="da34172a-9a3d-4507-a76d-9da88a77cce9" providerId="ADAL" clId="{774F848A-E541-6640-9D40-293AF63DC505}"/>
    <pc:docChg chg="modSld">
      <pc:chgData name="Marie Reysset" userId="da34172a-9a3d-4507-a76d-9da88a77cce9" providerId="ADAL" clId="{774F848A-E541-6640-9D40-293AF63DC505}" dt="2025-06-05T01:15:55.290" v="20" actId="20577"/>
      <pc:docMkLst>
        <pc:docMk/>
      </pc:docMkLst>
      <pc:sldChg chg="modSp mod">
        <pc:chgData name="Marie Reysset" userId="da34172a-9a3d-4507-a76d-9da88a77cce9" providerId="ADAL" clId="{774F848A-E541-6640-9D40-293AF63DC505}" dt="2025-06-05T01:14:04.177" v="10" actId="790"/>
        <pc:sldMkLst>
          <pc:docMk/>
          <pc:sldMk cId="2599261599" sldId="299"/>
        </pc:sldMkLst>
      </pc:sldChg>
      <pc:sldChg chg="modSp mod">
        <pc:chgData name="Marie Reysset" userId="da34172a-9a3d-4507-a76d-9da88a77cce9" providerId="ADAL" clId="{774F848A-E541-6640-9D40-293AF63DC505}" dt="2025-06-05T01:13:00.617" v="3" actId="20577"/>
        <pc:sldMkLst>
          <pc:docMk/>
          <pc:sldMk cId="2179643502" sldId="310"/>
        </pc:sldMkLst>
      </pc:sldChg>
      <pc:sldChg chg="modSp mod">
        <pc:chgData name="Marie Reysset" userId="da34172a-9a3d-4507-a76d-9da88a77cce9" providerId="ADAL" clId="{774F848A-E541-6640-9D40-293AF63DC505}" dt="2025-06-05T01:14:37.951" v="14" actId="20577"/>
        <pc:sldMkLst>
          <pc:docMk/>
          <pc:sldMk cId="2556168334" sldId="311"/>
        </pc:sldMkLst>
      </pc:sldChg>
      <pc:sldChg chg="modSp mod">
        <pc:chgData name="Marie Reysset" userId="da34172a-9a3d-4507-a76d-9da88a77cce9" providerId="ADAL" clId="{774F848A-E541-6640-9D40-293AF63DC505}" dt="2025-06-05T01:14:24.108" v="12" actId="790"/>
        <pc:sldMkLst>
          <pc:docMk/>
          <pc:sldMk cId="316693756" sldId="325"/>
        </pc:sldMkLst>
      </pc:sldChg>
      <pc:sldChg chg="modSp mod">
        <pc:chgData name="Marie Reysset" userId="da34172a-9a3d-4507-a76d-9da88a77cce9" providerId="ADAL" clId="{774F848A-E541-6640-9D40-293AF63DC505}" dt="2025-06-05T01:15:02.854" v="15" actId="790"/>
        <pc:sldMkLst>
          <pc:docMk/>
          <pc:sldMk cId="1429432271" sldId="328"/>
        </pc:sldMkLst>
      </pc:sldChg>
      <pc:sldChg chg="modSp mod">
        <pc:chgData name="Marie Reysset" userId="da34172a-9a3d-4507-a76d-9da88a77cce9" providerId="ADAL" clId="{774F848A-E541-6640-9D40-293AF63DC505}" dt="2025-06-05T01:15:55.290" v="20" actId="20577"/>
        <pc:sldMkLst>
          <pc:docMk/>
          <pc:sldMk cId="1359864090" sldId="330"/>
        </pc:sldMkLst>
      </pc:sldChg>
    </pc:docChg>
  </pc:docChgLst>
  <pc:docChgLst>
    <pc:chgData name="Martin Dilger" userId="9ea28fac-bbe8-4e8e-8845-c9224e0284e3" providerId="ADAL" clId="{79E75C62-2652-7043-AA9D-0B47BBA7D852}"/>
    <pc:docChg chg="modSld">
      <pc:chgData name="Martin Dilger" userId="9ea28fac-bbe8-4e8e-8845-c9224e0284e3" providerId="ADAL" clId="{79E75C62-2652-7043-AA9D-0B47BBA7D852}" dt="2025-06-04T13:12:54.820" v="3" actId="20577"/>
      <pc:docMkLst>
        <pc:docMk/>
      </pc:docMkLst>
      <pc:sldChg chg="modSp mod">
        <pc:chgData name="Martin Dilger" userId="9ea28fac-bbe8-4e8e-8845-c9224e0284e3" providerId="ADAL" clId="{79E75C62-2652-7043-AA9D-0B47BBA7D852}" dt="2025-06-04T13:12:54.820" v="3" actId="20577"/>
        <pc:sldMkLst>
          <pc:docMk/>
          <pc:sldMk cId="3062307783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403E-8BC5-AA8A-180E-747B3365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9EDAD9-C4A7-0D20-0C49-BB6F80A72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18907A-011F-023E-2528-2896F8D8B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533652-CD4D-6005-1EF5-71CF6EC8B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69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D966-4DF4-CAFD-A293-6F3836D2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07937A-B5C2-BBB0-E7C3-03216EC35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B5C8A5-090E-2400-EACF-0058A47BE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EC7CF7-2722-E123-2076-A444D8376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A5CEF-F73C-E6D1-1A0E-D1157279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00F1C5-572A-B3EC-5C4C-BABE28E20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F9193D-0C26-B2B9-46F5-4A8534697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C1B1FB-15CC-A9F9-39DD-F154942AE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0D83-461D-5841-DD2C-9B674A50A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1647D2-4668-E35B-35A5-69DCF6890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8E4DBAC-3946-E2C3-57C1-8598E8579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B166EA-B198-4318-B007-A64BF9B9C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7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74E6-0068-86BB-D9F3-2275A8D77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C9C72E-508D-44BC-4808-1E3BF48AD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B00EE7-585E-405F-16D6-FD3D565E5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19D095-99A0-4E8E-9749-D9DEA721B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5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F333-1E1E-F930-DE5C-91DC3327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831445-8AF3-C3FA-0EB1-C7414B8B8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FFCE72C-8F6C-C211-027A-34FB4059F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EG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2F256F-5CCB-F41E-A7BC-49C57B520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6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4A8B7-35A1-E0D8-3DB5-BF32E639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1C836-DBD1-853C-116C-981FC7822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83BD-15F1-FE45-44BF-B7A2F273E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020-0E8F-958C-1094-AD11276CF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C0D94-9B8E-0F00-4E40-21D88BBDE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4CF933-88AA-84B4-9A82-28B2E4BE8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FB66A-259A-F064-1236-EDDF26B7C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were your key insight or takeaway from yesterday?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did you find most interesting or surprising?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How has your understanding of the topic evolved?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would you like to explore further?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part of the session was most valuable or engaging for you?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Is there something you would do differently in your work based on yesterday’s discussion?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questions do you still have moving forward?</a:t>
            </a:r>
            <a:endParaRPr lang="en-US" sz="1200" dirty="0">
              <a:latin typeface="Lato" panose="020F0502020204030203" pitchFamily="34" charset="77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ED8D2-6AE1-6930-6787-48A51DB59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4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F8F32-E09C-3244-BF3F-5CB420063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DB7EA-76FE-14C1-53E4-E782190E0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A5C7E-4892-A163-CC21-B5D94A142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were your key insight or takeaway from yesterday?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did you find most interesting or surprising?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How has your understanding of the topic evolved?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would you like to explore further?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part of the session was most valuable or engaging for you?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Is there something you would do differently in your work based on yesterday’s discussion?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200" dirty="0">
              <a:latin typeface="Lato" panose="020F0502020204030203" pitchFamily="34" charset="77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1200" b="1" dirty="0">
                <a:latin typeface="Lato" panose="020F0502020204030203" pitchFamily="34" charset="77"/>
              </a:rPr>
              <a:t>What questions do you still have moving forward?</a:t>
            </a:r>
            <a:endParaRPr lang="en-US" sz="1200" dirty="0">
              <a:latin typeface="Lato" panose="020F0502020204030203" pitchFamily="34" charset="77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38585-89B3-7977-4A3D-BFF06993A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82961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1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Wasser, Karte enthält.&#10;&#10;KI-generierte Inhalte können fehlerhaft sein.">
            <a:extLst>
              <a:ext uri="{FF2B5EF4-FFF2-40B4-BE49-F238E27FC236}">
                <a16:creationId xmlns:a16="http://schemas.microsoft.com/office/drawing/2014/main" id="{4DA87C7C-E0D6-5C49-9DEB-0A562CADF3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13969"/>
          <a:stretch>
            <a:fillRect/>
          </a:stretch>
        </p:blipFill>
        <p:spPr/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42E111A-34D7-24FD-4E9C-E5EF07EC7E42}"/>
              </a:ext>
            </a:extLst>
          </p:cNvPr>
          <p:cNvSpPr/>
          <p:nvPr/>
        </p:nvSpPr>
        <p:spPr>
          <a:xfrm>
            <a:off x="11753429" y="3907798"/>
            <a:ext cx="0" cy="3184525"/>
          </a:xfrm>
          <a:custGeom>
            <a:avLst/>
            <a:gdLst/>
            <a:ahLst/>
            <a:cxnLst/>
            <a:rect l="l" t="t" r="r" b="b"/>
            <a:pathLst>
              <a:path h="3184525">
                <a:moveTo>
                  <a:pt x="0" y="0"/>
                </a:moveTo>
                <a:lnTo>
                  <a:pt x="0" y="3184049"/>
                </a:lnTo>
              </a:path>
            </a:pathLst>
          </a:custGeom>
          <a:ln w="65715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380-37CF-9188-5F64-C668910BF0EA}"/>
              </a:ext>
            </a:extLst>
          </p:cNvPr>
          <p:cNvSpPr txBox="1"/>
          <p:nvPr/>
        </p:nvSpPr>
        <p:spPr>
          <a:xfrm>
            <a:off x="11884337" y="3907798"/>
            <a:ext cx="6470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Real-world success story</a:t>
            </a:r>
            <a:endParaRPr lang="en-PT" sz="44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84B7-65BB-74DF-50CF-17285C829586}"/>
              </a:ext>
            </a:extLst>
          </p:cNvPr>
          <p:cNvSpPr txBox="1"/>
          <p:nvPr/>
        </p:nvSpPr>
        <p:spPr>
          <a:xfrm>
            <a:off x="11884337" y="5500060"/>
            <a:ext cx="61863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Explore practical examples of successfully registered sanitation projects and gain insight on key factors contributing to their success. </a:t>
            </a:r>
            <a:endParaRPr lang="en-PT" sz="36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93339-F417-0971-124E-85E1143112CC}"/>
              </a:ext>
            </a:extLst>
          </p:cNvPr>
          <p:cNvSpPr txBox="1"/>
          <p:nvPr/>
        </p:nvSpPr>
        <p:spPr>
          <a:xfrm>
            <a:off x="11753428" y="8702675"/>
            <a:ext cx="660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UPM Umwelt-Projekt-Management GmbH</a:t>
            </a:r>
            <a:endParaRPr lang="en-PT" sz="2400" b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64BD-F7D9-D1AA-D618-4AC1CAA7D1EA}"/>
              </a:ext>
            </a:extLst>
          </p:cNvPr>
          <p:cNvSpPr txBox="1"/>
          <p:nvPr/>
        </p:nvSpPr>
        <p:spPr>
          <a:xfrm>
            <a:off x="11753429" y="9164340"/>
            <a:ext cx="3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Lato Light" panose="020F03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June 2025</a:t>
            </a:r>
            <a:endParaRPr lang="en-PT" sz="2400" dirty="0">
              <a:solidFill>
                <a:schemeClr val="bg1"/>
              </a:solidFill>
              <a:latin typeface="Lato Light" panose="020F0302020204030203" pitchFamily="34" charset="77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Graphic 68">
            <a:extLst>
              <a:ext uri="{FF2B5EF4-FFF2-40B4-BE49-F238E27FC236}">
                <a16:creationId xmlns:a16="http://schemas.microsoft.com/office/drawing/2014/main" id="{893B8E63-91FA-EE53-26C9-9D48BDEB60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30560" y="538036"/>
            <a:ext cx="2515718" cy="10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B3150-2A63-A165-6864-D9A3339D4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83AF1DAA-B828-ABBB-915C-67E92928D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EEAE50A-5BB3-DFEE-E79E-D8BDBC84FEE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Carbon Market for Sanitation</a:t>
            </a:r>
          </a:p>
        </p:txBody>
      </p:sp>
      <p:pic>
        <p:nvPicPr>
          <p:cNvPr id="2" name="Bild 13">
            <a:extLst>
              <a:ext uri="{FF2B5EF4-FFF2-40B4-BE49-F238E27FC236}">
                <a16:creationId xmlns:a16="http://schemas.microsoft.com/office/drawing/2014/main" id="{65140941-D2B9-7FE3-D91E-E0BBDB5B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91558"/>
            <a:ext cx="5096080" cy="7644120"/>
          </a:xfrm>
          <a:prstGeom prst="rect">
            <a:avLst/>
          </a:prstGeom>
        </p:spPr>
      </p:pic>
      <p:sp>
        <p:nvSpPr>
          <p:cNvPr id="5" name="Rechteck 18">
            <a:extLst>
              <a:ext uri="{FF2B5EF4-FFF2-40B4-BE49-F238E27FC236}">
                <a16:creationId xmlns:a16="http://schemas.microsoft.com/office/drawing/2014/main" id="{C38163E0-5675-579B-99F6-E52382651588}"/>
              </a:ext>
            </a:extLst>
          </p:cNvPr>
          <p:cNvSpPr/>
          <p:nvPr/>
        </p:nvSpPr>
        <p:spPr>
          <a:xfrm>
            <a:off x="2189645" y="2687655"/>
            <a:ext cx="5096079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Benefiting financially from the PoA with 40% increase of disposable household income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improved food security and nutrition with 182,000 ha under sustainable agricultural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benefitting from improved health, mostly women and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better qualified in renewable energy with 2,000 additional people qualified as biogas experts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slightly more than 1,000 jobs created by the PoA for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1.5 hours per day less cooking time for women and now available for other purposes</a:t>
            </a: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10" name="Bild 14">
            <a:extLst>
              <a:ext uri="{FF2B5EF4-FFF2-40B4-BE49-F238E27FC236}">
                <a16:creationId xmlns:a16="http://schemas.microsoft.com/office/drawing/2014/main" id="{E5D19B61-6565-9D55-93E1-67BF83470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2" y="2663064"/>
            <a:ext cx="1208065" cy="1208065"/>
          </a:xfrm>
          <a:prstGeom prst="rect">
            <a:avLst/>
          </a:prstGeom>
        </p:spPr>
      </p:pic>
      <p:pic>
        <p:nvPicPr>
          <p:cNvPr id="11" name="Bild 15">
            <a:extLst>
              <a:ext uri="{FF2B5EF4-FFF2-40B4-BE49-F238E27FC236}">
                <a16:creationId xmlns:a16="http://schemas.microsoft.com/office/drawing/2014/main" id="{585A2A3D-F715-FEF8-B78E-C06B232BC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1" y="4007739"/>
            <a:ext cx="1208065" cy="1208065"/>
          </a:xfrm>
          <a:prstGeom prst="rect">
            <a:avLst/>
          </a:prstGeom>
        </p:spPr>
      </p:pic>
      <p:pic>
        <p:nvPicPr>
          <p:cNvPr id="12" name="Bild 16">
            <a:extLst>
              <a:ext uri="{FF2B5EF4-FFF2-40B4-BE49-F238E27FC236}">
                <a16:creationId xmlns:a16="http://schemas.microsoft.com/office/drawing/2014/main" id="{75E64AC4-3B4A-9E69-24E8-F1A112F0D2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1" y="5400998"/>
            <a:ext cx="1208065" cy="1208065"/>
          </a:xfrm>
          <a:prstGeom prst="rect">
            <a:avLst/>
          </a:prstGeom>
        </p:spPr>
      </p:pic>
      <p:pic>
        <p:nvPicPr>
          <p:cNvPr id="13" name="Bild 17">
            <a:extLst>
              <a:ext uri="{FF2B5EF4-FFF2-40B4-BE49-F238E27FC236}">
                <a16:creationId xmlns:a16="http://schemas.microsoft.com/office/drawing/2014/main" id="{9473366D-5D7B-515C-1F4D-27DF06D354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60" y="6794257"/>
            <a:ext cx="1208065" cy="1208065"/>
          </a:xfrm>
          <a:prstGeom prst="rect">
            <a:avLst/>
          </a:prstGeom>
        </p:spPr>
      </p:pic>
      <p:pic>
        <p:nvPicPr>
          <p:cNvPr id="14" name="Bild 23">
            <a:extLst>
              <a:ext uri="{FF2B5EF4-FFF2-40B4-BE49-F238E27FC236}">
                <a16:creationId xmlns:a16="http://schemas.microsoft.com/office/drawing/2014/main" id="{7CFF91BE-62A7-3E34-3240-53EB340914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773" y="2687655"/>
            <a:ext cx="1208064" cy="1208064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5252B65E-AFDA-F287-20D5-573FABEB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1" y="1234457"/>
            <a:ext cx="10128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400,000 households or 1.2 million people ...</a:t>
            </a:r>
          </a:p>
        </p:txBody>
      </p:sp>
      <p:pic>
        <p:nvPicPr>
          <p:cNvPr id="20" name="Bild 27">
            <a:extLst>
              <a:ext uri="{FF2B5EF4-FFF2-40B4-BE49-F238E27FC236}">
                <a16:creationId xmlns:a16="http://schemas.microsoft.com/office/drawing/2014/main" id="{B7F55EBB-3654-ADAD-5BB8-8E5E403749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966" y="4530211"/>
            <a:ext cx="1208065" cy="1208065"/>
          </a:xfrm>
          <a:prstGeom prst="rect">
            <a:avLst/>
          </a:prstGeom>
        </p:spPr>
      </p:pic>
      <p:sp>
        <p:nvSpPr>
          <p:cNvPr id="23" name="Rechteck 18">
            <a:extLst>
              <a:ext uri="{FF2B5EF4-FFF2-40B4-BE49-F238E27FC236}">
                <a16:creationId xmlns:a16="http://schemas.microsoft.com/office/drawing/2014/main" id="{9C866E08-F517-7BE0-F117-32C61B398396}"/>
              </a:ext>
            </a:extLst>
          </p:cNvPr>
          <p:cNvSpPr/>
          <p:nvPr/>
        </p:nvSpPr>
        <p:spPr>
          <a:xfrm>
            <a:off x="8842274" y="2713872"/>
            <a:ext cx="5096079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benefitting from improved waste management, less fertilizer &amp; pesticide use and better sanitation systems</a:t>
            </a: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access to clean, reliable, convenient and affordable biogas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10,000 total  jobs created by the project, thereof 2,000 permanent jobs and 8,000 temporary jobs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around CNY 2.4 billion of total expenditure in local material, services and infrastructure induced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26" name="Bild 25">
            <a:extLst>
              <a:ext uri="{FF2B5EF4-FFF2-40B4-BE49-F238E27FC236}">
                <a16:creationId xmlns:a16="http://schemas.microsoft.com/office/drawing/2014/main" id="{AE8F8604-18C3-E735-2A37-C74BB030B69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13" y="8250322"/>
            <a:ext cx="1208064" cy="1208064"/>
          </a:xfrm>
          <a:prstGeom prst="rect">
            <a:avLst/>
          </a:prstGeom>
        </p:spPr>
      </p:pic>
      <p:pic>
        <p:nvPicPr>
          <p:cNvPr id="28" name="Bild 33">
            <a:extLst>
              <a:ext uri="{FF2B5EF4-FFF2-40B4-BE49-F238E27FC236}">
                <a16:creationId xmlns:a16="http://schemas.microsoft.com/office/drawing/2014/main" id="{C52675EE-9D27-83D0-C186-C6C5FFA0DE5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278" y="8256785"/>
            <a:ext cx="1191053" cy="1191053"/>
          </a:xfrm>
          <a:prstGeom prst="rect">
            <a:avLst/>
          </a:prstGeom>
        </p:spPr>
      </p:pic>
      <p:pic>
        <p:nvPicPr>
          <p:cNvPr id="30" name="Bild 32">
            <a:extLst>
              <a:ext uri="{FF2B5EF4-FFF2-40B4-BE49-F238E27FC236}">
                <a16:creationId xmlns:a16="http://schemas.microsoft.com/office/drawing/2014/main" id="{CD362851-3C9B-893B-D0F0-0D9DD553DDC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978" y="6455625"/>
            <a:ext cx="1191052" cy="1191052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F626AD33-8BDB-3BDB-6D39-E6B0CF8A6C0E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10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3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D622-D8C2-BC9C-C5D2-84386A7C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A98C7EC0-A173-3C60-421E-627C0F6C6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26EE1DA-DF80-0185-88D5-9F10DE72C709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Carbon Market for Sanitation</a:t>
            </a:r>
          </a:p>
        </p:txBody>
      </p:sp>
      <p:pic>
        <p:nvPicPr>
          <p:cNvPr id="2" name="Bild 13">
            <a:extLst>
              <a:ext uri="{FF2B5EF4-FFF2-40B4-BE49-F238E27FC236}">
                <a16:creationId xmlns:a16="http://schemas.microsoft.com/office/drawing/2014/main" id="{4927194A-B6E9-9B43-1AA1-71750F0BE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91558"/>
            <a:ext cx="5096080" cy="7644120"/>
          </a:xfrm>
          <a:prstGeom prst="rect">
            <a:avLst/>
          </a:prstGeom>
        </p:spPr>
      </p:pic>
      <p:sp>
        <p:nvSpPr>
          <p:cNvPr id="5" name="Rechteck 18">
            <a:extLst>
              <a:ext uri="{FF2B5EF4-FFF2-40B4-BE49-F238E27FC236}">
                <a16:creationId xmlns:a16="http://schemas.microsoft.com/office/drawing/2014/main" id="{5FC32896-6E80-96B0-53F5-95603648ED5A}"/>
              </a:ext>
            </a:extLst>
          </p:cNvPr>
          <p:cNvSpPr/>
          <p:nvPr/>
        </p:nvSpPr>
        <p:spPr>
          <a:xfrm>
            <a:off x="2189645" y="2687655"/>
            <a:ext cx="509607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b="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E8732CD-972E-3448-95DF-E37CD705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31" y="1234457"/>
            <a:ext cx="101286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400,000 households or 1.2 million people ...</a:t>
            </a:r>
          </a:p>
        </p:txBody>
      </p:sp>
      <p:sp>
        <p:nvSpPr>
          <p:cNvPr id="23" name="Rechteck 18">
            <a:extLst>
              <a:ext uri="{FF2B5EF4-FFF2-40B4-BE49-F238E27FC236}">
                <a16:creationId xmlns:a16="http://schemas.microsoft.com/office/drawing/2014/main" id="{6DC4A87D-9CC9-CF7C-9F3B-3A546EB18FDC}"/>
              </a:ext>
            </a:extLst>
          </p:cNvPr>
          <p:cNvSpPr/>
          <p:nvPr/>
        </p:nvSpPr>
        <p:spPr>
          <a:xfrm>
            <a:off x="1876684" y="2009699"/>
            <a:ext cx="579710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periphery of the Sichuan province benefitting from sustained income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annual avoidance of untreated manure of approximately 220,000 tons of dry matter (for all 400,000 PoA households)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approx. 700,000 tCO2e reduced by the PoA year by year (for all 400,000 PoA households)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340,000 tons of coal reduced annually</a:t>
            </a: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  <a:p>
            <a:endParaRPr lang="en-US" sz="1400" b="0" noProof="0" dirty="0">
              <a:ea typeface="Arial" charset="0"/>
              <a:cs typeface="Arial" charset="0"/>
            </a:endParaRPr>
          </a:p>
        </p:txBody>
      </p:sp>
      <p:pic>
        <p:nvPicPr>
          <p:cNvPr id="29" name="Bild 29">
            <a:extLst>
              <a:ext uri="{FF2B5EF4-FFF2-40B4-BE49-F238E27FC236}">
                <a16:creationId xmlns:a16="http://schemas.microsoft.com/office/drawing/2014/main" id="{657B839F-EC44-443D-E79A-8CB3F4C9E0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1" y="2947874"/>
            <a:ext cx="1206753" cy="1206753"/>
          </a:xfrm>
          <a:prstGeom prst="rect">
            <a:avLst/>
          </a:prstGeom>
        </p:spPr>
      </p:pic>
      <p:pic>
        <p:nvPicPr>
          <p:cNvPr id="4" name="Bild 25">
            <a:extLst>
              <a:ext uri="{FF2B5EF4-FFF2-40B4-BE49-F238E27FC236}">
                <a16:creationId xmlns:a16="http://schemas.microsoft.com/office/drawing/2014/main" id="{818ABE39-10C7-DE7C-50E5-F4473B5B3E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30" y="4605318"/>
            <a:ext cx="1206753" cy="1206753"/>
          </a:xfrm>
          <a:prstGeom prst="rect">
            <a:avLst/>
          </a:prstGeom>
        </p:spPr>
      </p:pic>
      <p:pic>
        <p:nvPicPr>
          <p:cNvPr id="6" name="Bild 26">
            <a:extLst>
              <a:ext uri="{FF2B5EF4-FFF2-40B4-BE49-F238E27FC236}">
                <a16:creationId xmlns:a16="http://schemas.microsoft.com/office/drawing/2014/main" id="{64DD61BB-62BE-758E-E3D4-0CAB3570BB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9" y="6427000"/>
            <a:ext cx="1206753" cy="1206753"/>
          </a:xfrm>
          <a:prstGeom prst="rect">
            <a:avLst/>
          </a:prstGeom>
        </p:spPr>
      </p:pic>
      <p:pic>
        <p:nvPicPr>
          <p:cNvPr id="7" name="Bild 27">
            <a:extLst>
              <a:ext uri="{FF2B5EF4-FFF2-40B4-BE49-F238E27FC236}">
                <a16:creationId xmlns:a16="http://schemas.microsoft.com/office/drawing/2014/main" id="{8DB24EB1-7495-22A6-C25B-ADDEB7ABE1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00" y="2947873"/>
            <a:ext cx="1206753" cy="1206753"/>
          </a:xfrm>
          <a:prstGeom prst="rect">
            <a:avLst/>
          </a:prstGeom>
        </p:spPr>
      </p:pic>
      <p:pic>
        <p:nvPicPr>
          <p:cNvPr id="8" name="Bild 28">
            <a:extLst>
              <a:ext uri="{FF2B5EF4-FFF2-40B4-BE49-F238E27FC236}">
                <a16:creationId xmlns:a16="http://schemas.microsoft.com/office/drawing/2014/main" id="{B8C734CB-DBCF-BBB8-F1ED-BF6ADBA07C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900" y="6296050"/>
            <a:ext cx="1206753" cy="12067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DAD2EF-4D07-3769-5308-ED50FEA38000}"/>
              </a:ext>
            </a:extLst>
          </p:cNvPr>
          <p:cNvSpPr txBox="1"/>
          <p:nvPr/>
        </p:nvSpPr>
        <p:spPr>
          <a:xfrm>
            <a:off x="9882273" y="2910508"/>
            <a:ext cx="437847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annual decrease of firewood approx. 690,000 tons (for all 400,000 PoA households)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100,000 tons of chemical fertilizer reduced p.a.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around CNY 2.4 billion in domestic financial resources mobilized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solid and long-term multi-stakeholder partnership between German and Chinese key project participants</a:t>
            </a:r>
          </a:p>
          <a:p>
            <a:endParaRPr lang="en-US" sz="22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Bild 2" descr="Households-Huang-Portrait-2.jpg">
            <a:extLst>
              <a:ext uri="{FF2B5EF4-FFF2-40B4-BE49-F238E27FC236}">
                <a16:creationId xmlns:a16="http://schemas.microsoft.com/office/drawing/2014/main" id="{B8F51025-9299-6BEC-18B0-8C8534CEF4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090" y="2078225"/>
            <a:ext cx="5096079" cy="7640388"/>
          </a:xfrm>
          <a:prstGeom prst="rect">
            <a:avLst/>
          </a:prstGeom>
        </p:spPr>
      </p:pic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D1E9E3C-9774-B819-5514-D03FACB4FA61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6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4040-CED3-50E4-6261-A1E33C758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8">
            <a:extLst>
              <a:ext uri="{FF2B5EF4-FFF2-40B4-BE49-F238E27FC236}">
                <a16:creationId xmlns:a16="http://schemas.microsoft.com/office/drawing/2014/main" id="{BC00C3D6-D8DA-16AF-B973-AD65521868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0293" y="353001"/>
            <a:ext cx="1458881" cy="59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E22683-B175-287D-420C-E39080474396}"/>
              </a:ext>
            </a:extLst>
          </p:cNvPr>
          <p:cNvSpPr txBox="1"/>
          <p:nvPr/>
        </p:nvSpPr>
        <p:spPr>
          <a:xfrm>
            <a:off x="7392421" y="2524733"/>
            <a:ext cx="4602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Q&amp;A</a:t>
            </a:r>
          </a:p>
        </p:txBody>
      </p:sp>
      <p:pic>
        <p:nvPicPr>
          <p:cNvPr id="13" name="Picture Placeholder 12" descr="Wooden blocks with black letters on them&#10;&#10;Description automatically generated">
            <a:extLst>
              <a:ext uri="{FF2B5EF4-FFF2-40B4-BE49-F238E27FC236}">
                <a16:creationId xmlns:a16="http://schemas.microsoft.com/office/drawing/2014/main" id="{3166B339-4EC4-B3F5-9F05-136ED1F2BF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29478" b="29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63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E99C1-3E41-00A2-C207-B9BAEF284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Nebel, Landschaft enthält.&#10;&#10;KI-generierte Inhalte können fehlerhaft sein.">
            <a:extLst>
              <a:ext uri="{FF2B5EF4-FFF2-40B4-BE49-F238E27FC236}">
                <a16:creationId xmlns:a16="http://schemas.microsoft.com/office/drawing/2014/main" id="{A181F6EF-B2AA-2E39-B7E8-060A6F4ED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F54B7-C3B2-94E3-C31B-ABB56AEC2CD5}"/>
              </a:ext>
            </a:extLst>
          </p:cNvPr>
          <p:cNvSpPr txBox="1"/>
          <p:nvPr/>
        </p:nvSpPr>
        <p:spPr>
          <a:xfrm>
            <a:off x="642026" y="2331889"/>
            <a:ext cx="1817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TRAINING/ADVOCACY PLAN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96C022A8-A191-79F4-7EF3-B6EB9D7946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BAEF-6060-31E2-551E-CE0BB6EFB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D1248A84-1A34-7FF2-408B-D1CF5CABD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AB509956-645F-4740-A61F-6FCABFB767F2}"/>
              </a:ext>
            </a:extLst>
          </p:cNvPr>
          <p:cNvSpPr/>
          <p:nvPr/>
        </p:nvSpPr>
        <p:spPr>
          <a:xfrm>
            <a:off x="1225092" y="1382156"/>
            <a:ext cx="45719" cy="2035096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0B34EA9-878C-06DD-389B-7238E9FE945B}"/>
              </a:ext>
            </a:extLst>
          </p:cNvPr>
          <p:cNvSpPr txBox="1"/>
          <p:nvPr/>
        </p:nvSpPr>
        <p:spPr>
          <a:xfrm>
            <a:off x="1441449" y="1478260"/>
            <a:ext cx="1743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noProof="0">
                <a:latin typeface="Lato Black" panose="020F0502020204030203" pitchFamily="34" charset="77"/>
              </a:rPr>
              <a:t>Scenario and structure of the exercise</a:t>
            </a: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C77C92F8-E2E5-372C-E3BC-5442978343AC}"/>
              </a:ext>
            </a:extLst>
          </p:cNvPr>
          <p:cNvSpPr txBox="1">
            <a:spLocks/>
          </p:cNvSpPr>
          <p:nvPr/>
        </p:nvSpPr>
        <p:spPr>
          <a:xfrm>
            <a:off x="1441449" y="6806693"/>
            <a:ext cx="17437555" cy="2973090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Form a group.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Agree on who is your target audience. Fill the training plan template accordingly. (15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Presentation: Present your training plan and arguments to convince/train your target audience of </a:t>
            </a:r>
            <a:r>
              <a:rPr lang="en-US" sz="3200" b="0" kern="0" noProof="0">
                <a:solidFill>
                  <a:srgbClr val="004A80"/>
                </a:solidFill>
                <a:latin typeface="Titillium Web SemiBold" pitchFamily="2" charset="77"/>
              </a:rPr>
              <a:t>the opportunities </a:t>
            </a: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of </a:t>
            </a: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the Carbon Finance for Sanitation</a:t>
            </a: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. (5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en-US" sz="3200" b="0" kern="0" noProof="0" dirty="0">
                <a:solidFill>
                  <a:srgbClr val="004A80"/>
                </a:solidFill>
                <a:latin typeface="Titillium Web SemiBold" pitchFamily="2" charset="77"/>
              </a:rPr>
              <a:t>Reflection and feedback. (10 minutes)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endParaRPr lang="en-US" sz="3200" b="0" kern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5D1F098-401E-55E5-3581-E418D4847F8E}"/>
              </a:ext>
            </a:extLst>
          </p:cNvPr>
          <p:cNvSpPr txBox="1"/>
          <p:nvPr/>
        </p:nvSpPr>
        <p:spPr>
          <a:xfrm>
            <a:off x="1441449" y="3660064"/>
            <a:ext cx="1678691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“You are a trainer/advocate for carbon finance for sanitation. You want to convince a decision-maker to consider </a:t>
            </a:r>
            <a:r>
              <a:rPr lang="en-US" sz="5000" b="1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carbon finance for their sanitation project </a:t>
            </a:r>
            <a:r>
              <a:rPr lang="en-US" sz="50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EF421-5D7E-9D68-0A2B-FFA7959DEBFC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Climate-SMART Sanitation Approach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0B1D636-2BD3-EC57-8F23-60A115312F8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1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A610-D0F4-AA7A-C485-1A452DF07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B1868B-F383-6342-F8E9-57DB630F59E4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71EBE-F6E0-8219-A525-9242E21F532B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Climate-Sanitation Nexus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8DA4F-0788-D4D1-44A1-D23BF2AA246F}"/>
              </a:ext>
            </a:extLst>
          </p:cNvPr>
          <p:cNvSpPr txBox="1"/>
          <p:nvPr/>
        </p:nvSpPr>
        <p:spPr>
          <a:xfrm>
            <a:off x="1441449" y="1478260"/>
            <a:ext cx="12436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EXPECTATIONS</a:t>
            </a:r>
            <a:endParaRPr lang="en-IE" sz="6000" b="1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E2A679CE-02B2-6166-08F7-C0B30A5CD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3440" y="414705"/>
            <a:ext cx="1458881" cy="594360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E1CA3C7B-BC8C-CE0E-08F8-B19665599F6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15</a:t>
            </a:fld>
            <a:endParaRPr lang="en-FR">
              <a:solidFill>
                <a:schemeClr val="tx1"/>
              </a:solidFill>
            </a:endParaRPr>
          </a:p>
        </p:txBody>
      </p:sp>
      <p:pic>
        <p:nvPicPr>
          <p:cNvPr id="8" name="Picture 7" descr="A close-up of words&#10;&#10;AI-generated content may be incorrect.">
            <a:extLst>
              <a:ext uri="{FF2B5EF4-FFF2-40B4-BE49-F238E27FC236}">
                <a16:creationId xmlns:a16="http://schemas.microsoft.com/office/drawing/2014/main" id="{1B33C098-A344-FAFA-52B2-89727CFE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/>
          <a:stretch>
            <a:fillRect/>
          </a:stretch>
        </p:blipFill>
        <p:spPr>
          <a:xfrm>
            <a:off x="1319142" y="2643447"/>
            <a:ext cx="15453179" cy="77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8EFE7-08EF-4438-05DA-21B801C6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6BCCD04-03CA-A7F1-9DC4-9E1EBE5CFD36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EFDDC-8F5D-821F-ACCE-AF173FAE15A6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Climate-Sanitation Nexus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6671A-8D42-0D1B-B84C-331FB44AEBED}"/>
              </a:ext>
            </a:extLst>
          </p:cNvPr>
          <p:cNvSpPr txBox="1"/>
          <p:nvPr/>
        </p:nvSpPr>
        <p:spPr>
          <a:xfrm>
            <a:off x="1441449" y="1478260"/>
            <a:ext cx="124360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SUMMARY &amp; FINAL EVALUATION</a:t>
            </a:r>
            <a:endParaRPr lang="en-IE" sz="6000" b="1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B0FA4D10-D87F-F37F-F345-B916A57E22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3440" y="414705"/>
            <a:ext cx="1458881" cy="594360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B65F1595-D62D-9146-9330-D87C150BB5CA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16</a:t>
            </a:fld>
            <a:endParaRPr lang="en-F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A87A6-F843-D48A-94D2-4EE854E58D34}"/>
              </a:ext>
            </a:extLst>
          </p:cNvPr>
          <p:cNvSpPr txBox="1"/>
          <p:nvPr/>
        </p:nvSpPr>
        <p:spPr>
          <a:xfrm>
            <a:off x="2660072" y="3719945"/>
            <a:ext cx="10619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/>
              <a:t>Menti.com</a:t>
            </a:r>
            <a:r>
              <a:rPr lang="en-GB" sz="4800" dirty="0"/>
              <a:t> </a:t>
            </a:r>
          </a:p>
          <a:p>
            <a:pPr algn="ctr"/>
            <a:r>
              <a:rPr lang="en-GB" sz="4800" dirty="0"/>
              <a:t>Code: XXXXX</a:t>
            </a:r>
          </a:p>
        </p:txBody>
      </p:sp>
    </p:spTree>
    <p:extLst>
      <p:ext uri="{BB962C8B-B14F-4D97-AF65-F5344CB8AC3E}">
        <p14:creationId xmlns:p14="http://schemas.microsoft.com/office/powerpoint/2010/main" val="104254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together outside a building&#10;&#10;AI-generated content may be incorrect.">
            <a:extLst>
              <a:ext uri="{FF2B5EF4-FFF2-40B4-BE49-F238E27FC236}">
                <a16:creationId xmlns:a16="http://schemas.microsoft.com/office/drawing/2014/main" id="{E5B9D830-4FE5-8A43-291A-418EE5800F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3" b="16523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0BB53B-35C3-8359-9470-66A782C637E4}"/>
              </a:ext>
            </a:extLst>
          </p:cNvPr>
          <p:cNvSpPr txBox="1"/>
          <p:nvPr/>
        </p:nvSpPr>
        <p:spPr>
          <a:xfrm>
            <a:off x="852054" y="8458200"/>
            <a:ext cx="184750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For your insights and very active participation! See you all soon!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Heinz-Peter (</a:t>
            </a:r>
            <a:r>
              <a:rPr lang="en-GB" sz="4400" dirty="0" err="1">
                <a:solidFill>
                  <a:schemeClr val="bg1"/>
                </a:solidFill>
              </a:rPr>
              <a:t>hpmang@upm-cdm.eu</a:t>
            </a:r>
            <a:r>
              <a:rPr lang="en-GB" sz="4400" dirty="0">
                <a:solidFill>
                  <a:schemeClr val="bg1"/>
                </a:solidFill>
              </a:rPr>
              <a:t>), 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</a:rPr>
              <a:t>Marie (</a:t>
            </a:r>
            <a:r>
              <a:rPr lang="en-GB" sz="4400" dirty="0" err="1">
                <a:solidFill>
                  <a:schemeClr val="bg1"/>
                </a:solidFill>
              </a:rPr>
              <a:t>mreysset@upm-cdm.eu</a:t>
            </a:r>
            <a:r>
              <a:rPr lang="en-GB" sz="4400" dirty="0">
                <a:solidFill>
                  <a:schemeClr val="bg1"/>
                </a:solidFill>
              </a:rPr>
              <a:t>, Martin (</a:t>
            </a:r>
            <a:r>
              <a:rPr lang="en-GB" sz="4400" dirty="0" err="1">
                <a:solidFill>
                  <a:schemeClr val="bg1"/>
                </a:solidFill>
              </a:rPr>
              <a:t>mdilger@upm-cdm.eu</a:t>
            </a:r>
            <a:r>
              <a:rPr lang="en-GB" sz="4400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5507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2B77EA4-70A7-FC96-1209-2A75A74299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r="6618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2EB22-D02E-C5D3-7E88-FE5C2F9884EA}"/>
              </a:ext>
            </a:extLst>
          </p:cNvPr>
          <p:cNvSpPr txBox="1"/>
          <p:nvPr/>
        </p:nvSpPr>
        <p:spPr>
          <a:xfrm>
            <a:off x="377687" y="2331889"/>
            <a:ext cx="19275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Sichuan Rural Poor-Household Biogas Development Programme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5BA243EE-ACDD-9E8E-7E9C-6FF117E13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2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75DB-7F6A-046E-7FCF-F6044F31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FC49BB-DD60-64B1-58A3-8C4DC8371E33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A4E390B-ACC7-7787-11B6-8BDA41F4223F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143105F4-40FF-4241-2D85-E80D86EEC370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altLang="zh-CN" dirty="0"/>
              <a:t>At-a-glance</a:t>
            </a:r>
            <a:endParaRPr lang="zh-CN" altLang="zh-CN" dirty="0"/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6D5EABAB-30A3-1918-F2E6-3228A2AF3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989A4F6-2C49-5C01-AC91-5A05A639A7CB}"/>
              </a:ext>
            </a:extLst>
          </p:cNvPr>
          <p:cNvSpPr txBox="1"/>
          <p:nvPr/>
        </p:nvSpPr>
        <p:spPr>
          <a:xfrm>
            <a:off x="1441485" y="3073936"/>
            <a:ext cx="17932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defRPr sz="5000" b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en-US" sz="2800" dirty="0"/>
              <a:t>Sichuan Household Biogas PoA is one of the world‘s most ambitious Gold Standard and CDM climate protection programs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A6F1AA0-BDF1-766A-BC3A-BDB05ABB6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7624" y="4239288"/>
            <a:ext cx="7749260" cy="413123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7" name="Text12">
            <a:extLst>
              <a:ext uri="{FF2B5EF4-FFF2-40B4-BE49-F238E27FC236}">
                <a16:creationId xmlns:a16="http://schemas.microsoft.com/office/drawing/2014/main" id="{C954DDEC-7300-EAD2-901F-0C5EE67F3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584" y="4752076"/>
            <a:ext cx="7416298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ID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CDM PoA 2898, GS 1239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type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Household Biogas Programme of Activities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Target number of households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up to 1 million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Target group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only rural households with an annual per capita income prior to inclusion of below EUR 500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Currently included households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nearly 400,000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China, remote areas of Sichuan Province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 Partners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Chengdu Oasis Science &amp; Technology, Sichuan Rural Energy Office (SREO)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Carbon Standards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CDM and Gold Standard (GS4GG)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status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registered and with issuance of GS CERs (up to incl. vintage 2019) and GS VERs (vintage 2020+)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Past issuances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11, with an aggregated issuance volume of nearly 7.2 million GS CERs and GS VERs</a:t>
            </a:r>
          </a:p>
          <a:p>
            <a:pPr marL="168275" lvl="1" indent="-166688" algn="l" defTabSz="330200">
              <a:spcAft>
                <a:spcPct val="15000"/>
              </a:spcAft>
              <a:buClr>
                <a:schemeClr val="tx2"/>
              </a:buClr>
              <a:buFont typeface="Wingdings" charset="0"/>
              <a:buChar char="§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annual GHG savings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approx. 725,000 tCO</a:t>
            </a:r>
            <a:r>
              <a:rPr lang="en-US" sz="22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8" name="Text12">
            <a:extLst>
              <a:ext uri="{FF2B5EF4-FFF2-40B4-BE49-F238E27FC236}">
                <a16:creationId xmlns:a16="http://schemas.microsoft.com/office/drawing/2014/main" id="{E5FD2C63-CB45-56BC-566E-305F792C8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1923" y="4291677"/>
            <a:ext cx="5755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30200">
              <a:spcAft>
                <a:spcPct val="15000"/>
              </a:spcAft>
              <a:buClr>
                <a:srgbClr val="F00719"/>
              </a:buClr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Facts Sichuan Household Biogas PoA</a:t>
            </a:r>
          </a:p>
        </p:txBody>
      </p:sp>
      <p:pic>
        <p:nvPicPr>
          <p:cNvPr id="10" name="Bild 4">
            <a:extLst>
              <a:ext uri="{FF2B5EF4-FFF2-40B4-BE49-F238E27FC236}">
                <a16:creationId xmlns:a16="http://schemas.microsoft.com/office/drawing/2014/main" id="{B223A96E-92F1-914B-EA0F-F496AD0E0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316" y="5325598"/>
            <a:ext cx="7445557" cy="4960281"/>
          </a:xfrm>
          <a:prstGeom prst="rect">
            <a:avLst/>
          </a:prstGeom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0CD904DF-956A-70C1-DCD4-B538B01A1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7624" y="4583777"/>
            <a:ext cx="0" cy="566746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4ED3E-F41D-22CE-A8FB-D663E776C546}"/>
              </a:ext>
            </a:extLst>
          </p:cNvPr>
          <p:cNvSpPr txBox="1"/>
          <p:nvPr/>
        </p:nvSpPr>
        <p:spPr>
          <a:xfrm>
            <a:off x="1477216" y="4217602"/>
            <a:ext cx="87145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PoA shall save approx. 20 million tCO2e by providing up to </a:t>
            </a:r>
          </a:p>
          <a:p>
            <a:pPr algn="just" eaLnBrk="1" hangingPunct="1"/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million poor farmer house-holds in Sichuan with climate-friendly biogas digesters and efficient, smoke-free cook stoves</a:t>
            </a:r>
            <a:r>
              <a:rPr lang="fr-FR" sz="2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11">
            <a:extLst>
              <a:ext uri="{FF2B5EF4-FFF2-40B4-BE49-F238E27FC236}">
                <a16:creationId xmlns:a16="http://schemas.microsoft.com/office/drawing/2014/main" id="{B54DD8ED-1E03-42CB-E8B0-F7BF4995493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3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4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7C2587E0-27E2-26BC-AD44-82413DD1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F23E05D-A74B-B17F-68CF-A27A5610E4C5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grpSp>
        <p:nvGrpSpPr>
          <p:cNvPr id="5" name="Group 29">
            <a:extLst>
              <a:ext uri="{FF2B5EF4-FFF2-40B4-BE49-F238E27FC236}">
                <a16:creationId xmlns:a16="http://schemas.microsoft.com/office/drawing/2014/main" id="{62E76081-3D03-8C1A-18CD-0AAE3CD0D79D}"/>
              </a:ext>
            </a:extLst>
          </p:cNvPr>
          <p:cNvGrpSpPr>
            <a:grpSpLocks/>
          </p:cNvGrpSpPr>
          <p:nvPr/>
        </p:nvGrpSpPr>
        <p:grpSpPr bwMode="auto">
          <a:xfrm>
            <a:off x="1763486" y="5719272"/>
            <a:ext cx="8496300" cy="4313341"/>
            <a:chOff x="371" y="1570"/>
            <a:chExt cx="5352" cy="2268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B562938-D54D-4E82-2390-130FBC980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1570"/>
              <a:ext cx="141" cy="2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2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3EAED0-80D6-D359-6782-ABCBF55FE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729"/>
              <a:ext cx="209" cy="21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2" name="Text12">
              <a:extLst>
                <a:ext uri="{FF2B5EF4-FFF2-40B4-BE49-F238E27FC236}">
                  <a16:creationId xmlns:a16="http://schemas.microsoft.com/office/drawing/2014/main" id="{72492A43-F8AB-2705-333C-9B39ED6A0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709"/>
              <a:ext cx="4934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330200">
                <a:spcAft>
                  <a:spcPct val="15000"/>
                </a:spcAft>
                <a:buClr>
                  <a:srgbClr val="F00719"/>
                </a:buClr>
              </a:pPr>
              <a:r>
                <a:rPr lang="en-US" sz="2200" noProof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China has become the biggest GHG emitter in the world but will also be one of the worst affected countries by global warming</a:t>
              </a:r>
              <a:r>
                <a:rPr lang="en-US" sz="2200" b="0" noProof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</a:t>
              </a:r>
            </a:p>
          </p:txBody>
        </p:sp>
      </p:grpSp>
      <p:sp>
        <p:nvSpPr>
          <p:cNvPr id="16" name="Text12">
            <a:extLst>
              <a:ext uri="{FF2B5EF4-FFF2-40B4-BE49-F238E27FC236}">
                <a16:creationId xmlns:a16="http://schemas.microsoft.com/office/drawing/2014/main" id="{45EF15D1-DD1E-6629-F1DD-D04FA98E1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61" y="7158317"/>
            <a:ext cx="7832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330200">
              <a:spcAft>
                <a:spcPct val="15000"/>
              </a:spcAft>
              <a:buClr>
                <a:srgbClr val="F00719"/>
              </a:buClr>
            </a:pPr>
            <a:r>
              <a:rPr lang="en-US" sz="2200" noProof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China‘s non-sustainable economic growth is causing extreme environmental damage which endangers health and life of China‘s population.</a:t>
            </a:r>
          </a:p>
        </p:txBody>
      </p:sp>
      <p:sp>
        <p:nvSpPr>
          <p:cNvPr id="17" name="Text12">
            <a:extLst>
              <a:ext uri="{FF2B5EF4-FFF2-40B4-BE49-F238E27FC236}">
                <a16:creationId xmlns:a16="http://schemas.microsoft.com/office/drawing/2014/main" id="{56A3BFB8-9B8E-3818-78F1-519C4B71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061" y="8356297"/>
            <a:ext cx="78327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330200">
              <a:spcAft>
                <a:spcPct val="15000"/>
              </a:spcAft>
              <a:buClr>
                <a:srgbClr val="F00719"/>
              </a:buClr>
            </a:pPr>
            <a:r>
              <a:rPr lang="en-US" sz="2200" noProof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large disparities between cities and rural areas in China with booming mega cities but also with widespread poverty in remote regions, such as the mountains of Sichuan province.</a:t>
            </a:r>
          </a:p>
        </p:txBody>
      </p:sp>
      <p:pic>
        <p:nvPicPr>
          <p:cNvPr id="25" name="Bild 3" descr="teaser_image_07.jpg">
            <a:extLst>
              <a:ext uri="{FF2B5EF4-FFF2-40B4-BE49-F238E27FC236}">
                <a16:creationId xmlns:a16="http://schemas.microsoft.com/office/drawing/2014/main" id="{58CAB1A5-7CE5-9970-638D-E4806014E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09" y="3036539"/>
            <a:ext cx="7832281" cy="2074722"/>
          </a:xfrm>
          <a:prstGeom prst="rect">
            <a:avLst/>
          </a:prstGeom>
        </p:spPr>
      </p:pic>
      <p:pic>
        <p:nvPicPr>
          <p:cNvPr id="29" name="Bild 2" descr="Sichuan_Farm3.jpg">
            <a:extLst>
              <a:ext uri="{FF2B5EF4-FFF2-40B4-BE49-F238E27FC236}">
                <a16:creationId xmlns:a16="http://schemas.microsoft.com/office/drawing/2014/main" id="{9F574548-CF5B-B2CC-75B6-F1FE524EA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63"/>
          <a:stretch>
            <a:fillRect/>
          </a:stretch>
        </p:blipFill>
        <p:spPr>
          <a:xfrm>
            <a:off x="10658708" y="3036539"/>
            <a:ext cx="7832280" cy="20747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6B1FE70-78C8-3BD5-F459-F8AB5AB6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436" y="7102585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5360B2-BE3C-9237-47F0-34035277F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436" y="8342841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</a:t>
            </a:r>
          </a:p>
        </p:txBody>
      </p:sp>
      <p:grpSp>
        <p:nvGrpSpPr>
          <p:cNvPr id="33" name="Group 29">
            <a:extLst>
              <a:ext uri="{FF2B5EF4-FFF2-40B4-BE49-F238E27FC236}">
                <a16:creationId xmlns:a16="http://schemas.microsoft.com/office/drawing/2014/main" id="{D0583826-3343-FAFC-20D3-2BA839873CD1}"/>
              </a:ext>
            </a:extLst>
          </p:cNvPr>
          <p:cNvGrpSpPr>
            <a:grpSpLocks/>
          </p:cNvGrpSpPr>
          <p:nvPr/>
        </p:nvGrpSpPr>
        <p:grpSpPr bwMode="auto">
          <a:xfrm>
            <a:off x="10592266" y="5654675"/>
            <a:ext cx="8496300" cy="4313341"/>
            <a:chOff x="371" y="1570"/>
            <a:chExt cx="5352" cy="2268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23A72304-D956-2909-F96A-5CBE7D25A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" y="1570"/>
              <a:ext cx="141" cy="226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22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35D1FB-5E04-6DDD-E04E-11FCCE4F8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729"/>
              <a:ext cx="209" cy="21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4.</a:t>
              </a:r>
            </a:p>
          </p:txBody>
        </p:sp>
        <p:sp>
          <p:nvSpPr>
            <p:cNvPr id="36" name="Text12">
              <a:extLst>
                <a:ext uri="{FF2B5EF4-FFF2-40B4-BE49-F238E27FC236}">
                  <a16:creationId xmlns:a16="http://schemas.microsoft.com/office/drawing/2014/main" id="{80D6C3EC-1367-97C3-210F-88B0A2571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709"/>
              <a:ext cx="493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330200">
                <a:spcAft>
                  <a:spcPct val="15000"/>
                </a:spcAft>
                <a:buClr>
                  <a:srgbClr val="F00719"/>
                </a:buClr>
              </a:pPr>
              <a:r>
                <a:rPr lang="en-US" sz="2200" noProof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Millions of rural households in China, especially those with a below average income, still do neither dispose of modern energy supply nor of functioning waste management systems.</a:t>
              </a:r>
            </a:p>
          </p:txBody>
        </p:sp>
      </p:grpSp>
      <p:sp>
        <p:nvSpPr>
          <p:cNvPr id="38" name="Text12">
            <a:extLst>
              <a:ext uri="{FF2B5EF4-FFF2-40B4-BE49-F238E27FC236}">
                <a16:creationId xmlns:a16="http://schemas.microsoft.com/office/drawing/2014/main" id="{CCCF6E04-69AF-842E-1C52-642A186B8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841" y="8017743"/>
            <a:ext cx="783272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330200">
              <a:spcAft>
                <a:spcPct val="15000"/>
              </a:spcAft>
              <a:buClr>
                <a:srgbClr val="F00719"/>
              </a:buClr>
            </a:pP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its </a:t>
            </a:r>
            <a:r>
              <a:rPr lang="en-US" sz="2200" noProof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Programmes</a:t>
            </a:r>
            <a:r>
              <a:rPr lang="en-US" sz="22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Activities (PoAs), the UN Clean Development Mechanism (CDM) has the ideal instrument for large-scale climate action with massive SDG impact and multiple co-benefits for many thousands of most needy and vulnerable households.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79F375-5E3F-A08E-2A9D-A961658F9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0216" y="8004287"/>
            <a:ext cx="331788" cy="416500"/>
          </a:xfrm>
          <a:prstGeom prst="rect">
            <a:avLst/>
          </a:prstGeom>
          <a:solidFill>
            <a:schemeClr val="tx2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</a:t>
            </a:r>
          </a:p>
        </p:txBody>
      </p:sp>
      <p:sp>
        <p:nvSpPr>
          <p:cNvPr id="41" name="object 2">
            <a:extLst>
              <a:ext uri="{FF2B5EF4-FFF2-40B4-BE49-F238E27FC236}">
                <a16:creationId xmlns:a16="http://schemas.microsoft.com/office/drawing/2014/main" id="{F8582602-E512-46A2-57DC-90B48DF4A3BD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文本框 8">
            <a:extLst>
              <a:ext uri="{FF2B5EF4-FFF2-40B4-BE49-F238E27FC236}">
                <a16:creationId xmlns:a16="http://schemas.microsoft.com/office/drawing/2014/main" id="{A197BD40-BE53-6A18-5E35-44512598E0AE}"/>
              </a:ext>
            </a:extLst>
          </p:cNvPr>
          <p:cNvSpPr txBox="1"/>
          <p:nvPr/>
        </p:nvSpPr>
        <p:spPr>
          <a:xfrm>
            <a:off x="1649186" y="1276736"/>
            <a:ext cx="125566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altLang="zh-CN" dirty="0"/>
              <a:t>Rationale</a:t>
            </a:r>
          </a:p>
          <a:p>
            <a:r>
              <a:rPr lang="en-US" sz="2800" noProof="0" dirty="0">
                <a:latin typeface="Arial" charset="0"/>
                <a:ea typeface="ＭＳ Ｐゴシック" charset="0"/>
                <a:cs typeface="ＭＳ Ｐゴシック" charset="0"/>
              </a:rPr>
              <a:t>Why has the household biogas PoA in rural China been developed?</a:t>
            </a:r>
            <a:endParaRPr lang="en-US" sz="2800" noProof="0" dirty="0"/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54A58410-823F-BDED-8F06-019A11BA96A5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1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CFB0-5165-5519-77F2-C0F1CC42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8">
            <a:extLst>
              <a:ext uri="{FF2B5EF4-FFF2-40B4-BE49-F238E27FC236}">
                <a16:creationId xmlns:a16="http://schemas.microsoft.com/office/drawing/2014/main" id="{34CB6BC9-1DEF-C970-4887-809EDA13E8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F02F8C2-4BB7-6C0D-E0F4-46CE4E264488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2023CF-A82D-4431-0E83-A158DAB99D25}"/>
              </a:ext>
            </a:extLst>
          </p:cNvPr>
          <p:cNvSpPr txBox="1"/>
          <p:nvPr/>
        </p:nvSpPr>
        <p:spPr>
          <a:xfrm>
            <a:off x="1225092" y="3558655"/>
            <a:ext cx="11161537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IE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Avoids GHG emissions </a:t>
            </a:r>
            <a:r>
              <a:rPr kumimoji="1" lang="en-IE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from untreated animal manure, organic waste and from burned coal, </a:t>
            </a:r>
            <a:r>
              <a:rPr kumimoji="1" lang="en-IE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generates climate-friendly, convenient and inexpensive biogas</a:t>
            </a:r>
            <a:r>
              <a:rPr kumimoji="1" lang="en-IE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cooking, lighting or heating.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IE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IE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Complements and improves an existing rural biogas promotion scheme </a:t>
            </a:r>
            <a:r>
              <a:rPr kumimoji="1" lang="en-IE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by the Chinese government and implemented by the Sichuan Rural Energy Office (SREO).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Uses the dense network and qualified experts </a:t>
            </a:r>
            <a:r>
              <a:rPr kumimoji="1"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the SREO, to distribute, maintain and monitor biogas devices all over Sichuan.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Disposes of </a:t>
            </a:r>
            <a:r>
              <a:rPr kumimoji="1" lang="en-US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top-tier IT system for PoA management and monitoring.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aims at reimbursing up to 40% of its GS CER sales revenue </a:t>
            </a:r>
            <a:r>
              <a:rPr kumimoji="1"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participating low-income households and the SREO to help them afford the biogas digesters and cover the costs of the maintenance.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3DE0054-EDC0-4EF4-7428-DA2B33E57D22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4778BEE-6C63-7D1D-9BC8-15582C975009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altLang="zh-CN" dirty="0"/>
              <a:t>How does it work? </a:t>
            </a:r>
            <a:endParaRPr lang="zh-CN" altLang="zh-CN" dirty="0"/>
          </a:p>
        </p:txBody>
      </p:sp>
      <p:pic>
        <p:nvPicPr>
          <p:cNvPr id="26" name="Bild 33">
            <a:extLst>
              <a:ext uri="{FF2B5EF4-FFF2-40B4-BE49-F238E27FC236}">
                <a16:creationId xmlns:a16="http://schemas.microsoft.com/office/drawing/2014/main" id="{CB7BFECE-72E0-09EC-45BC-623CC43AD0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895" y="6258881"/>
            <a:ext cx="7275685" cy="4192577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84F1A82C-B0BF-8FCC-4F35-CCCB14B921D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5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968C-5592-57EF-9F76-02697AFD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B9A171E1-5983-1B61-2FCC-7A2F5B77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C1792CC2-CE87-09AC-3E33-FA81D779E98F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1B0D034-6A24-5502-640E-B373D71AFA13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A8220F87-C39E-B535-F21A-ADB1E33D56E3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altLang="zh-CN" dirty="0"/>
              <a:t>Approach</a:t>
            </a:r>
            <a:endParaRPr lang="zh-CN" altLang="zh-CN" dirty="0"/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155FA592-8DAF-B10B-6046-AA96A810974F}"/>
              </a:ext>
            </a:extLst>
          </p:cNvPr>
          <p:cNvSpPr txBox="1"/>
          <p:nvPr/>
        </p:nvSpPr>
        <p:spPr>
          <a:xfrm>
            <a:off x="1441486" y="3073936"/>
            <a:ext cx="567493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defRPr sz="5000" b="1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en-US" sz="2800" noProof="0"/>
              <a:t>The </a:t>
            </a:r>
            <a:r>
              <a:rPr lang="en-US" sz="2800" noProof="0" dirty="0" err="1"/>
              <a:t>PoA‘s</a:t>
            </a:r>
            <a:r>
              <a:rPr lang="en-US" sz="2800" noProof="0" dirty="0"/>
              <a:t> unique approach aims at improving an existing national government promotion scheme for household biogas in rural China</a:t>
            </a:r>
          </a:p>
          <a:p>
            <a:pPr algn="l"/>
            <a:endParaRPr lang="en-US" sz="2800" noProof="0" dirty="0"/>
          </a:p>
          <a:p>
            <a:pPr algn="l"/>
            <a:endParaRPr lang="en-US" sz="2800" noProof="0" dirty="0"/>
          </a:p>
          <a:p>
            <a:pPr algn="just"/>
            <a:r>
              <a:rPr lang="en-US" sz="2400" b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Via the established SREO network, the PoA exclusively targets low-income rural house-holds that have not been able to participate in the national scheme due to financial constraints</a:t>
            </a:r>
          </a:p>
        </p:txBody>
      </p:sp>
      <p:pic>
        <p:nvPicPr>
          <p:cNvPr id="77" name="Picture 76" descr="A diagram of a rural energy office&#10;&#10;AI-generated content may be incorrect.">
            <a:extLst>
              <a:ext uri="{FF2B5EF4-FFF2-40B4-BE49-F238E27FC236}">
                <a16:creationId xmlns:a16="http://schemas.microsoft.com/office/drawing/2014/main" id="{3FD5E243-4D59-94A0-8B64-6F3CB345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01" y="4525049"/>
            <a:ext cx="12117723" cy="5025157"/>
          </a:xfrm>
          <a:prstGeom prst="rect">
            <a:avLst/>
          </a:prstGeom>
        </p:spPr>
      </p:pic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6B3384F0-D015-DA7D-38F6-2B363509EC23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6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785EE-52C8-8342-BE9E-DF0BA965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C1C2BCE4-101D-4B29-3979-9C809F34A1A2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2812A7A-87EF-ED34-E8DF-5A9EB8D9F497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dirty="0"/>
              <a:t>Setting up the benchmark </a:t>
            </a:r>
            <a:endParaRPr lang="en-PT"/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ABE76CBE-3534-876A-9A15-1801C3B4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9A1C57D-B726-18F8-9754-046509AD0C5D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795228-36FA-CC5C-2123-4A016FBB52ED}"/>
              </a:ext>
            </a:extLst>
          </p:cNvPr>
          <p:cNvSpPr txBox="1"/>
          <p:nvPr/>
        </p:nvSpPr>
        <p:spPr>
          <a:xfrm>
            <a:off x="1441485" y="3135636"/>
            <a:ext cx="1611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successfully demonstrates how large amounts of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GHG emissions </a:t>
            </a:r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be avoided in a most effective and cost-efficient way while simultaneously supporting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sustainable development</a:t>
            </a:r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pic>
        <p:nvPicPr>
          <p:cNvPr id="2" name="Bild 3" descr="2011_logo.png">
            <a:extLst>
              <a:ext uri="{FF2B5EF4-FFF2-40B4-BE49-F238E27FC236}">
                <a16:creationId xmlns:a16="http://schemas.microsoft.com/office/drawing/2014/main" id="{ADC65024-B263-EA48-19C4-3264B76E1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3827" y="4809542"/>
            <a:ext cx="6126164" cy="1801813"/>
          </a:xfrm>
          <a:prstGeom prst="rect">
            <a:avLst/>
          </a:prstGeom>
        </p:spPr>
      </p:pic>
      <p:pic>
        <p:nvPicPr>
          <p:cNvPr id="5" name="Bild 2">
            <a:extLst>
              <a:ext uri="{FF2B5EF4-FFF2-40B4-BE49-F238E27FC236}">
                <a16:creationId xmlns:a16="http://schemas.microsoft.com/office/drawing/2014/main" id="{DE3B9AEE-E387-DFDF-BE35-1F8567EC4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9463" y="7852816"/>
            <a:ext cx="5610225" cy="1929180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7A041A39-A954-15EA-17EA-C1B01D799E22}"/>
              </a:ext>
            </a:extLst>
          </p:cNvPr>
          <p:cNvSpPr txBox="1"/>
          <p:nvPr/>
        </p:nvSpPr>
        <p:spPr>
          <a:xfrm>
            <a:off x="1632428" y="4258299"/>
            <a:ext cx="12108857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first PoA of its kind to apply a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combination of CDM methodologies </a:t>
            </a: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that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ideally suited for large-scale biogas development programs at household level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of the first PoAs worldwide to be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registered with both the CDM and the Gold Standard</a:t>
            </a: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and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having issued GS CERs</a:t>
            </a: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as per today, the PoA still has the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largest aggregated GS CER issuance volume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of the first participants in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Global Alliance for Clean Cook Stoves </a:t>
            </a: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UNFCCC CDM Sustainable Development Co-Benefits Reporting Initiative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Winner of the 2014 Energy Globe Awards </a:t>
            </a: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the best national climate protection project in China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kumimoji="1" lang="en-US" sz="2400" noProof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 defTabSz="330200">
              <a:spcAft>
                <a:spcPct val="15000"/>
              </a:spcAft>
              <a:buClr>
                <a:srgbClr val="F00719"/>
              </a:buClr>
              <a:buFont typeface="Arial" panose="020B0604020202020204" pitchFamily="34" charset="0"/>
              <a:buChar char="•"/>
            </a:pPr>
            <a:r>
              <a:rPr kumimoji="1" lang="en-US" sz="24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first Gold Standard PoA ever to </a:t>
            </a:r>
            <a:r>
              <a:rPr kumimoji="1" lang="en-US" sz="2400" b="1" noProof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successfully migrated to the new Gold Standard for the Global Goals (GS4GG)</a:t>
            </a:r>
          </a:p>
          <a:p>
            <a:pPr algn="l"/>
            <a:endParaRPr kumimoji="1" lang="en-IE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5661CD9A-7BD9-08F8-0281-FB742EB7B0C6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7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6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9D360-D0F2-6197-4479-40E3EB62D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86EC31E7-D244-AEBE-420F-6A9E16D6F805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829A2D6-B048-9F13-9B22-1C063D7BEE3A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dirty="0"/>
              <a:t>Co-Benefits</a:t>
            </a:r>
            <a:endParaRPr lang="en-PT"/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FAC91506-ADEB-C21B-D989-2F8BCA72F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A62FA12-2199-3D66-04BC-6C875853E40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2D7F62-AD22-6923-AD5F-ECBB8284058A}"/>
              </a:ext>
            </a:extLst>
          </p:cNvPr>
          <p:cNvSpPr txBox="1"/>
          <p:nvPr/>
        </p:nvSpPr>
        <p:spPr>
          <a:xfrm>
            <a:off x="1441485" y="3135636"/>
            <a:ext cx="1611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scientific CSES research, the project contributes notably to achieving at least 14 out of 17 UN Sustainable Development Goals (UN SDGs) in its Chinese target areas</a:t>
            </a:r>
          </a:p>
        </p:txBody>
      </p:sp>
      <p:pic>
        <p:nvPicPr>
          <p:cNvPr id="6" name="Bild 1" descr="PoA_UNSDGs.tiff">
            <a:extLst>
              <a:ext uri="{FF2B5EF4-FFF2-40B4-BE49-F238E27FC236}">
                <a16:creationId xmlns:a16="http://schemas.microsoft.com/office/drawing/2014/main" id="{B1374601-AFE4-0432-B9E0-9327B2242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891" y="4436569"/>
            <a:ext cx="10371910" cy="5566077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98942736-0F35-FB4D-64C5-CF6553717D27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8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9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ED6B3-A2B0-4C66-2AB4-477535B0E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C46F5829-2CB0-6F23-5EBC-DF3D81FD6F96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7D41E4D4-A9E8-EE52-6349-3E9B1FE5634F}"/>
              </a:ext>
            </a:extLst>
          </p:cNvPr>
          <p:cNvSpPr txBox="1"/>
          <p:nvPr/>
        </p:nvSpPr>
        <p:spPr>
          <a:xfrm>
            <a:off x="1441485" y="1502539"/>
            <a:ext cx="1636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>
              <a:defRPr sz="6000" b="1">
                <a:latin typeface="Lato Black" panose="020F0502020204030203" pitchFamily="34" charset="77"/>
              </a:defRPr>
            </a:lvl1pPr>
          </a:lstStyle>
          <a:p>
            <a:r>
              <a:rPr lang="en-US" dirty="0"/>
              <a:t>Impacts to UN SDGs</a:t>
            </a:r>
            <a:endParaRPr lang="en-PT"/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FCC9E81D-E227-6014-A6AC-9E14A24DA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1B46BCC5-7D0B-C3EE-3DCC-5B62CF58133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Training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of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Trainers on Climate-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Nexus – Carbon Market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for</a:t>
            </a:r>
            <a:r>
              <a:rPr lang="de-DE" sz="25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de-DE" sz="2500" dirty="0" err="1">
                <a:solidFill>
                  <a:schemeClr val="bg1"/>
                </a:solidFill>
                <a:latin typeface="Lato" panose="020F0502020204030203" pitchFamily="34" charset="77"/>
              </a:rPr>
              <a:t>Sanitation</a:t>
            </a:r>
            <a:endParaRPr lang="en-PT" sz="250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D59281B-55BA-5612-1F98-1B876498855D}"/>
              </a:ext>
            </a:extLst>
          </p:cNvPr>
          <p:cNvSpPr txBox="1"/>
          <p:nvPr/>
        </p:nvSpPr>
        <p:spPr>
          <a:xfrm>
            <a:off x="1441485" y="3135636"/>
            <a:ext cx="1611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Sichuan household biogas PoA substantially improves the lives of nearly 1.2 million needy people and helps achieving many UN SDGs</a:t>
            </a:r>
            <a:endParaRPr lang="en-US" sz="28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5" name="Picture 34" descr="A diagram of a circular graph&#10;&#10;AI-generated content may be incorrect.">
            <a:extLst>
              <a:ext uri="{FF2B5EF4-FFF2-40B4-BE49-F238E27FC236}">
                <a16:creationId xmlns:a16="http://schemas.microsoft.com/office/drawing/2014/main" id="{C9FDB03B-DE4B-595F-7D3D-3BEBA5050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3" y="4386276"/>
            <a:ext cx="6204405" cy="5754586"/>
          </a:xfrm>
          <a:prstGeom prst="rect">
            <a:avLst/>
          </a:prstGeom>
        </p:spPr>
      </p:pic>
      <p:sp>
        <p:nvSpPr>
          <p:cNvPr id="36" name="Text Box 3">
            <a:extLst>
              <a:ext uri="{FF2B5EF4-FFF2-40B4-BE49-F238E27FC236}">
                <a16:creationId xmlns:a16="http://schemas.microsoft.com/office/drawing/2014/main" id="{A871D111-A34A-BD63-7FFA-B25C03F2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5961" y="4678246"/>
            <a:ext cx="940162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According to the CSES study, the PoA scores particularly high for the following nine UN SDGs:</a:t>
            </a:r>
          </a:p>
          <a:p>
            <a:pPr eaLnBrk="1" hangingPunct="1"/>
            <a:endParaRPr lang="en-US" sz="2400" b="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01 - No Poverty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02 - Zero Hunger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03 - Good Health &amp; Well-Being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05 - Gender Equality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06 - Clean Water &amp; Sanitation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07 - Affordable &amp; Clean Energy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08 - Decent Work &amp; Economic Growth</a:t>
            </a:r>
          </a:p>
          <a:p>
            <a:pPr marL="177800" indent="-177800">
              <a:buClr>
                <a:schemeClr val="tx2"/>
              </a:buClr>
              <a:buFont typeface="Wingdings" charset="2"/>
              <a:buChar char="§"/>
            </a:pPr>
            <a:r>
              <a:rPr lang="en-US" sz="2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12 - Responsible Consumption &amp; Production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SDG 13 - Climate Action</a:t>
            </a:r>
          </a:p>
          <a:p>
            <a:pPr marL="171450" indent="-171450">
              <a:buClr>
                <a:schemeClr val="tx2"/>
              </a:buClr>
              <a:buFont typeface="Wingdings" charset="2"/>
              <a:buChar char="§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A48553-46ED-E7F7-3CE7-9BA6FED702F5}"/>
              </a:ext>
            </a:extLst>
          </p:cNvPr>
          <p:cNvSpPr txBox="1"/>
          <p:nvPr/>
        </p:nvSpPr>
        <p:spPr>
          <a:xfrm>
            <a:off x="8525961" y="9756111"/>
            <a:ext cx="117220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sz="2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bold, UN SDG’s impacts verified by the Gold Standard for the Global Goals (GS4GG)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71EDB163-175F-A120-14F8-9A6648BC2B60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9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6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81A023-7298-4526-8A46-37FAC96D0C80}">
  <ds:schemaRefs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fb8c4722-8444-49f8-8256-7a94408702c6"/>
    <ds:schemaRef ds:uri="2bc881f8-4278-4867-b426-cb4fc2a8ea9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88571-E6F9-49F8-846A-E2A4C81972E2}"/>
</file>

<file path=docProps/app.xml><?xml version="1.0" encoding="utf-8"?>
<Properties xmlns="http://schemas.openxmlformats.org/officeDocument/2006/extended-properties" xmlns:vt="http://schemas.openxmlformats.org/officeDocument/2006/docPropsVTypes">
  <Template>Standard Presentation</Template>
  <TotalTime>0</TotalTime>
  <Words>1590</Words>
  <Application>Microsoft Macintosh PowerPoint</Application>
  <PresentationFormat>Custom</PresentationFormat>
  <Paragraphs>207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Lato Light</vt:lpstr>
      <vt:lpstr>Wingdings</vt:lpstr>
      <vt:lpstr>Arial Black</vt:lpstr>
      <vt:lpstr>Lato</vt:lpstr>
      <vt:lpstr>Aptos</vt:lpstr>
      <vt:lpstr>Titillium Web SemiBold</vt:lpstr>
      <vt:lpstr>Arial</vt:lpstr>
      <vt:lpstr>Lato ExtraBold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Pierre Bucyensenge</dc:creator>
  <cp:lastModifiedBy>Marie Reysset</cp:lastModifiedBy>
  <cp:revision>16</cp:revision>
  <dcterms:created xsi:type="dcterms:W3CDTF">2025-03-19T17:39:14Z</dcterms:created>
  <dcterms:modified xsi:type="dcterms:W3CDTF">2025-08-22T18:14:10Z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